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9"/>
  </p:notesMasterIdLst>
  <p:sldIdLst>
    <p:sldId id="306" r:id="rId5"/>
    <p:sldId id="318" r:id="rId6"/>
    <p:sldId id="320" r:id="rId7"/>
    <p:sldId id="3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4967" autoAdjust="0"/>
  </p:normalViewPr>
  <p:slideViewPr>
    <p:cSldViewPr snapToGrid="0">
      <p:cViewPr varScale="1">
        <p:scale>
          <a:sx n="93" d="100"/>
          <a:sy n="93" d="100"/>
        </p:scale>
        <p:origin x="96" y="264"/>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456944" y="3424808"/>
            <a:ext cx="6272784" cy="2843784"/>
          </a:xfrm>
        </p:spPr>
        <p:txBody>
          <a:bodyPr>
            <a:normAutofit fontScale="90000"/>
          </a:bodyPr>
          <a:lstStyle/>
          <a:p>
            <a:r>
              <a:rPr lang="en-US" sz="5400" spc="400" dirty="0">
                <a:solidFill>
                  <a:schemeClr val="bg1"/>
                </a:solidFill>
              </a:rPr>
              <a:t>District #5680 Conference</a:t>
            </a:r>
            <a:br>
              <a:rPr lang="en-US" sz="5400" spc="400" dirty="0">
                <a:solidFill>
                  <a:schemeClr val="bg1"/>
                </a:solidFill>
              </a:rPr>
            </a:br>
            <a:r>
              <a:rPr lang="en-US" sz="5400" spc="400" dirty="0">
                <a:solidFill>
                  <a:schemeClr val="bg1"/>
                </a:solidFill>
              </a:rPr>
              <a:t>Liberal, KS</a:t>
            </a:r>
            <a:br>
              <a:rPr lang="en-US" sz="5400" spc="400" dirty="0">
                <a:solidFill>
                  <a:schemeClr val="bg1"/>
                </a:solidFill>
              </a:rPr>
            </a:br>
            <a:r>
              <a:rPr lang="en-US" sz="3600" spc="400" dirty="0">
                <a:solidFill>
                  <a:schemeClr val="bg1"/>
                </a:solidFill>
              </a:rPr>
              <a:t>October 21-23</a:t>
            </a:r>
            <a:r>
              <a:rPr lang="en-US" sz="3600" spc="400" baseline="30000" dirty="0">
                <a:solidFill>
                  <a:schemeClr val="bg1"/>
                </a:solidFill>
              </a:rPr>
              <a:t>rd</a:t>
            </a:r>
            <a:r>
              <a:rPr lang="en-US" sz="3600" spc="400" dirty="0">
                <a:solidFill>
                  <a:schemeClr val="bg1"/>
                </a:solidFill>
              </a:rPr>
              <a:t>, 2022</a:t>
            </a:r>
            <a:br>
              <a:rPr lang="en-US" sz="3600" spc="400" dirty="0">
                <a:solidFill>
                  <a:schemeClr val="bg1"/>
                </a:solidFill>
              </a:rPr>
            </a:br>
            <a:br>
              <a:rPr lang="en-US" sz="3600" spc="400" dirty="0">
                <a:solidFill>
                  <a:schemeClr val="bg1"/>
                </a:solidFill>
              </a:rPr>
            </a:br>
            <a:br>
              <a:rPr lang="en-US" sz="3600" spc="400" dirty="0">
                <a:solidFill>
                  <a:schemeClr val="bg1"/>
                </a:solidFill>
              </a:rPr>
            </a:br>
            <a:br>
              <a:rPr lang="en-US" sz="3600" spc="400" dirty="0">
                <a:solidFill>
                  <a:schemeClr val="bg1"/>
                </a:solidFill>
              </a:rPr>
            </a:br>
            <a:br>
              <a:rPr lang="en-US" sz="3600" spc="400" dirty="0">
                <a:solidFill>
                  <a:schemeClr val="bg1"/>
                </a:solidFill>
              </a:rPr>
            </a:br>
            <a:r>
              <a:rPr lang="en-US" sz="3600" spc="400" dirty="0">
                <a:solidFill>
                  <a:schemeClr val="bg1"/>
                </a:solidFill>
              </a:rPr>
              <a:t>Part two of three</a:t>
            </a:r>
            <a:br>
              <a:rPr lang="en-US" sz="3600" spc="400" dirty="0">
                <a:solidFill>
                  <a:schemeClr val="bg1"/>
                </a:solidFill>
              </a:rPr>
            </a:br>
            <a:br>
              <a:rPr lang="en-US" sz="3600" spc="400" dirty="0">
                <a:solidFill>
                  <a:schemeClr val="bg1"/>
                </a:solidFill>
              </a:rPr>
            </a:br>
            <a:endParaRPr lang="en-US" sz="3600"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Presenter Name</a:t>
            </a:r>
          </a:p>
          <a:p>
            <a:endParaRPr lang="en-US" dirty="0"/>
          </a:p>
        </p:txBody>
      </p:sp>
      <p:pic>
        <p:nvPicPr>
          <p:cNvPr id="5" name="Picture 4" descr="A picture containing circle&#10;&#10;Description automatically generated">
            <a:extLst>
              <a:ext uri="{FF2B5EF4-FFF2-40B4-BE49-F238E27FC236}">
                <a16:creationId xmlns:a16="http://schemas.microsoft.com/office/drawing/2014/main" id="{E71AD12D-6FE9-9611-B1A5-E18FD4D03FDE}"/>
              </a:ext>
            </a:extLst>
          </p:cNvPr>
          <p:cNvPicPr>
            <a:picLocks noChangeAspect="1"/>
          </p:cNvPicPr>
          <p:nvPr/>
        </p:nvPicPr>
        <p:blipFill>
          <a:blip r:embed="rId2"/>
          <a:stretch>
            <a:fillRect/>
          </a:stretch>
        </p:blipFill>
        <p:spPr>
          <a:xfrm>
            <a:off x="7438663" y="960119"/>
            <a:ext cx="4639596" cy="5799495"/>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Placeholder 49">
            <a:extLst>
              <a:ext uri="{FF2B5EF4-FFF2-40B4-BE49-F238E27FC236}">
                <a16:creationId xmlns:a16="http://schemas.microsoft.com/office/drawing/2014/main" id="{12707A7D-86FE-5DD3-72F5-756A82C82666}"/>
              </a:ext>
            </a:extLst>
          </p:cNvPr>
          <p:cNvPicPr>
            <a:picLocks noChangeAspect="1"/>
          </p:cNvPicPr>
          <p:nvPr/>
        </p:nvPicPr>
        <p:blipFill>
          <a:blip r:embed="rId2"/>
          <a:srcRect l="21317" r="21317"/>
          <a:stretch/>
        </p:blipFill>
        <p:spPr>
          <a:xfrm rot="20892083">
            <a:off x="217081" y="275666"/>
            <a:ext cx="5380111" cy="5210358"/>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pic>
      <p:pic>
        <p:nvPicPr>
          <p:cNvPr id="6" name="Picture 5" descr="Airplanes in a hangar&#10;&#10;Description automatically generated with low confidence">
            <a:extLst>
              <a:ext uri="{FF2B5EF4-FFF2-40B4-BE49-F238E27FC236}">
                <a16:creationId xmlns:a16="http://schemas.microsoft.com/office/drawing/2014/main" id="{54376AAB-231B-03E5-18BD-9EE08374074D}"/>
              </a:ext>
            </a:extLst>
          </p:cNvPr>
          <p:cNvPicPr>
            <a:picLocks noChangeAspect="1"/>
          </p:cNvPicPr>
          <p:nvPr/>
        </p:nvPicPr>
        <p:blipFill>
          <a:blip r:embed="rId3"/>
          <a:stretch>
            <a:fillRect/>
          </a:stretch>
        </p:blipFill>
        <p:spPr>
          <a:xfrm>
            <a:off x="7065727" y="1368824"/>
            <a:ext cx="4745372" cy="2625773"/>
          </a:xfrm>
          <a:prstGeom prst="rect">
            <a:avLst/>
          </a:prstGeom>
        </p:spPr>
      </p:pic>
      <p:pic>
        <p:nvPicPr>
          <p:cNvPr id="8" name="Picture 7" descr="A group of airplanes in a hangar&#10;&#10;Description automatically generated with low confidence">
            <a:extLst>
              <a:ext uri="{FF2B5EF4-FFF2-40B4-BE49-F238E27FC236}">
                <a16:creationId xmlns:a16="http://schemas.microsoft.com/office/drawing/2014/main" id="{299FC234-A88F-C7FD-BC0C-DE7AAB586B89}"/>
              </a:ext>
            </a:extLst>
          </p:cNvPr>
          <p:cNvPicPr>
            <a:picLocks noChangeAspect="1"/>
          </p:cNvPicPr>
          <p:nvPr/>
        </p:nvPicPr>
        <p:blipFill>
          <a:blip r:embed="rId4"/>
          <a:stretch>
            <a:fillRect/>
          </a:stretch>
        </p:blipFill>
        <p:spPr>
          <a:xfrm>
            <a:off x="1774033" y="3970058"/>
            <a:ext cx="4726391" cy="2625773"/>
          </a:xfrm>
          <a:prstGeom prst="rect">
            <a:avLst/>
          </a:prstGeom>
        </p:spPr>
      </p:pic>
      <p:sp>
        <p:nvSpPr>
          <p:cNvPr id="2" name="Title 1">
            <a:extLst>
              <a:ext uri="{FF2B5EF4-FFF2-40B4-BE49-F238E27FC236}">
                <a16:creationId xmlns:a16="http://schemas.microsoft.com/office/drawing/2014/main" id="{009FB28F-C9D7-439B-B863-44B4E851A0B0}"/>
              </a:ext>
            </a:extLst>
          </p:cNvPr>
          <p:cNvSpPr>
            <a:spLocks noGrp="1"/>
          </p:cNvSpPr>
          <p:nvPr>
            <p:ph type="title"/>
          </p:nvPr>
        </p:nvSpPr>
        <p:spPr>
          <a:xfrm>
            <a:off x="147311" y="161448"/>
            <a:ext cx="11894329" cy="1146142"/>
          </a:xfrm>
        </p:spPr>
        <p:txBody>
          <a:bodyPr vert="horz" lIns="91440" tIns="45720" rIns="91440" bIns="45720" rtlCol="0" anchor="b">
            <a:normAutofit/>
          </a:bodyPr>
          <a:lstStyle/>
          <a:p>
            <a:pPr algn="ctr"/>
            <a:r>
              <a:rPr lang="en-US" sz="4800" b="1" i="0" kern="1200" cap="all" baseline="0" dirty="0">
                <a:latin typeface="+mj-lt"/>
                <a:ea typeface="+mj-ea"/>
                <a:cs typeface="+mj-cs"/>
              </a:rPr>
              <a:t>And then… there were</a:t>
            </a:r>
            <a:r>
              <a:rPr lang="en-US" sz="4800" b="1" i="0" kern="1200" cap="all" dirty="0">
                <a:latin typeface="+mj-lt"/>
                <a:ea typeface="+mj-ea"/>
                <a:cs typeface="+mj-cs"/>
              </a:rPr>
              <a:t> </a:t>
            </a:r>
            <a:r>
              <a:rPr lang="en-US" sz="4800" b="1" i="0" kern="1200" cap="all" baseline="0" dirty="0">
                <a:latin typeface="+mj-lt"/>
                <a:ea typeface="+mj-ea"/>
                <a:cs typeface="+mj-cs"/>
              </a:rPr>
              <a:t>Tours…..</a:t>
            </a:r>
          </a:p>
        </p:txBody>
      </p:sp>
      <p:sp>
        <p:nvSpPr>
          <p:cNvPr id="9" name="TextBox 8">
            <a:extLst>
              <a:ext uri="{FF2B5EF4-FFF2-40B4-BE49-F238E27FC236}">
                <a16:creationId xmlns:a16="http://schemas.microsoft.com/office/drawing/2014/main" id="{1910239D-FB22-8C47-7CD0-251AC7086DD2}"/>
              </a:ext>
            </a:extLst>
          </p:cNvPr>
          <p:cNvSpPr txBox="1"/>
          <p:nvPr/>
        </p:nvSpPr>
        <p:spPr>
          <a:xfrm>
            <a:off x="7065727" y="4010754"/>
            <a:ext cx="4745372" cy="1754326"/>
          </a:xfrm>
          <a:prstGeom prst="rect">
            <a:avLst/>
          </a:prstGeom>
          <a:noFill/>
        </p:spPr>
        <p:txBody>
          <a:bodyPr wrap="square" rtlCol="0">
            <a:spAutoFit/>
          </a:bodyPr>
          <a:lstStyle/>
          <a:p>
            <a:r>
              <a:rPr lang="en-US" dirty="0"/>
              <a:t>Over 110 planes – 52 were donated by Colonel tom Thomas, Jr. from his collection! </a:t>
            </a:r>
          </a:p>
          <a:p>
            <a:r>
              <a:rPr lang="en-US" dirty="0"/>
              <a:t>War Planes - Smallest Military Planes</a:t>
            </a:r>
          </a:p>
          <a:p>
            <a:r>
              <a:rPr lang="en-US" dirty="0"/>
              <a:t>Distance Record Planes</a:t>
            </a:r>
          </a:p>
          <a:p>
            <a:r>
              <a:rPr lang="en-US" dirty="0"/>
              <a:t>Personal Presidential Planes</a:t>
            </a:r>
          </a:p>
        </p:txBody>
      </p:sp>
    </p:spTree>
    <p:extLst>
      <p:ext uri="{BB962C8B-B14F-4D97-AF65-F5344CB8AC3E}">
        <p14:creationId xmlns:p14="http://schemas.microsoft.com/office/powerpoint/2010/main" val="270796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Placeholder 49">
            <a:extLst>
              <a:ext uri="{FF2B5EF4-FFF2-40B4-BE49-F238E27FC236}">
                <a16:creationId xmlns:a16="http://schemas.microsoft.com/office/drawing/2014/main" id="{12707A7D-86FE-5DD3-72F5-756A82C82666}"/>
              </a:ext>
            </a:extLst>
          </p:cNvPr>
          <p:cNvPicPr>
            <a:picLocks noChangeAspect="1"/>
          </p:cNvPicPr>
          <p:nvPr/>
        </p:nvPicPr>
        <p:blipFill>
          <a:blip r:embed="rId2"/>
          <a:srcRect l="11278" r="11278"/>
          <a:stretch/>
        </p:blipFill>
        <p:spPr>
          <a:xfrm rot="21387974">
            <a:off x="403285" y="2914604"/>
            <a:ext cx="3929342" cy="3805364"/>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pic>
      <p:pic>
        <p:nvPicPr>
          <p:cNvPr id="6" name="Picture 5">
            <a:extLst>
              <a:ext uri="{FF2B5EF4-FFF2-40B4-BE49-F238E27FC236}">
                <a16:creationId xmlns:a16="http://schemas.microsoft.com/office/drawing/2014/main" id="{54376AAB-231B-03E5-18BD-9EE08374074D}"/>
              </a:ext>
            </a:extLst>
          </p:cNvPr>
          <p:cNvPicPr>
            <a:picLocks noChangeAspect="1"/>
          </p:cNvPicPr>
          <p:nvPr/>
        </p:nvPicPr>
        <p:blipFill>
          <a:blip r:embed="rId3"/>
          <a:srcRect/>
          <a:stretch/>
        </p:blipFill>
        <p:spPr>
          <a:xfrm rot="532080">
            <a:off x="8180524" y="897135"/>
            <a:ext cx="3118323" cy="5543687"/>
          </a:xfrm>
          <a:prstGeom prst="rect">
            <a:avLst/>
          </a:prstGeom>
        </p:spPr>
      </p:pic>
      <p:sp>
        <p:nvSpPr>
          <p:cNvPr id="2" name="Title 1">
            <a:extLst>
              <a:ext uri="{FF2B5EF4-FFF2-40B4-BE49-F238E27FC236}">
                <a16:creationId xmlns:a16="http://schemas.microsoft.com/office/drawing/2014/main" id="{009FB28F-C9D7-439B-B863-44B4E851A0B0}"/>
              </a:ext>
            </a:extLst>
          </p:cNvPr>
          <p:cNvSpPr>
            <a:spLocks noGrp="1"/>
          </p:cNvSpPr>
          <p:nvPr>
            <p:ph type="title"/>
          </p:nvPr>
        </p:nvSpPr>
        <p:spPr>
          <a:xfrm>
            <a:off x="86864" y="147537"/>
            <a:ext cx="10481294" cy="955228"/>
          </a:xfrm>
        </p:spPr>
        <p:txBody>
          <a:bodyPr vert="horz" lIns="91440" tIns="45720" rIns="91440" bIns="45720" rtlCol="0" anchor="b">
            <a:normAutofit/>
          </a:bodyPr>
          <a:lstStyle/>
          <a:p>
            <a:pPr algn="ctr"/>
            <a:r>
              <a:rPr lang="en-US" sz="4800" b="1" i="0" kern="1200" cap="all" baseline="0" dirty="0">
                <a:latin typeface="+mj-lt"/>
                <a:ea typeface="+mj-ea"/>
                <a:cs typeface="+mj-cs"/>
              </a:rPr>
              <a:t>From Planes …to Pancakes</a:t>
            </a:r>
          </a:p>
        </p:txBody>
      </p:sp>
      <p:sp>
        <p:nvSpPr>
          <p:cNvPr id="3" name="TextBox 2">
            <a:extLst>
              <a:ext uri="{FF2B5EF4-FFF2-40B4-BE49-F238E27FC236}">
                <a16:creationId xmlns:a16="http://schemas.microsoft.com/office/drawing/2014/main" id="{7DE9E9AF-9614-799A-2DCA-5BB7EB82DDE5}"/>
              </a:ext>
            </a:extLst>
          </p:cNvPr>
          <p:cNvSpPr txBox="1"/>
          <p:nvPr/>
        </p:nvSpPr>
        <p:spPr>
          <a:xfrm>
            <a:off x="3882985" y="3032138"/>
            <a:ext cx="3959036" cy="923330"/>
          </a:xfrm>
          <a:prstGeom prst="rect">
            <a:avLst/>
          </a:prstGeom>
          <a:noFill/>
        </p:spPr>
        <p:txBody>
          <a:bodyPr wrap="square" rtlCol="0">
            <a:spAutoFit/>
          </a:bodyPr>
          <a:lstStyle/>
          <a:p>
            <a:pPr algn="ctr" fontAlgn="base"/>
            <a:r>
              <a:rPr lang="en-US" b="1" i="0" dirty="0">
                <a:solidFill>
                  <a:srgbClr val="E21C21"/>
                </a:solidFill>
                <a:effectLst/>
              </a:rPr>
              <a:t>Save the Date! 74th Annual International Pancake Day is February 21, 2023!</a:t>
            </a:r>
            <a:endParaRPr lang="en-US" b="1" i="0" dirty="0">
              <a:effectLst/>
            </a:endParaRPr>
          </a:p>
        </p:txBody>
      </p:sp>
      <p:sp>
        <p:nvSpPr>
          <p:cNvPr id="9" name="TextBox 8">
            <a:extLst>
              <a:ext uri="{FF2B5EF4-FFF2-40B4-BE49-F238E27FC236}">
                <a16:creationId xmlns:a16="http://schemas.microsoft.com/office/drawing/2014/main" id="{1910239D-FB22-8C47-7CD0-251AC7086DD2}"/>
              </a:ext>
            </a:extLst>
          </p:cNvPr>
          <p:cNvSpPr txBox="1"/>
          <p:nvPr/>
        </p:nvSpPr>
        <p:spPr>
          <a:xfrm>
            <a:off x="305195" y="1042800"/>
            <a:ext cx="8254013" cy="1754326"/>
          </a:xfrm>
          <a:prstGeom prst="rect">
            <a:avLst/>
          </a:prstGeom>
          <a:noFill/>
        </p:spPr>
        <p:txBody>
          <a:bodyPr wrap="square" rtlCol="0">
            <a:spAutoFit/>
          </a:bodyPr>
          <a:lstStyle/>
          <a:p>
            <a:r>
              <a:rPr lang="en-US" b="0" i="0" dirty="0">
                <a:solidFill>
                  <a:srgbClr val="0C3C60"/>
                </a:solidFill>
                <a:effectLst/>
                <a:latin typeface="tahoma" panose="020B0604030504040204" pitchFamily="34" charset="0"/>
              </a:rPr>
              <a:t>In Liberal, Kansas, the day before Lent means just one thing – it’s Pancake Day</a:t>
            </a:r>
          </a:p>
          <a:p>
            <a:endParaRPr lang="en-US" dirty="0">
              <a:solidFill>
                <a:srgbClr val="0C3C60"/>
              </a:solidFill>
              <a:latin typeface="tahoma" panose="020B0604030504040204" pitchFamily="34" charset="0"/>
            </a:endParaRPr>
          </a:p>
          <a:p>
            <a:r>
              <a:rPr lang="en-US" b="0" i="0" dirty="0">
                <a:solidFill>
                  <a:srgbClr val="0C3C60"/>
                </a:solidFill>
                <a:effectLst/>
                <a:latin typeface="tahoma" panose="020B0604030504040204" pitchFamily="34" charset="0"/>
              </a:rPr>
              <a:t>The friendly little competition between Liberal, Kansas, and Olney, England, with women running 415 yards down the streets of each town flipping pancakes, has been going on for more than 70 years now. It is still the only race of its kind on the planet.</a:t>
            </a:r>
            <a:endParaRPr lang="en-US" dirty="0"/>
          </a:p>
        </p:txBody>
      </p:sp>
    </p:spTree>
    <p:extLst>
      <p:ext uri="{BB962C8B-B14F-4D97-AF65-F5344CB8AC3E}">
        <p14:creationId xmlns:p14="http://schemas.microsoft.com/office/powerpoint/2010/main" val="291318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Placeholder 49">
            <a:extLst>
              <a:ext uri="{FF2B5EF4-FFF2-40B4-BE49-F238E27FC236}">
                <a16:creationId xmlns:a16="http://schemas.microsoft.com/office/drawing/2014/main" id="{12707A7D-86FE-5DD3-72F5-756A82C82666}"/>
              </a:ext>
            </a:extLst>
          </p:cNvPr>
          <p:cNvPicPr>
            <a:picLocks noChangeAspect="1"/>
          </p:cNvPicPr>
          <p:nvPr/>
        </p:nvPicPr>
        <p:blipFill>
          <a:blip r:embed="rId2"/>
          <a:srcRect l="11278" r="11278"/>
          <a:stretch/>
        </p:blipFill>
        <p:spPr>
          <a:xfrm rot="4931372">
            <a:off x="286010" y="1398375"/>
            <a:ext cx="5011299" cy="4853183"/>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pic>
      <p:sp>
        <p:nvSpPr>
          <p:cNvPr id="2" name="Title 1">
            <a:extLst>
              <a:ext uri="{FF2B5EF4-FFF2-40B4-BE49-F238E27FC236}">
                <a16:creationId xmlns:a16="http://schemas.microsoft.com/office/drawing/2014/main" id="{009FB28F-C9D7-439B-B863-44B4E851A0B0}"/>
              </a:ext>
            </a:extLst>
          </p:cNvPr>
          <p:cNvSpPr>
            <a:spLocks noGrp="1"/>
          </p:cNvSpPr>
          <p:nvPr>
            <p:ph type="title"/>
          </p:nvPr>
        </p:nvSpPr>
        <p:spPr>
          <a:xfrm>
            <a:off x="147311" y="121482"/>
            <a:ext cx="11894329" cy="984207"/>
          </a:xfrm>
        </p:spPr>
        <p:txBody>
          <a:bodyPr vert="horz" lIns="91440" tIns="45720" rIns="91440" bIns="45720" rtlCol="0" anchor="b">
            <a:normAutofit/>
          </a:bodyPr>
          <a:lstStyle/>
          <a:p>
            <a:pPr algn="ctr"/>
            <a:r>
              <a:rPr lang="en-US" b="1" i="1" kern="1200" cap="all" baseline="0" dirty="0">
                <a:solidFill>
                  <a:srgbClr val="FFFF00"/>
                </a:solidFill>
                <a:latin typeface="Monotype Corsiva" panose="03010101010201010101" pitchFamily="66" charset="0"/>
                <a:cs typeface="Dreaming Outloud Pro" panose="020B0604020202020204" pitchFamily="66" charset="0"/>
              </a:rPr>
              <a:t>We entered the land of “OZ”</a:t>
            </a:r>
          </a:p>
        </p:txBody>
      </p:sp>
      <p:sp>
        <p:nvSpPr>
          <p:cNvPr id="9" name="TextBox 8">
            <a:extLst>
              <a:ext uri="{FF2B5EF4-FFF2-40B4-BE49-F238E27FC236}">
                <a16:creationId xmlns:a16="http://schemas.microsoft.com/office/drawing/2014/main" id="{1910239D-FB22-8C47-7CD0-251AC7086DD2}"/>
              </a:ext>
            </a:extLst>
          </p:cNvPr>
          <p:cNvSpPr txBox="1"/>
          <p:nvPr/>
        </p:nvSpPr>
        <p:spPr>
          <a:xfrm>
            <a:off x="4113544" y="851791"/>
            <a:ext cx="7703023" cy="1077218"/>
          </a:xfrm>
          <a:prstGeom prst="rect">
            <a:avLst/>
          </a:prstGeom>
          <a:noFill/>
        </p:spPr>
        <p:txBody>
          <a:bodyPr wrap="square" rtlCol="0">
            <a:spAutoFit/>
          </a:bodyPr>
          <a:lstStyle/>
          <a:p>
            <a:pPr algn="ctr"/>
            <a:r>
              <a:rPr lang="en-US" sz="3200" dirty="0"/>
              <a:t>Dorothy was our guide on the </a:t>
            </a:r>
          </a:p>
          <a:p>
            <a:pPr algn="ctr"/>
            <a:r>
              <a:rPr lang="en-US" sz="3200" dirty="0"/>
              <a:t>Yellow Brick Road to meet the  Wizard! </a:t>
            </a:r>
          </a:p>
        </p:txBody>
      </p:sp>
      <p:pic>
        <p:nvPicPr>
          <p:cNvPr id="6" name="Picture 5">
            <a:extLst>
              <a:ext uri="{FF2B5EF4-FFF2-40B4-BE49-F238E27FC236}">
                <a16:creationId xmlns:a16="http://schemas.microsoft.com/office/drawing/2014/main" id="{54376AAB-231B-03E5-18BD-9EE08374074D}"/>
              </a:ext>
            </a:extLst>
          </p:cNvPr>
          <p:cNvPicPr>
            <a:picLocks noChangeAspect="1"/>
          </p:cNvPicPr>
          <p:nvPr/>
        </p:nvPicPr>
        <p:blipFill>
          <a:blip r:embed="rId3"/>
          <a:srcRect/>
          <a:stretch/>
        </p:blipFill>
        <p:spPr>
          <a:xfrm rot="4921721">
            <a:off x="5854853" y="2686354"/>
            <a:ext cx="3621500" cy="2716124"/>
          </a:xfrm>
          <a:prstGeom prst="rect">
            <a:avLst/>
          </a:prstGeom>
          <a:effectLst>
            <a:softEdge rad="127000"/>
          </a:effectLst>
        </p:spPr>
      </p:pic>
      <p:pic>
        <p:nvPicPr>
          <p:cNvPr id="8" name="Picture 7">
            <a:extLst>
              <a:ext uri="{FF2B5EF4-FFF2-40B4-BE49-F238E27FC236}">
                <a16:creationId xmlns:a16="http://schemas.microsoft.com/office/drawing/2014/main" id="{299FC234-A88F-C7FD-BC0C-DE7AAB586B89}"/>
              </a:ext>
            </a:extLst>
          </p:cNvPr>
          <p:cNvPicPr>
            <a:picLocks noChangeAspect="1"/>
          </p:cNvPicPr>
          <p:nvPr/>
        </p:nvPicPr>
        <p:blipFill>
          <a:blip r:embed="rId4"/>
          <a:srcRect/>
          <a:stretch/>
        </p:blipFill>
        <p:spPr>
          <a:xfrm rot="5848028">
            <a:off x="3361975" y="2282821"/>
            <a:ext cx="3821169" cy="2865876"/>
          </a:xfrm>
          <a:prstGeom prst="rect">
            <a:avLst/>
          </a:prstGeom>
          <a:effectLst>
            <a:softEdge rad="317500"/>
          </a:effectLst>
        </p:spPr>
      </p:pic>
      <p:pic>
        <p:nvPicPr>
          <p:cNvPr id="5" name="Picture 4" descr="A picture containing indoor, green&#10;&#10;Description automatically generated">
            <a:extLst>
              <a:ext uri="{FF2B5EF4-FFF2-40B4-BE49-F238E27FC236}">
                <a16:creationId xmlns:a16="http://schemas.microsoft.com/office/drawing/2014/main" id="{6A8DB945-37E1-5047-FB6E-88B115F787B4}"/>
              </a:ext>
            </a:extLst>
          </p:cNvPr>
          <p:cNvPicPr>
            <a:picLocks noChangeAspect="1"/>
          </p:cNvPicPr>
          <p:nvPr/>
        </p:nvPicPr>
        <p:blipFill>
          <a:blip r:embed="rId5"/>
          <a:stretch>
            <a:fillRect/>
          </a:stretch>
        </p:blipFill>
        <p:spPr>
          <a:xfrm rot="6067993">
            <a:off x="7735334" y="2911694"/>
            <a:ext cx="3971689" cy="2978767"/>
          </a:xfrm>
          <a:prstGeom prst="rect">
            <a:avLst/>
          </a:prstGeom>
          <a:effectLst>
            <a:softEdge rad="127000"/>
          </a:effectLst>
        </p:spPr>
      </p:pic>
    </p:spTree>
    <p:extLst>
      <p:ext uri="{BB962C8B-B14F-4D97-AF65-F5344CB8AC3E}">
        <p14:creationId xmlns:p14="http://schemas.microsoft.com/office/powerpoint/2010/main" val="602755472"/>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{0B3081B6-2140-445E-9628-4E67D79609CD}tf89338750_win32</Template>
  <TotalTime>588</TotalTime>
  <Words>174</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Monotype Corsiva</vt:lpstr>
      <vt:lpstr>tahoma</vt:lpstr>
      <vt:lpstr>Univers</vt:lpstr>
      <vt:lpstr>GradientUnivers</vt:lpstr>
      <vt:lpstr>District #5680 Conference Liberal, KS October 21-23rd, 2022     Part two of three  </vt:lpstr>
      <vt:lpstr>And then… there were Tours…..</vt:lpstr>
      <vt:lpstr>From Planes …to Pancakes</vt:lpstr>
      <vt:lpstr>We entered the land of “OZ”</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Galaxy</dc:title>
  <dc:creator>C.R. Cole</dc:creator>
  <cp:lastModifiedBy>fred heismeyer</cp:lastModifiedBy>
  <cp:revision>17</cp:revision>
  <dcterms:created xsi:type="dcterms:W3CDTF">2022-10-28T16:03:29Z</dcterms:created>
  <dcterms:modified xsi:type="dcterms:W3CDTF">2022-11-14T22:38:54Z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