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30" r:id="rId2"/>
    <p:sldId id="333" r:id="rId3"/>
    <p:sldId id="268" r:id="rId4"/>
    <p:sldId id="335" r:id="rId5"/>
    <p:sldId id="270" r:id="rId6"/>
    <p:sldId id="266" r:id="rId7"/>
    <p:sldId id="337" r:id="rId8"/>
    <p:sldId id="338" r:id="rId9"/>
    <p:sldId id="339" r:id="rId10"/>
    <p:sldId id="336" r:id="rId11"/>
  </p:sldIdLst>
  <p:sldSz cx="12192000" cy="6858000"/>
  <p:notesSz cx="7010400" cy="92964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458F"/>
    <a:srgbClr val="48595D"/>
    <a:srgbClr val="FFFFFF"/>
    <a:srgbClr val="D9185C"/>
    <a:srgbClr val="06B4E6"/>
    <a:srgbClr val="DA1A5A"/>
    <a:srgbClr val="00B4E6"/>
    <a:srgbClr val="00B4E7"/>
    <a:srgbClr val="16468F"/>
    <a:srgbClr val="1744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25392" autoAdjust="0"/>
    <p:restoredTop sz="97866" autoAdjust="0"/>
  </p:normalViewPr>
  <p:slideViewPr>
    <p:cSldViewPr snapToGrid="0" showGuides="1">
      <p:cViewPr varScale="1">
        <p:scale>
          <a:sx n="108" d="100"/>
          <a:sy n="108" d="100"/>
        </p:scale>
        <p:origin x="138" y="-318"/>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6" d="100"/>
          <a:sy n="86" d="100"/>
        </p:scale>
        <p:origin x="382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2403E561-A38A-4A22-8215-F855A52BC5B1}" type="datetimeFigureOut">
              <a:rPr lang="en-US" smtClean="0"/>
              <a:t>3/26/2021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rotary5710.org/"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rotary5680.org/"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p>
        </p:txBody>
      </p:sp>
      <p:sp>
        <p:nvSpPr>
          <p:cNvPr id="4" name="Slide Number Placeholder 3"/>
          <p:cNvSpPr>
            <a:spLocks noGrp="1"/>
          </p:cNvSpPr>
          <p:nvPr>
            <p:ph type="sldNum" sz="quarter" idx="5"/>
          </p:nvPr>
        </p:nvSpPr>
        <p:spPr/>
        <p:txBody>
          <a:bodyPr/>
          <a:lstStyle/>
          <a:p>
            <a:fld id="{DB827055-821E-4F6B-AAA9-2685E1493D9C}" type="slidenum">
              <a:rPr lang="en-US" smtClean="0"/>
              <a:t>1</a:t>
            </a:fld>
            <a:endParaRPr lang="en-US" dirty="0"/>
          </a:p>
        </p:txBody>
      </p:sp>
    </p:spTree>
    <p:extLst>
      <p:ext uri="{BB962C8B-B14F-4D97-AF65-F5344CB8AC3E}">
        <p14:creationId xmlns:p14="http://schemas.microsoft.com/office/powerpoint/2010/main" val="445627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past president said to a current president: This is a new club. Never in the history of our club has this happened – meetings suspended. Service suspended. Social interactions suspended. What will the club be?</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10</a:t>
            </a:fld>
            <a:endParaRPr lang="en-US" dirty="0"/>
          </a:p>
        </p:txBody>
      </p:sp>
    </p:spTree>
    <p:extLst>
      <p:ext uri="{BB962C8B-B14F-4D97-AF65-F5344CB8AC3E}">
        <p14:creationId xmlns:p14="http://schemas.microsoft.com/office/powerpoint/2010/main" val="2233566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I’m Jenalea Randall, DMC for 5710</a:t>
            </a:r>
          </a:p>
          <a:p>
            <a:pPr marL="171450" lvl="0" indent="-171450">
              <a:buFont typeface="Arial" panose="020B0604020202020204" pitchFamily="34" charset="0"/>
              <a:buChar char="•"/>
            </a:pPr>
            <a:r>
              <a:rPr lang="en-US" dirty="0"/>
              <a:t>Hold on friends! Make sure that coffee cup is filled – this is going to go fast!!</a:t>
            </a:r>
          </a:p>
          <a:p>
            <a:pPr marL="171450" lvl="0" indent="-171450">
              <a:buFont typeface="Arial" panose="020B0604020202020204" pitchFamily="34" charset="0"/>
              <a:buChar char="•"/>
            </a:pPr>
            <a:r>
              <a:rPr lang="en-US" dirty="0"/>
              <a:t>In 20 minutes we will discuss resources available to you, reflect on the value we offer members and potential members, discuss benefits in-depth assessment tools, as well as actions to take today. And if time allows, we will talk about opportunities before us.</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2</a:t>
            </a:fld>
            <a:endParaRPr lang="en-US" dirty="0"/>
          </a:p>
        </p:txBody>
      </p:sp>
    </p:spTree>
    <p:extLst>
      <p:ext uri="{BB962C8B-B14F-4D97-AF65-F5344CB8AC3E}">
        <p14:creationId xmlns:p14="http://schemas.microsoft.com/office/powerpoint/2010/main" val="4040852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Rotary.org: Load of information available on Rotary.org under My Rotary, Learning by Topic. It’s worth a visit. Whatever the topic – club assessment, engagement members, connecting with prospects, making new members feel welcome, </a:t>
            </a:r>
            <a:r>
              <a:rPr lang="en-US" dirty="0" err="1"/>
              <a:t>etc</a:t>
            </a:r>
            <a:r>
              <a:rPr lang="en-US" dirty="0"/>
              <a:t>…there is a PDF, Learning Center class or worksheet to help!</a:t>
            </a:r>
          </a:p>
          <a:p>
            <a:pPr marL="171450" lvl="0" indent="-171450">
              <a:buFont typeface="Arial" panose="020B0604020202020204" pitchFamily="34" charset="0"/>
              <a:buChar char="•"/>
            </a:pPr>
            <a:r>
              <a:rPr lang="en-US" dirty="0"/>
              <a:t>District Membership Chair &amp; Assistant Governors: We are happy to discuss topics customized to your club.</a:t>
            </a:r>
          </a:p>
          <a:p>
            <a:pPr marL="171450" lvl="0" indent="-171450">
              <a:buFont typeface="Arial" panose="020B0604020202020204" pitchFamily="34" charset="0"/>
              <a:buChar char="•"/>
            </a:pPr>
            <a:r>
              <a:rPr lang="en-US" dirty="0"/>
              <a:t>District website: </a:t>
            </a:r>
            <a:r>
              <a:rPr lang="en-US" u="sng" dirty="0">
                <a:hlinkClick r:id="rId3"/>
              </a:rPr>
              <a:t>www.Rotary5710.org</a:t>
            </a:r>
            <a:r>
              <a:rPr lang="en-US" dirty="0"/>
              <a:t>  and  </a:t>
            </a:r>
            <a:r>
              <a:rPr lang="en-US" u="sng" dirty="0">
                <a:hlinkClick r:id="rId4"/>
              </a:rPr>
              <a:t>www.Rotary5680.org</a:t>
            </a:r>
            <a:r>
              <a:rPr lang="en-US" dirty="0"/>
              <a:t> </a:t>
            </a:r>
          </a:p>
          <a:p>
            <a:pPr marL="171450" lvl="0" indent="-171450">
              <a:buFont typeface="Arial" panose="020B0604020202020204" pitchFamily="34" charset="0"/>
              <a:buChar char="•"/>
            </a:pPr>
            <a:r>
              <a:rPr lang="en-US" dirty="0"/>
              <a:t>Today, in our short 20 minutes, we are going to focus on reenergizing and rebuilding Rotary membership during this difficult time.</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3</a:t>
            </a:fld>
            <a:endParaRPr lang="en-US" dirty="0"/>
          </a:p>
        </p:txBody>
      </p:sp>
    </p:spTree>
    <p:extLst>
      <p:ext uri="{BB962C8B-B14F-4D97-AF65-F5344CB8AC3E}">
        <p14:creationId xmlns:p14="http://schemas.microsoft.com/office/powerpoint/2010/main" val="874268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Recently I read a story about a service club in Texas. This club sounded like many Rotary clubs. Older membership, had to stop meeting and service projects because of COVID. They had a rich and lengthy history in their community, but decided to close…because of COVID. Their final act of service was to donate the $80,000 in their coffers to local charities.</a:t>
            </a:r>
          </a:p>
          <a:p>
            <a:pPr marL="171450" lvl="0" indent="-171450">
              <a:buFont typeface="Arial" panose="020B0604020202020204" pitchFamily="34" charset="0"/>
              <a:buChar char="•"/>
            </a:pPr>
            <a:r>
              <a:rPr lang="en-US" dirty="0"/>
              <a:t>We do not want this to happen to one single Rotary club! As COVID continues, community spread numbers bounce up and down, vaccinations catch up to the spread, it will be important for each of us to remind our members of the value of Rotary delivers to them personally, professional as well as to the community and the world. </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4</a:t>
            </a:fld>
            <a:endParaRPr lang="en-US" dirty="0"/>
          </a:p>
        </p:txBody>
      </p:sp>
    </p:spTree>
    <p:extLst>
      <p:ext uri="{BB962C8B-B14F-4D97-AF65-F5344CB8AC3E}">
        <p14:creationId xmlns:p14="http://schemas.microsoft.com/office/powerpoint/2010/main" val="996509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Have you lost members?, Are you worried that Rotary may not be as important or relevant in their lives?, Will job losses or employer budget cuts cause members to leave?, Do they just want to be heard?, Are they just waiting the pandemic out and will back with us 100 percent, when it is safe?</a:t>
            </a:r>
          </a:p>
          <a:p>
            <a:pPr lvl="0"/>
            <a:endParaRPr lang="en-US" dirty="0"/>
          </a:p>
          <a:p>
            <a:pPr marL="171450" indent="-171450">
              <a:buFont typeface="Arial" panose="020B0604020202020204" pitchFamily="34" charset="0"/>
              <a:buChar char="•"/>
            </a:pPr>
            <a:r>
              <a:rPr lang="en-US" dirty="0"/>
              <a:t>I’m preaching to the choir here, because all of us are fully, 1000 percent committed to our clubs, district, to Rotary. But for those members who have only been attending virtual meetings – if that – we may need to get back to asking ourselves, what value are we offering members?</a:t>
            </a:r>
          </a:p>
          <a:p>
            <a:pPr marL="171450" indent="-171450">
              <a:buFont typeface="Arial" panose="020B0604020202020204" pitchFamily="34" charset="0"/>
              <a:buChar char="•"/>
            </a:pPr>
            <a:r>
              <a:rPr lang="en-US" dirty="0"/>
              <a:t>To regain/keep our relevancy and maintain/increase membership we must be clear about the value we provide, not necessarily to service, but to members and then showcase that value …and they will show it to potential members.</a:t>
            </a:r>
          </a:p>
          <a:p>
            <a:pPr marL="171450" indent="-171450">
              <a:buFont typeface="Arial" panose="020B0604020202020204" pitchFamily="34" charset="0"/>
              <a:buChar char="•"/>
            </a:pPr>
            <a:r>
              <a:rPr lang="en-US" b="1" dirty="0"/>
              <a:t>Membership does not stand alone. It is one of the three legs of the metaphoric stool. </a:t>
            </a:r>
            <a:r>
              <a:rPr lang="en-US" dirty="0"/>
              <a:t>Our value is dependent on our club culture, service and members. Happy engaged members are our best membership committee. When they are serving, attending and being involved they naturally share that passion with their networks.</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5</a:t>
            </a:fld>
            <a:endParaRPr lang="en-US" dirty="0"/>
          </a:p>
        </p:txBody>
      </p:sp>
    </p:spTree>
    <p:extLst>
      <p:ext uri="{BB962C8B-B14F-4D97-AF65-F5344CB8AC3E}">
        <p14:creationId xmlns:p14="http://schemas.microsoft.com/office/powerpoint/2010/main" val="2461921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Definition: A feeling of friendliness, goodwill, and familiarity among the people in a group.</a:t>
            </a:r>
          </a:p>
          <a:p>
            <a:pPr marL="171450" indent="-171450">
              <a:buFont typeface="Arial" panose="020B0604020202020204" pitchFamily="34" charset="0"/>
              <a:buChar char="•"/>
            </a:pPr>
            <a:r>
              <a:rPr lang="en-US" dirty="0"/>
              <a:t>The heart of Rotary is that it brings people together. When we come together (for service, club meetings, socials, etc..), we are socializing, creating friendships, building goodwill, creating memories.</a:t>
            </a:r>
          </a:p>
          <a:p>
            <a:pPr marL="171450" indent="-171450">
              <a:buFont typeface="Arial" panose="020B0604020202020204" pitchFamily="34" charset="0"/>
              <a:buChar char="•"/>
            </a:pPr>
            <a:r>
              <a:rPr lang="en-US" dirty="0"/>
              <a:t>When I reflect on my club…my first thoughts go to the people. Working with them, learning with them, serving my community with them. Drinking coffee with them…because we meet SO EARLY on Friday mornings! One of my favorite memories is when we demoed a building that eventually became a day center for survivors of human trafficking. </a:t>
            </a:r>
          </a:p>
          <a:p>
            <a:pPr marL="171450" indent="-171450">
              <a:buFont typeface="Arial" panose="020B0604020202020204" pitchFamily="34" charset="0"/>
              <a:buChar char="•"/>
            </a:pPr>
            <a:r>
              <a:rPr lang="en-US" dirty="0"/>
              <a:t>Sadly the pandemic has taken this from us over the past year. It is up to us to make sure we bring this back in perhaps new ways, or old ways that are refreshed.</a:t>
            </a:r>
          </a:p>
          <a:p>
            <a:r>
              <a:rPr lang="en-US" b="1" dirty="0"/>
              <a:t> </a:t>
            </a:r>
            <a:endParaRPr lang="en-US" dirty="0"/>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6</a:t>
            </a:fld>
            <a:endParaRPr lang="en-US" dirty="0"/>
          </a:p>
        </p:txBody>
      </p:sp>
    </p:spTree>
    <p:extLst>
      <p:ext uri="{BB962C8B-B14F-4D97-AF65-F5344CB8AC3E}">
        <p14:creationId xmlns:p14="http://schemas.microsoft.com/office/powerpoint/2010/main" val="4100378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RI suggests doing this on a regular basis. Doing one now may be even more valuable. They may help you answer/learn: What made them happy before the pandemic may or may not be what keeps them in the club. </a:t>
            </a:r>
          </a:p>
          <a:p>
            <a:pPr marL="171450" indent="-171450">
              <a:buFont typeface="Arial" panose="020B0604020202020204" pitchFamily="34" charset="0"/>
              <a:buChar char="•"/>
            </a:pPr>
            <a:r>
              <a:rPr lang="en-US" dirty="0"/>
              <a:t>Why did members join in the first place? What kind of value were they looking for? Then, once you've answered that, you can continue to create programming that will create that kind of value for them. Why have they stayed, what will help them to remain a member?</a:t>
            </a:r>
          </a:p>
          <a:p>
            <a:pPr marL="171450" indent="-171450">
              <a:buFont typeface="Arial" panose="020B0604020202020204" pitchFamily="34" charset="0"/>
              <a:buChar char="•"/>
            </a:pPr>
            <a:r>
              <a:rPr lang="en-US" dirty="0"/>
              <a:t>Again, </a:t>
            </a:r>
            <a:r>
              <a:rPr lang="en-US" b="1" dirty="0"/>
              <a:t>Happy engaged members are our best membership committee.</a:t>
            </a:r>
            <a:r>
              <a:rPr lang="en-US" dirty="0"/>
              <a:t> When they are serving, attending and being involved they naturally share that passion with their networks.</a:t>
            </a:r>
          </a:p>
          <a:p>
            <a:pPr marL="171450" indent="-171450">
              <a:buFont typeface="Arial" panose="020B0604020202020204" pitchFamily="34" charset="0"/>
              <a:buChar char="•"/>
            </a:pPr>
            <a:r>
              <a:rPr lang="en-US" dirty="0"/>
              <a:t>Both of these tools take time and dedication and are worth it, but you may be wondering what can you do now to reenergize and rebuild?</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7</a:t>
            </a:fld>
            <a:endParaRPr lang="en-US" dirty="0"/>
          </a:p>
        </p:txBody>
      </p:sp>
    </p:spTree>
    <p:extLst>
      <p:ext uri="{BB962C8B-B14F-4D97-AF65-F5344CB8AC3E}">
        <p14:creationId xmlns:p14="http://schemas.microsoft.com/office/powerpoint/2010/main" val="610385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Immediate actions to learn more from and connect with members:</a:t>
            </a:r>
            <a:endParaRPr lang="en-US" dirty="0"/>
          </a:p>
          <a:p>
            <a:pPr marL="171450" lvl="0" indent="-171450">
              <a:buFont typeface="Arial" panose="020B0604020202020204" pitchFamily="34" charset="0"/>
              <a:buChar char="•"/>
            </a:pPr>
            <a:r>
              <a:rPr lang="en-US" dirty="0"/>
              <a:t>Fireside chats – An oldie but a goodie!</a:t>
            </a:r>
          </a:p>
          <a:p>
            <a:pPr marL="171450" lvl="0" indent="-171450">
              <a:buFont typeface="Arial" panose="020B0604020202020204" pitchFamily="34" charset="0"/>
              <a:buChar char="•"/>
            </a:pPr>
            <a:r>
              <a:rPr lang="en-US" dirty="0"/>
              <a:t>Board Buddies – Assign each of your board members (and possibly committee chairs) to an equal number of club members and ask them to maintain regular contact to foster engagement. </a:t>
            </a:r>
          </a:p>
          <a:p>
            <a:pPr marL="171450" lvl="0" indent="-171450">
              <a:buFont typeface="Arial" panose="020B0604020202020204" pitchFamily="34" charset="0"/>
              <a:buChar char="•"/>
            </a:pPr>
            <a:r>
              <a:rPr lang="en-US" dirty="0"/>
              <a:t>Stay connected! Communication will continue to be paramount.</a:t>
            </a:r>
          </a:p>
          <a:p>
            <a:pPr marL="171450" lvl="0" indent="-171450">
              <a:buFont typeface="Arial" panose="020B0604020202020204" pitchFamily="34" charset="0"/>
              <a:buChar char="•"/>
            </a:pPr>
            <a:r>
              <a:rPr lang="en-US" dirty="0"/>
              <a:t>Don’t Justify, Listen! – I hope that most are giving each other and clubs grace during this difficult time, but let’s listen to our club members. Hear what they say and don’t justify. Provide facts, but don’t argue. Hear them.</a:t>
            </a:r>
          </a:p>
          <a:p>
            <a:pPr marL="171450" lvl="0" indent="-171450">
              <a:buFont typeface="Arial" panose="020B0604020202020204" pitchFamily="34" charset="0"/>
              <a:buChar char="•"/>
            </a:pPr>
            <a:r>
              <a:rPr lang="en-US" dirty="0"/>
              <a:t>Ask specific questions:</a:t>
            </a:r>
          </a:p>
          <a:p>
            <a:pPr marL="171450" lvl="0" indent="-171450">
              <a:buFont typeface="Arial" panose="020B0604020202020204" pitchFamily="34" charset="0"/>
              <a:buChar char="•"/>
            </a:pPr>
            <a:r>
              <a:rPr lang="en-US" dirty="0"/>
              <a:t>What do they miss? </a:t>
            </a:r>
          </a:p>
          <a:p>
            <a:pPr marL="171450" lvl="0" indent="-171450">
              <a:buFont typeface="Arial" panose="020B0604020202020204" pitchFamily="34" charset="0"/>
              <a:buChar char="•"/>
            </a:pPr>
            <a:r>
              <a:rPr lang="en-US" dirty="0"/>
              <a:t>What are they looking forward to?</a:t>
            </a:r>
          </a:p>
          <a:p>
            <a:pPr marL="171450" lvl="0" indent="-171450">
              <a:buFont typeface="Arial" panose="020B0604020202020204" pitchFamily="34" charset="0"/>
              <a:buChar char="•"/>
            </a:pPr>
            <a:r>
              <a:rPr lang="en-US" dirty="0"/>
              <a:t>How comfortable are they meeting in person again? </a:t>
            </a:r>
          </a:p>
          <a:p>
            <a:pPr marL="171450" lvl="0" indent="-171450">
              <a:buFont typeface="Arial" panose="020B0604020202020204" pitchFamily="34" charset="0"/>
              <a:buChar char="•"/>
            </a:pPr>
            <a:r>
              <a:rPr lang="en-US" dirty="0"/>
              <a:t>How do they want the club to resume – hybrid, slowly, all-in?</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8</a:t>
            </a:fld>
            <a:endParaRPr lang="en-US" dirty="0"/>
          </a:p>
        </p:txBody>
      </p:sp>
    </p:spTree>
    <p:extLst>
      <p:ext uri="{BB962C8B-B14F-4D97-AF65-F5344CB8AC3E}">
        <p14:creationId xmlns:p14="http://schemas.microsoft.com/office/powerpoint/2010/main" val="887674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Service:</a:t>
            </a:r>
          </a:p>
          <a:p>
            <a:pPr marL="171450" indent="-171450">
              <a:buFont typeface="Arial" panose="020B0604020202020204" pitchFamily="34" charset="0"/>
              <a:buChar char="•"/>
            </a:pPr>
            <a:r>
              <a:rPr lang="en-US" dirty="0"/>
              <a:t>Choose a local charity and ask all members to highlight it using their social channels. Choose a new charity each week! This is a great way to leverage the influence of Rotarian leaders to elevate causes that matter to your local community (and it might even sprout a future project collaboration!). </a:t>
            </a:r>
          </a:p>
          <a:p>
            <a:pPr marL="171450" indent="-171450">
              <a:buFont typeface="Arial" panose="020B0604020202020204" pitchFamily="34" charset="0"/>
              <a:buChar char="•"/>
            </a:pPr>
            <a:r>
              <a:rPr lang="en-US" dirty="0"/>
              <a:t>Coordinate with local hospitals or nursing homes for members to send cards or letters to combat loneliness from isolation in facilities that have limited visitors. </a:t>
            </a:r>
          </a:p>
          <a:p>
            <a:pPr marL="171450" indent="-171450">
              <a:buFont typeface="Arial" panose="020B0604020202020204" pitchFamily="34" charset="0"/>
              <a:buChar char="•"/>
            </a:pPr>
            <a:r>
              <a:rPr lang="en-US" dirty="0"/>
              <a:t>Start a gift card drive. Ask members to purchase gifts cards (bonus points if it’s a local small business) and then mail them along with a note from the Rotarian to organizations that would be able to put them to good use.</a:t>
            </a:r>
          </a:p>
          <a:p>
            <a:pPr marL="171450" indent="-171450">
              <a:buFont typeface="Arial" panose="020B0604020202020204" pitchFamily="34" charset="0"/>
              <a:buChar char="•"/>
            </a:pPr>
            <a:r>
              <a:rPr lang="en-US" dirty="0"/>
              <a:t>Outdoor projects back again!</a:t>
            </a:r>
          </a:p>
          <a:p>
            <a:pPr lvl="0"/>
            <a:endParaRPr lang="en-US" dirty="0"/>
          </a:p>
          <a:p>
            <a:pPr lvl="0"/>
            <a:r>
              <a:rPr lang="en-US" dirty="0"/>
              <a:t>Member Engagement:</a:t>
            </a:r>
          </a:p>
          <a:p>
            <a:pPr marL="171450" indent="-171450">
              <a:buFont typeface="Arial" panose="020B0604020202020204" pitchFamily="34" charset="0"/>
              <a:buChar char="•"/>
            </a:pPr>
            <a:r>
              <a:rPr lang="en-US" dirty="0"/>
              <a:t>Board Buddies</a:t>
            </a:r>
          </a:p>
          <a:p>
            <a:pPr marL="171450" indent="-171450">
              <a:buFont typeface="Arial" panose="020B0604020202020204" pitchFamily="34" charset="0"/>
              <a:buChar char="•"/>
            </a:pPr>
            <a:r>
              <a:rPr lang="en-US" dirty="0"/>
              <a:t>Outdoor socials – movie parties? Picnics? Member musicians?</a:t>
            </a:r>
          </a:p>
          <a:p>
            <a:pPr marL="171450" indent="-171450">
              <a:buFont typeface="Arial" panose="020B0604020202020204" pitchFamily="34" charset="0"/>
              <a:buChar char="•"/>
            </a:pPr>
            <a:r>
              <a:rPr lang="en-US" dirty="0"/>
              <a:t>Chain Letters - Start a good old-fashioned-chain letter to engage members. </a:t>
            </a:r>
          </a:p>
          <a:p>
            <a:pPr marL="171450" indent="-171450">
              <a:buFont typeface="Arial" panose="020B0604020202020204" pitchFamily="34" charset="0"/>
              <a:buChar char="•"/>
            </a:pPr>
            <a:r>
              <a:rPr lang="en-US" dirty="0"/>
              <a:t>Pen Pals - Develop a relationship with another club near or far to start “Rotary Pen Pals. Invite the partnering club to share mailing addresses for their members and then assign each one to a member of your own club to start exchanging letters. </a:t>
            </a:r>
          </a:p>
          <a:p>
            <a:endParaRPr lang="en-US" dirty="0"/>
          </a:p>
        </p:txBody>
      </p:sp>
      <p:sp>
        <p:nvSpPr>
          <p:cNvPr id="4" name="Slide Number Placeholder 3"/>
          <p:cNvSpPr>
            <a:spLocks noGrp="1"/>
          </p:cNvSpPr>
          <p:nvPr>
            <p:ph type="sldNum" sz="quarter" idx="5"/>
          </p:nvPr>
        </p:nvSpPr>
        <p:spPr/>
        <p:txBody>
          <a:bodyPr/>
          <a:lstStyle/>
          <a:p>
            <a:fld id="{DB827055-821E-4F6B-AAA9-2685E1493D9C}" type="slidenum">
              <a:rPr lang="en-US" smtClean="0"/>
              <a:t>9</a:t>
            </a:fld>
            <a:endParaRPr lang="en-US" dirty="0"/>
          </a:p>
        </p:txBody>
      </p:sp>
    </p:spTree>
    <p:extLst>
      <p:ext uri="{BB962C8B-B14F-4D97-AF65-F5344CB8AC3E}">
        <p14:creationId xmlns:p14="http://schemas.microsoft.com/office/powerpoint/2010/main" val="2530473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E5365F1A-2611-CD4E-A266-B14CF06F4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9503" y="5818393"/>
            <a:ext cx="1883773" cy="716364"/>
          </a:xfrm>
          <a:prstGeom prst="rect">
            <a:avLst/>
          </a:prstGeom>
        </p:spPr>
      </p:pic>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86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3575057F-8A4A-3D48-A811-CF3BB6867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189714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C9E95793-1AA7-8D4B-B83A-CE84DD100E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307768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77"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 Id="rId5" Type="http://schemas.openxmlformats.org/officeDocument/2006/relationships/hyperlink" Target="http://technofaq.org/community/" TargetMode="Externa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hyperlink" Target="mailto:Jenalea.Randall@icloud.com"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hyperlink" Target="http://www.rotary5680.org/" TargetMode="External"/><Relationship Id="rId5" Type="http://schemas.openxmlformats.org/officeDocument/2006/relationships/hyperlink" Target="http://www.rotary5710.org/" TargetMode="Externa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hyperlink" Target="http://iteachkinderkids.blogspot.com/2011/09/f-is-for-friends.html" TargetMode="Externa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1"/>
            <a:ext cx="12192000" cy="6858000"/>
          </a:xfrm>
          <a:prstGeom prst="rect">
            <a:avLst/>
          </a:prstGeom>
          <a:solidFill>
            <a:srgbClr val="005D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71F5F51-E941-8C40-9192-FD83E46A1611}"/>
              </a:ext>
            </a:extLst>
          </p:cNvPr>
          <p:cNvSpPr/>
          <p:nvPr/>
        </p:nvSpPr>
        <p:spPr>
          <a:xfrm>
            <a:off x="0" y="3339029"/>
            <a:ext cx="12192000" cy="2176117"/>
          </a:xfrm>
          <a:prstGeom prst="rect">
            <a:avLst/>
          </a:prstGeom>
          <a:solidFill>
            <a:srgbClr val="02B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1B4E7"/>
              </a:highlight>
            </a:endParaRPr>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pic>
        <p:nvPicPr>
          <p:cNvPr id="10" name="Picture 9">
            <a:extLst>
              <a:ext uri="{FF2B5EF4-FFF2-40B4-BE49-F238E27FC236}">
                <a16:creationId xmlns:a16="http://schemas.microsoft.com/office/drawing/2014/main" id="{96EE50F4-4526-3043-AE6C-43D5B666C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24913" y="5860867"/>
            <a:ext cx="1883771" cy="716364"/>
          </a:xfrm>
          <a:prstGeom prst="rect">
            <a:avLst/>
          </a:prstGeom>
        </p:spPr>
      </p:pic>
      <p:sp>
        <p:nvSpPr>
          <p:cNvPr id="12" name="Text Placeholder 6">
            <a:extLst>
              <a:ext uri="{FF2B5EF4-FFF2-40B4-BE49-F238E27FC236}">
                <a16:creationId xmlns:a16="http://schemas.microsoft.com/office/drawing/2014/main" id="{F58B4202-5033-8847-9549-FD12033863D4}"/>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1" name="Subtitle 3">
            <a:extLst>
              <a:ext uri="{FF2B5EF4-FFF2-40B4-BE49-F238E27FC236}">
                <a16:creationId xmlns:a16="http://schemas.microsoft.com/office/drawing/2014/main" id="{568A6A20-78A7-024E-A441-EEAEDC7E8666}"/>
              </a:ext>
            </a:extLst>
          </p:cNvPr>
          <p:cNvSpPr txBox="1">
            <a:spLocks/>
          </p:cNvSpPr>
          <p:nvPr/>
        </p:nvSpPr>
        <p:spPr>
          <a:xfrm>
            <a:off x="0" y="3954340"/>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6600" b="1" dirty="0">
                <a:solidFill>
                  <a:schemeClr val="bg1"/>
                </a:solidFill>
                <a:latin typeface="Arial" panose="020B0604020202020204" pitchFamily="34" charset="0"/>
                <a:cs typeface="Arial" panose="020B0604020202020204" pitchFamily="34" charset="0"/>
              </a:rPr>
              <a:t>Membership</a:t>
            </a:r>
          </a:p>
        </p:txBody>
      </p:sp>
      <p:sp>
        <p:nvSpPr>
          <p:cNvPr id="13" name="Subtitle 14">
            <a:extLst>
              <a:ext uri="{FF2B5EF4-FFF2-40B4-BE49-F238E27FC236}">
                <a16:creationId xmlns:a16="http://schemas.microsoft.com/office/drawing/2014/main" id="{002C0903-D219-114B-950B-117984639F4E}"/>
              </a:ext>
            </a:extLst>
          </p:cNvPr>
          <p:cNvSpPr txBox="1">
            <a:spLocks/>
          </p:cNvSpPr>
          <p:nvPr/>
        </p:nvSpPr>
        <p:spPr>
          <a:xfrm>
            <a:off x="0" y="4310604"/>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3200" b="1" dirty="0">
              <a:solidFill>
                <a:srgbClr val="005DAA"/>
              </a:solidFill>
            </a:endParaRPr>
          </a:p>
        </p:txBody>
      </p:sp>
      <p:grpSp>
        <p:nvGrpSpPr>
          <p:cNvPr id="3" name="Group 2">
            <a:extLst>
              <a:ext uri="{FF2B5EF4-FFF2-40B4-BE49-F238E27FC236}">
                <a16:creationId xmlns:a16="http://schemas.microsoft.com/office/drawing/2014/main" id="{C0310593-CA9D-4B0C-B885-FBDA189F0343}"/>
              </a:ext>
            </a:extLst>
          </p:cNvPr>
          <p:cNvGrpSpPr/>
          <p:nvPr/>
        </p:nvGrpSpPr>
        <p:grpSpPr>
          <a:xfrm>
            <a:off x="6875574" y="678871"/>
            <a:ext cx="5033110" cy="1568335"/>
            <a:chOff x="6721793" y="885348"/>
            <a:chExt cx="5033110" cy="1568335"/>
          </a:xfrm>
        </p:grpSpPr>
        <p:sp>
          <p:nvSpPr>
            <p:cNvPr id="2" name="Rectangle 1">
              <a:extLst>
                <a:ext uri="{FF2B5EF4-FFF2-40B4-BE49-F238E27FC236}">
                  <a16:creationId xmlns:a16="http://schemas.microsoft.com/office/drawing/2014/main" id="{53B7B6ED-B83E-49F0-9E3A-B3DFD3D1A77B}"/>
                </a:ext>
              </a:extLst>
            </p:cNvPr>
            <p:cNvSpPr/>
            <p:nvPr/>
          </p:nvSpPr>
          <p:spPr>
            <a:xfrm>
              <a:off x="6721793" y="885348"/>
              <a:ext cx="5033110" cy="1568335"/>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4B1927E-CE62-426E-8648-EFF58461D58C}"/>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6770200" y="960107"/>
              <a:ext cx="4936297" cy="1418816"/>
            </a:xfrm>
            <a:prstGeom prst="rect">
              <a:avLst/>
            </a:prstGeom>
          </p:spPr>
        </p:pic>
      </p:grpSp>
    </p:spTree>
    <p:custDataLst>
      <p:tags r:id="rId1"/>
    </p:custDataLst>
    <p:extLst>
      <p:ext uri="{BB962C8B-B14F-4D97-AF65-F5344CB8AC3E}">
        <p14:creationId xmlns:p14="http://schemas.microsoft.com/office/powerpoint/2010/main" val="37454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fld id="{97A94E25-127B-4C48-AF96-44BA7B823777}" type="slidenum">
              <a:rPr lang="en-US" smtClean="0"/>
              <a:pPr/>
              <a:t>10</a:t>
            </a:fld>
            <a:endParaRPr lang="en-US" dirty="0"/>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7" name="TextBox 6">
            <a:extLst>
              <a:ext uri="{FF2B5EF4-FFF2-40B4-BE49-F238E27FC236}">
                <a16:creationId xmlns:a16="http://schemas.microsoft.com/office/drawing/2014/main" id="{7F2F210B-874C-9E48-B089-CFDE49347CFB}"/>
              </a:ext>
            </a:extLst>
          </p:cNvPr>
          <p:cNvSpPr txBox="1"/>
          <p:nvPr/>
        </p:nvSpPr>
        <p:spPr>
          <a:xfrm>
            <a:off x="0" y="1720840"/>
            <a:ext cx="12192000" cy="3046988"/>
          </a:xfrm>
          <a:prstGeom prst="rect">
            <a:avLst/>
          </a:prstGeom>
          <a:noFill/>
        </p:spPr>
        <p:txBody>
          <a:bodyPr wrap="square" rtlCol="0">
            <a:spAutoFit/>
          </a:bodyPr>
          <a:lstStyle/>
          <a:p>
            <a:pPr algn="ctr"/>
            <a:r>
              <a:rPr lang="en-US" sz="5400" b="1" dirty="0">
                <a:ln w="28575">
                  <a:solidFill>
                    <a:srgbClr val="15458F"/>
                  </a:solidFill>
                </a:ln>
                <a:solidFill>
                  <a:schemeClr val="bg1"/>
                </a:solidFill>
                <a:latin typeface="Arial" panose="020B0604020202020204" pitchFamily="34" charset="0"/>
                <a:cs typeface="Arial" panose="020B0604020202020204" pitchFamily="34" charset="0"/>
              </a:rPr>
              <a:t>With Adversity comes</a:t>
            </a:r>
          </a:p>
          <a:p>
            <a:pPr algn="ctr"/>
            <a:r>
              <a:rPr lang="en-US" sz="13800" b="1" dirty="0">
                <a:ln w="28575">
                  <a:solidFill>
                    <a:srgbClr val="15458F"/>
                  </a:solidFill>
                </a:ln>
                <a:solidFill>
                  <a:srgbClr val="15458F"/>
                </a:solidFill>
                <a:latin typeface="Arial" panose="020B0604020202020204" pitchFamily="34" charset="0"/>
                <a:cs typeface="Arial" panose="020B0604020202020204" pitchFamily="34" charset="0"/>
              </a:rPr>
              <a:t>Opportunity</a:t>
            </a:r>
            <a:endParaRPr lang="en-US" sz="7200" b="1" dirty="0">
              <a:solidFill>
                <a:srgbClr val="15458F"/>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8DD5AA4-CE87-41ED-A09A-D1E665EEB8E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450861" y="62973"/>
            <a:ext cx="2541738" cy="2075589"/>
          </a:xfrm>
          <a:prstGeom prst="rect">
            <a:avLst/>
          </a:prstGeom>
          <a:effectLst>
            <a:softEdge rad="635000"/>
          </a:effectLst>
        </p:spPr>
      </p:pic>
    </p:spTree>
    <p:custDataLst>
      <p:tags r:id="rId1"/>
    </p:custDataLst>
    <p:extLst>
      <p:ext uri="{BB962C8B-B14F-4D97-AF65-F5344CB8AC3E}">
        <p14:creationId xmlns:p14="http://schemas.microsoft.com/office/powerpoint/2010/main" val="2344372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779B48-7400-45FC-9FD7-7387FA9C06A5}"/>
              </a:ext>
            </a:extLst>
          </p:cNvPr>
          <p:cNvSpPr>
            <a:spLocks noGrp="1"/>
          </p:cNvSpPr>
          <p:nvPr>
            <p:ph type="body" sz="quarter" idx="12"/>
          </p:nvPr>
        </p:nvSpPr>
        <p:spPr>
          <a:xfrm>
            <a:off x="143567" y="2467213"/>
            <a:ext cx="5952433" cy="3756404"/>
          </a:xfrm>
        </p:spPr>
        <p:txBody>
          <a:bodyPr>
            <a:normAutofit fontScale="92500"/>
          </a:bodyPr>
          <a:lstStyle/>
          <a:p>
            <a:r>
              <a:rPr lang="en-US" b="1" dirty="0">
                <a:solidFill>
                  <a:srgbClr val="15458F"/>
                </a:solidFill>
              </a:rPr>
              <a:t>District 5710 Governor Nominee Designee, 2024</a:t>
            </a:r>
          </a:p>
          <a:p>
            <a:r>
              <a:rPr lang="en-US" b="1" dirty="0">
                <a:solidFill>
                  <a:srgbClr val="15458F"/>
                </a:solidFill>
              </a:rPr>
              <a:t>District 5710 Membership Chair, 2020-2023</a:t>
            </a:r>
          </a:p>
          <a:p>
            <a:r>
              <a:rPr lang="en-US" b="1" dirty="0">
                <a:solidFill>
                  <a:srgbClr val="15458F"/>
                </a:solidFill>
              </a:rPr>
              <a:t>Rotary Club of Topeka South, joined Aug. 2009</a:t>
            </a:r>
          </a:p>
          <a:p>
            <a:r>
              <a:rPr lang="en-US" dirty="0">
                <a:solidFill>
                  <a:srgbClr val="15458F"/>
                </a:solidFill>
              </a:rPr>
              <a:t>Previous offices:</a:t>
            </a:r>
          </a:p>
          <a:p>
            <a:pPr marL="342900" indent="-342900">
              <a:buFont typeface="Arial" panose="020B0604020202020204" pitchFamily="34" charset="0"/>
              <a:buChar char="•"/>
            </a:pPr>
            <a:r>
              <a:rPr lang="en-US" dirty="0">
                <a:solidFill>
                  <a:srgbClr val="15458F"/>
                </a:solidFill>
              </a:rPr>
              <a:t>President, 2019-2020</a:t>
            </a:r>
          </a:p>
          <a:p>
            <a:pPr marL="342900" indent="-342900">
              <a:buFont typeface="Arial" panose="020B0604020202020204" pitchFamily="34" charset="0"/>
              <a:buChar char="•"/>
            </a:pPr>
            <a:r>
              <a:rPr lang="en-US" dirty="0">
                <a:solidFill>
                  <a:srgbClr val="15458F"/>
                </a:solidFill>
              </a:rPr>
              <a:t>First and second vice president </a:t>
            </a:r>
          </a:p>
          <a:p>
            <a:pPr marL="342900" indent="-342900">
              <a:buFont typeface="Arial" panose="020B0604020202020204" pitchFamily="34" charset="0"/>
              <a:buChar char="•"/>
            </a:pPr>
            <a:r>
              <a:rPr lang="en-US" dirty="0">
                <a:solidFill>
                  <a:srgbClr val="15458F"/>
                </a:solidFill>
              </a:rPr>
              <a:t>Club Membership chair</a:t>
            </a:r>
          </a:p>
          <a:p>
            <a:pPr marL="342900" indent="-342900">
              <a:buFont typeface="Arial" panose="020B0604020202020204" pitchFamily="34" charset="0"/>
              <a:buChar char="•"/>
            </a:pPr>
            <a:r>
              <a:rPr lang="en-US" dirty="0">
                <a:solidFill>
                  <a:srgbClr val="15458F"/>
                </a:solidFill>
              </a:rPr>
              <a:t>Club Social chair</a:t>
            </a:r>
          </a:p>
          <a:p>
            <a:pPr marL="342900" indent="-342900">
              <a:buFont typeface="Arial" panose="020B0604020202020204" pitchFamily="34" charset="0"/>
              <a:buChar char="•"/>
            </a:pPr>
            <a:r>
              <a:rPr lang="en-US" dirty="0">
                <a:solidFill>
                  <a:srgbClr val="15458F"/>
                </a:solidFill>
              </a:rPr>
              <a:t>Club Service chair</a:t>
            </a:r>
          </a:p>
          <a:p>
            <a:pPr marL="342900" indent="-342900">
              <a:buFont typeface="Arial" panose="020B0604020202020204" pitchFamily="34" charset="0"/>
              <a:buChar char="•"/>
            </a:pPr>
            <a:endParaRPr lang="en-US" dirty="0"/>
          </a:p>
        </p:txBody>
      </p:sp>
      <p:sp>
        <p:nvSpPr>
          <p:cNvPr id="6" name="Text Placeholder 5">
            <a:extLst>
              <a:ext uri="{FF2B5EF4-FFF2-40B4-BE49-F238E27FC236}">
                <a16:creationId xmlns:a16="http://schemas.microsoft.com/office/drawing/2014/main" id="{C3C6CE87-4115-4271-9A27-BE006F06572E}"/>
              </a:ext>
            </a:extLst>
          </p:cNvPr>
          <p:cNvSpPr>
            <a:spLocks noGrp="1"/>
          </p:cNvSpPr>
          <p:nvPr>
            <p:ph type="body" sz="quarter" idx="14"/>
          </p:nvPr>
        </p:nvSpPr>
        <p:spPr>
          <a:xfrm>
            <a:off x="143567" y="0"/>
            <a:ext cx="5698434" cy="1135062"/>
          </a:xfrm>
        </p:spPr>
        <p:txBody>
          <a:bodyPr/>
          <a:lstStyle/>
          <a:p>
            <a:r>
              <a:rPr lang="en-US" cap="none" dirty="0">
                <a:solidFill>
                  <a:schemeClr val="tx1"/>
                </a:solidFill>
              </a:rPr>
              <a:t>Jenalea Randall</a:t>
            </a:r>
          </a:p>
        </p:txBody>
      </p:sp>
      <p:sp>
        <p:nvSpPr>
          <p:cNvPr id="4" name="Subtitle 3">
            <a:extLst>
              <a:ext uri="{FF2B5EF4-FFF2-40B4-BE49-F238E27FC236}">
                <a16:creationId xmlns:a16="http://schemas.microsoft.com/office/drawing/2014/main" id="{578B5CA1-ECCB-43AE-97BD-344CBF97F04E}"/>
              </a:ext>
            </a:extLst>
          </p:cNvPr>
          <p:cNvSpPr>
            <a:spLocks noGrp="1"/>
          </p:cNvSpPr>
          <p:nvPr>
            <p:ph type="subTitle" idx="1"/>
          </p:nvPr>
        </p:nvSpPr>
        <p:spPr>
          <a:xfrm>
            <a:off x="143567" y="1268399"/>
            <a:ext cx="5236634" cy="928309"/>
          </a:xfrm>
        </p:spPr>
        <p:txBody>
          <a:bodyPr/>
          <a:lstStyle/>
          <a:p>
            <a:r>
              <a:rPr lang="en-US" dirty="0">
                <a:hlinkClick r:id="rId3"/>
              </a:rPr>
              <a:t>Jenalea.Randall@icloud.com</a:t>
            </a:r>
            <a:endParaRPr lang="en-US" dirty="0"/>
          </a:p>
          <a:p>
            <a:r>
              <a:rPr lang="en-US" dirty="0">
                <a:solidFill>
                  <a:schemeClr val="tx1"/>
                </a:solidFill>
              </a:rPr>
              <a:t>785-213-2515</a:t>
            </a:r>
          </a:p>
        </p:txBody>
      </p:sp>
      <p:sp>
        <p:nvSpPr>
          <p:cNvPr id="5" name="Slide Number Placeholder 4">
            <a:extLst>
              <a:ext uri="{FF2B5EF4-FFF2-40B4-BE49-F238E27FC236}">
                <a16:creationId xmlns:a16="http://schemas.microsoft.com/office/drawing/2014/main" id="{97097D32-9DF2-40F8-BA7B-BC7176454484}"/>
              </a:ext>
            </a:extLst>
          </p:cNvPr>
          <p:cNvSpPr>
            <a:spLocks noGrp="1"/>
          </p:cNvSpPr>
          <p:nvPr>
            <p:ph type="sldNum" sz="quarter" idx="15"/>
          </p:nvPr>
        </p:nvSpPr>
        <p:spPr/>
        <p:txBody>
          <a:bodyPr/>
          <a:lstStyle/>
          <a:p>
            <a:fld id="{97A94E25-127B-4C48-AF96-44BA7B823777}" type="slidenum">
              <a:rPr lang="en-US" smtClean="0"/>
              <a:pPr/>
              <a:t>2</a:t>
            </a:fld>
            <a:endParaRPr lang="en-US" dirty="0"/>
          </a:p>
        </p:txBody>
      </p:sp>
      <p:sp>
        <p:nvSpPr>
          <p:cNvPr id="7" name="Text Placeholder 25">
            <a:extLst>
              <a:ext uri="{FF2B5EF4-FFF2-40B4-BE49-F238E27FC236}">
                <a16:creationId xmlns:a16="http://schemas.microsoft.com/office/drawing/2014/main" id="{2A7E481F-D10E-4725-A7CE-0344C0105029}"/>
              </a:ext>
            </a:extLst>
          </p:cNvPr>
          <p:cNvSpPr txBox="1">
            <a:spLocks/>
          </p:cNvSpPr>
          <p:nvPr/>
        </p:nvSpPr>
        <p:spPr>
          <a:xfrm>
            <a:off x="6426185" y="3212038"/>
            <a:ext cx="5537200" cy="353039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169863" algn="l" defTabSz="914400" rtl="0" eaLnBrk="1" latinLnBrk="0" hangingPunct="1">
              <a:lnSpc>
                <a:spcPct val="100000"/>
              </a:lnSpc>
              <a:spcBef>
                <a:spcPts val="1200"/>
              </a:spcBef>
              <a:spcAft>
                <a:spcPts val="12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000" b="1" dirty="0">
                <a:solidFill>
                  <a:srgbClr val="15458F"/>
                </a:solidFill>
              </a:rPr>
              <a:t>Resources available on Rotary.org</a:t>
            </a:r>
          </a:p>
          <a:p>
            <a:pPr lvl="1"/>
            <a:r>
              <a:rPr lang="en-US" sz="2000" b="1" dirty="0">
                <a:solidFill>
                  <a:srgbClr val="15458F"/>
                </a:solidFill>
              </a:rPr>
              <a:t>The Value We Offer</a:t>
            </a:r>
          </a:p>
          <a:p>
            <a:pPr lvl="1"/>
            <a:r>
              <a:rPr lang="en-US" sz="2000" b="1" dirty="0">
                <a:solidFill>
                  <a:srgbClr val="15458F"/>
                </a:solidFill>
              </a:rPr>
              <a:t>In-Depth Assessment Tools</a:t>
            </a:r>
          </a:p>
          <a:p>
            <a:pPr lvl="1"/>
            <a:r>
              <a:rPr lang="en-US" sz="2000" b="1" dirty="0">
                <a:solidFill>
                  <a:srgbClr val="15458F"/>
                </a:solidFill>
              </a:rPr>
              <a:t>Actions for Today</a:t>
            </a:r>
          </a:p>
          <a:p>
            <a:pPr lvl="1"/>
            <a:r>
              <a:rPr lang="en-US" sz="2000" b="1" dirty="0">
                <a:solidFill>
                  <a:srgbClr val="15458F"/>
                </a:solidFill>
              </a:rPr>
              <a:t>Opportunities from 2020</a:t>
            </a:r>
          </a:p>
        </p:txBody>
      </p:sp>
      <p:pic>
        <p:nvPicPr>
          <p:cNvPr id="8" name="Picture 7">
            <a:extLst>
              <a:ext uri="{FF2B5EF4-FFF2-40B4-BE49-F238E27FC236}">
                <a16:creationId xmlns:a16="http://schemas.microsoft.com/office/drawing/2014/main" id="{0FAC9085-8CEF-4599-9FDD-EC40F5F189D6}"/>
              </a:ext>
            </a:extLst>
          </p:cNvPr>
          <p:cNvPicPr>
            <a:picLocks noChangeAspect="1"/>
          </p:cNvPicPr>
          <p:nvPr/>
        </p:nvPicPr>
        <p:blipFill>
          <a:blip r:embed="rId4"/>
          <a:stretch>
            <a:fillRect/>
          </a:stretch>
        </p:blipFill>
        <p:spPr>
          <a:xfrm>
            <a:off x="7873709" y="115570"/>
            <a:ext cx="2950265" cy="2979189"/>
          </a:xfrm>
          <a:prstGeom prst="rect">
            <a:avLst/>
          </a:prstGeom>
          <a:effectLst>
            <a:softEdge rad="0"/>
          </a:effectLst>
        </p:spPr>
      </p:pic>
      <p:sp>
        <p:nvSpPr>
          <p:cNvPr id="2" name="TextBox 1">
            <a:extLst>
              <a:ext uri="{FF2B5EF4-FFF2-40B4-BE49-F238E27FC236}">
                <a16:creationId xmlns:a16="http://schemas.microsoft.com/office/drawing/2014/main" id="{399524EC-18C1-43B9-B66A-BA6187A9D1C7}"/>
              </a:ext>
            </a:extLst>
          </p:cNvPr>
          <p:cNvSpPr txBox="1"/>
          <p:nvPr/>
        </p:nvSpPr>
        <p:spPr>
          <a:xfrm rot="19949999">
            <a:off x="6289566" y="359759"/>
            <a:ext cx="2048959" cy="861774"/>
          </a:xfrm>
          <a:prstGeom prst="rect">
            <a:avLst/>
          </a:prstGeom>
          <a:noFill/>
        </p:spPr>
        <p:txBody>
          <a:bodyPr wrap="none" rtlCol="0">
            <a:spAutoFit/>
          </a:bodyPr>
          <a:lstStyle/>
          <a:p>
            <a:r>
              <a:rPr lang="en-US" sz="5000" dirty="0">
                <a:latin typeface="Brush Script MT" panose="03060802040406070304" pitchFamily="66" charset="0"/>
              </a:rPr>
              <a:t>Hold on!</a:t>
            </a:r>
          </a:p>
        </p:txBody>
      </p:sp>
    </p:spTree>
    <p:extLst>
      <p:ext uri="{BB962C8B-B14F-4D97-AF65-F5344CB8AC3E}">
        <p14:creationId xmlns:p14="http://schemas.microsoft.com/office/powerpoint/2010/main" val="208974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a:xfrm>
            <a:off x="50334" y="0"/>
            <a:ext cx="11506200" cy="1540042"/>
          </a:xfrm>
        </p:spPr>
        <p:txBody>
          <a:bodyPr/>
          <a:lstStyle/>
          <a:p>
            <a:r>
              <a:rPr lang="en-US" dirty="0"/>
              <a:t>Resources</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3</a:t>
            </a:fld>
            <a:endParaRPr lang="en-US" dirty="0"/>
          </a:p>
        </p:txBody>
      </p:sp>
      <p:pic>
        <p:nvPicPr>
          <p:cNvPr id="4" name="Picture 3">
            <a:extLst>
              <a:ext uri="{FF2B5EF4-FFF2-40B4-BE49-F238E27FC236}">
                <a16:creationId xmlns:a16="http://schemas.microsoft.com/office/drawing/2014/main" id="{74B843C0-4BA3-44E5-A049-78C938FFAA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6007" y="115570"/>
            <a:ext cx="6897460" cy="6479646"/>
          </a:xfrm>
          <a:prstGeom prst="rect">
            <a:avLst/>
          </a:prstGeom>
        </p:spPr>
      </p:pic>
      <p:sp>
        <p:nvSpPr>
          <p:cNvPr id="6" name="Subtitle 1">
            <a:extLst>
              <a:ext uri="{FF2B5EF4-FFF2-40B4-BE49-F238E27FC236}">
                <a16:creationId xmlns:a16="http://schemas.microsoft.com/office/drawing/2014/main" id="{9FDD43BB-EB1C-4F0B-91B9-53C38F27DBA4}"/>
              </a:ext>
            </a:extLst>
          </p:cNvPr>
          <p:cNvSpPr txBox="1">
            <a:spLocks/>
          </p:cNvSpPr>
          <p:nvPr/>
        </p:nvSpPr>
        <p:spPr>
          <a:xfrm>
            <a:off x="381000" y="1796132"/>
            <a:ext cx="4618840" cy="46550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Rotary.org</a:t>
            </a:r>
          </a:p>
          <a:p>
            <a:r>
              <a:rPr lang="en-US" dirty="0"/>
              <a:t>District Membership Chair</a:t>
            </a:r>
          </a:p>
          <a:p>
            <a:r>
              <a:rPr lang="en-US" dirty="0"/>
              <a:t>Assistant Governor</a:t>
            </a:r>
          </a:p>
          <a:p>
            <a:r>
              <a:rPr lang="en-US" dirty="0">
                <a:hlinkClick r:id="rId5"/>
              </a:rPr>
              <a:t>www.Rotary5710.org</a:t>
            </a:r>
            <a:r>
              <a:rPr lang="en-US" dirty="0"/>
              <a:t> </a:t>
            </a:r>
          </a:p>
          <a:p>
            <a:r>
              <a:rPr lang="en-US" dirty="0">
                <a:hlinkClick r:id="rId6"/>
              </a:rPr>
              <a:t>www.Rotary5680.org</a:t>
            </a:r>
            <a:r>
              <a:rPr lang="en-US" dirty="0"/>
              <a:t> </a:t>
            </a:r>
          </a:p>
        </p:txBody>
      </p:sp>
    </p:spTree>
    <p:custDataLst>
      <p:tags r:id="rId1"/>
    </p:custDataLst>
    <p:extLst>
      <p:ext uri="{BB962C8B-B14F-4D97-AF65-F5344CB8AC3E}">
        <p14:creationId xmlns:p14="http://schemas.microsoft.com/office/powerpoint/2010/main" val="46667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fld id="{97A94E25-127B-4C48-AF96-44BA7B823777}" type="slidenum">
              <a:rPr lang="en-US" smtClean="0"/>
              <a:pPr/>
              <a:t>4</a:t>
            </a:fld>
            <a:endParaRPr lang="en-US" dirty="0"/>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3" name="Rectangle 2">
            <a:extLst>
              <a:ext uri="{FF2B5EF4-FFF2-40B4-BE49-F238E27FC236}">
                <a16:creationId xmlns:a16="http://schemas.microsoft.com/office/drawing/2014/main" id="{616A422B-B629-4891-B490-CEE006D3CEAE}"/>
              </a:ext>
            </a:extLst>
          </p:cNvPr>
          <p:cNvSpPr/>
          <p:nvPr/>
        </p:nvSpPr>
        <p:spPr>
          <a:xfrm>
            <a:off x="3706685" y="780894"/>
            <a:ext cx="4480971" cy="4708981"/>
          </a:xfrm>
          <a:prstGeom prst="rect">
            <a:avLst/>
          </a:prstGeom>
          <a:noFill/>
          <a:ln>
            <a:noFill/>
          </a:ln>
        </p:spPr>
        <p:txBody>
          <a:bodyPr wrap="square" lIns="91440" tIns="45720" rIns="91440" bIns="45720">
            <a:spAutoFit/>
          </a:bodyPr>
          <a:lstStyle/>
          <a:p>
            <a:pPr algn="ctr"/>
            <a:r>
              <a:rPr lang="en-US" sz="30000" b="1" cap="none" spc="0" dirty="0">
                <a:ln w="12700">
                  <a:noFill/>
                  <a:prstDash val="solid"/>
                </a:ln>
                <a:solidFill>
                  <a:srgbClr val="15458F"/>
                </a:solidFill>
                <a:effectLst>
                  <a:outerShdw dist="38100" dir="2640000" algn="bl" rotWithShape="0">
                    <a:schemeClr val="accent1"/>
                  </a:outerShdw>
                </a:effectLst>
              </a:rPr>
              <a:t>&amp;</a:t>
            </a:r>
          </a:p>
        </p:txBody>
      </p:sp>
      <p:sp>
        <p:nvSpPr>
          <p:cNvPr id="7" name="TextBox 6">
            <a:extLst>
              <a:ext uri="{FF2B5EF4-FFF2-40B4-BE49-F238E27FC236}">
                <a16:creationId xmlns:a16="http://schemas.microsoft.com/office/drawing/2014/main" id="{7F2F210B-874C-9E48-B089-CFDE49347CFB}"/>
              </a:ext>
            </a:extLst>
          </p:cNvPr>
          <p:cNvSpPr txBox="1"/>
          <p:nvPr/>
        </p:nvSpPr>
        <p:spPr>
          <a:xfrm>
            <a:off x="0" y="1613117"/>
            <a:ext cx="12192000" cy="3170099"/>
          </a:xfrm>
          <a:prstGeom prst="rect">
            <a:avLst/>
          </a:prstGeom>
          <a:noFill/>
        </p:spPr>
        <p:txBody>
          <a:bodyPr wrap="square" rtlCol="0">
            <a:spAutoFit/>
          </a:bodyPr>
          <a:lstStyle/>
          <a:p>
            <a:pPr algn="ctr"/>
            <a:r>
              <a:rPr lang="en-US" sz="10000" b="1" dirty="0">
                <a:ln w="28575">
                  <a:solidFill>
                    <a:srgbClr val="15458F"/>
                  </a:solidFill>
                </a:ln>
                <a:solidFill>
                  <a:schemeClr val="bg1"/>
                </a:solidFill>
                <a:latin typeface="Arial" panose="020B0604020202020204" pitchFamily="34" charset="0"/>
                <a:cs typeface="Arial" panose="020B0604020202020204" pitchFamily="34" charset="0"/>
              </a:rPr>
              <a:t>Re-energize</a:t>
            </a:r>
          </a:p>
          <a:p>
            <a:pPr algn="ctr"/>
            <a:r>
              <a:rPr lang="en-US" sz="10000" b="1" dirty="0">
                <a:ln w="28575">
                  <a:solidFill>
                    <a:srgbClr val="15458F"/>
                  </a:solidFill>
                </a:ln>
                <a:solidFill>
                  <a:schemeClr val="bg1"/>
                </a:solidFill>
                <a:latin typeface="Arial" panose="020B0604020202020204" pitchFamily="34" charset="0"/>
                <a:cs typeface="Arial" panose="020B0604020202020204" pitchFamily="34" charset="0"/>
              </a:rPr>
              <a:t>Re-build</a:t>
            </a:r>
          </a:p>
        </p:txBody>
      </p:sp>
    </p:spTree>
    <p:custDataLst>
      <p:tags r:id="rId1"/>
    </p:custDataLst>
    <p:extLst>
      <p:ext uri="{BB962C8B-B14F-4D97-AF65-F5344CB8AC3E}">
        <p14:creationId xmlns:p14="http://schemas.microsoft.com/office/powerpoint/2010/main" val="264750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pPr lvl="0"/>
            <a:r>
              <a:rPr lang="en-US" dirty="0"/>
              <a:t>What is Our Value?</a:t>
            </a:r>
          </a:p>
        </p:txBody>
      </p:sp>
      <p:sp>
        <p:nvSpPr>
          <p:cNvPr id="2" name="Subtitle 1">
            <a:extLst>
              <a:ext uri="{FF2B5EF4-FFF2-40B4-BE49-F238E27FC236}">
                <a16:creationId xmlns:a16="http://schemas.microsoft.com/office/drawing/2014/main" id="{FAEBFF66-59B5-400E-91A1-23E044CC7ED2}"/>
              </a:ext>
            </a:extLst>
          </p:cNvPr>
          <p:cNvSpPr>
            <a:spLocks noGrp="1"/>
          </p:cNvSpPr>
          <p:nvPr>
            <p:ph type="subTitle" idx="13"/>
          </p:nvPr>
        </p:nvSpPr>
        <p:spPr/>
        <p:txBody>
          <a:bodyPr>
            <a:normAutofit/>
          </a:bodyPr>
          <a:lstStyle/>
          <a:p>
            <a:r>
              <a:rPr lang="en-US" cap="none" dirty="0"/>
              <a:t>Has your club lost members?</a:t>
            </a:r>
          </a:p>
          <a:p>
            <a:endParaRPr lang="en-US" dirty="0"/>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5</a:t>
            </a:fld>
            <a:endParaRPr lang="en-US" dirty="0"/>
          </a:p>
        </p:txBody>
      </p:sp>
      <p:sp>
        <p:nvSpPr>
          <p:cNvPr id="6" name="Subtitle 1">
            <a:extLst>
              <a:ext uri="{FF2B5EF4-FFF2-40B4-BE49-F238E27FC236}">
                <a16:creationId xmlns:a16="http://schemas.microsoft.com/office/drawing/2014/main" id="{AD90B96A-2741-415C-B1BE-FF273AED1E7C}"/>
              </a:ext>
            </a:extLst>
          </p:cNvPr>
          <p:cNvSpPr txBox="1">
            <a:spLocks/>
          </p:cNvSpPr>
          <p:nvPr/>
        </p:nvSpPr>
        <p:spPr>
          <a:xfrm>
            <a:off x="380998" y="4781913"/>
            <a:ext cx="7378819" cy="615279"/>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cap="all" baseline="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en-US" cap="none" dirty="0"/>
              <a:t>Are you worried that Rotary may not be as important or relevant in their lives? </a:t>
            </a:r>
          </a:p>
        </p:txBody>
      </p:sp>
      <p:sp>
        <p:nvSpPr>
          <p:cNvPr id="7" name="Subtitle 1">
            <a:extLst>
              <a:ext uri="{FF2B5EF4-FFF2-40B4-BE49-F238E27FC236}">
                <a16:creationId xmlns:a16="http://schemas.microsoft.com/office/drawing/2014/main" id="{C186A273-1273-446F-B253-761F92523CE3}"/>
              </a:ext>
            </a:extLst>
          </p:cNvPr>
          <p:cNvSpPr txBox="1">
            <a:spLocks/>
          </p:cNvSpPr>
          <p:nvPr/>
        </p:nvSpPr>
        <p:spPr>
          <a:xfrm>
            <a:off x="4521666" y="3970423"/>
            <a:ext cx="7453268" cy="615279"/>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cap="all" baseline="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en-US" cap="none" dirty="0"/>
              <a:t>Will job losses or employer budget cuts cause members to leave?</a:t>
            </a:r>
          </a:p>
        </p:txBody>
      </p:sp>
      <p:sp>
        <p:nvSpPr>
          <p:cNvPr id="9" name="Subtitle 1">
            <a:extLst>
              <a:ext uri="{FF2B5EF4-FFF2-40B4-BE49-F238E27FC236}">
                <a16:creationId xmlns:a16="http://schemas.microsoft.com/office/drawing/2014/main" id="{24D05A1C-17A8-4DB5-9593-19A0392AC64D}"/>
              </a:ext>
            </a:extLst>
          </p:cNvPr>
          <p:cNvSpPr txBox="1">
            <a:spLocks/>
          </p:cNvSpPr>
          <p:nvPr/>
        </p:nvSpPr>
        <p:spPr>
          <a:xfrm>
            <a:off x="380999" y="3355144"/>
            <a:ext cx="5594136" cy="615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cap="all" baseline="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en-US" cap="none" dirty="0"/>
              <a:t>Do they just want to be heard?</a:t>
            </a:r>
          </a:p>
        </p:txBody>
      </p:sp>
      <p:sp>
        <p:nvSpPr>
          <p:cNvPr id="10" name="Subtitle 1">
            <a:extLst>
              <a:ext uri="{FF2B5EF4-FFF2-40B4-BE49-F238E27FC236}">
                <a16:creationId xmlns:a16="http://schemas.microsoft.com/office/drawing/2014/main" id="{7EF6C615-C3D7-4CA0-96A9-03631C1191B5}"/>
              </a:ext>
            </a:extLst>
          </p:cNvPr>
          <p:cNvSpPr txBox="1">
            <a:spLocks/>
          </p:cNvSpPr>
          <p:nvPr/>
        </p:nvSpPr>
        <p:spPr>
          <a:xfrm>
            <a:off x="4521664" y="2543654"/>
            <a:ext cx="7453269" cy="615279"/>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cap="all" baseline="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en-US" cap="none" dirty="0"/>
              <a:t>Are they just waiting the pandemic out and will back with the club 100 percent, when it is safe?</a:t>
            </a:r>
          </a:p>
        </p:txBody>
      </p:sp>
      <p:sp>
        <p:nvSpPr>
          <p:cNvPr id="13" name="Subtitle 1">
            <a:extLst>
              <a:ext uri="{FF2B5EF4-FFF2-40B4-BE49-F238E27FC236}">
                <a16:creationId xmlns:a16="http://schemas.microsoft.com/office/drawing/2014/main" id="{05396BB8-0C0A-4895-9A68-0E214A23CE23}"/>
              </a:ext>
            </a:extLst>
          </p:cNvPr>
          <p:cNvSpPr txBox="1">
            <a:spLocks/>
          </p:cNvSpPr>
          <p:nvPr/>
        </p:nvSpPr>
        <p:spPr>
          <a:xfrm>
            <a:off x="4521665" y="5725646"/>
            <a:ext cx="7453268" cy="615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cap="all" baseline="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en-US" cap="none" dirty="0"/>
              <a:t>What will keep Rotarians in Rotary?</a:t>
            </a:r>
          </a:p>
        </p:txBody>
      </p:sp>
    </p:spTree>
    <p:custDataLst>
      <p:tags r:id="rId1"/>
    </p:custDataLst>
    <p:extLst>
      <p:ext uri="{BB962C8B-B14F-4D97-AF65-F5344CB8AC3E}">
        <p14:creationId xmlns:p14="http://schemas.microsoft.com/office/powerpoint/2010/main" val="235489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fld id="{97A94E25-127B-4C48-AF96-44BA7B823777}" type="slidenum">
              <a:rPr lang="en-US" smtClean="0"/>
              <a:pPr/>
              <a:t>6</a:t>
            </a:fld>
            <a:endParaRPr lang="en-US" dirty="0"/>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7" name="TextBox 6">
            <a:extLst>
              <a:ext uri="{FF2B5EF4-FFF2-40B4-BE49-F238E27FC236}">
                <a16:creationId xmlns:a16="http://schemas.microsoft.com/office/drawing/2014/main" id="{7F2F210B-874C-9E48-B089-CFDE49347CFB}"/>
              </a:ext>
            </a:extLst>
          </p:cNvPr>
          <p:cNvSpPr txBox="1"/>
          <p:nvPr/>
        </p:nvSpPr>
        <p:spPr>
          <a:xfrm>
            <a:off x="0" y="1883928"/>
            <a:ext cx="12192000" cy="3046988"/>
          </a:xfrm>
          <a:prstGeom prst="rect">
            <a:avLst/>
          </a:prstGeom>
          <a:noFill/>
        </p:spPr>
        <p:txBody>
          <a:bodyPr wrap="square" rtlCol="0">
            <a:spAutoFit/>
          </a:bodyPr>
          <a:lstStyle/>
          <a:p>
            <a:pPr algn="ctr"/>
            <a:r>
              <a:rPr lang="en-US" sz="9600" b="1" dirty="0">
                <a:ln w="28575">
                  <a:solidFill>
                    <a:srgbClr val="15458F"/>
                  </a:solidFill>
                </a:ln>
                <a:solidFill>
                  <a:srgbClr val="15458F"/>
                </a:solidFill>
                <a:latin typeface="Arial" panose="020B0604020202020204" pitchFamily="34" charset="0"/>
                <a:cs typeface="Arial" panose="020B0604020202020204" pitchFamily="34" charset="0"/>
              </a:rPr>
              <a:t>Comradery:</a:t>
            </a:r>
            <a:r>
              <a:rPr lang="en-US" sz="9600" b="1" dirty="0">
                <a:ln w="28575">
                  <a:solidFill>
                    <a:srgbClr val="15458F"/>
                  </a:solidFill>
                </a:ln>
                <a:solidFill>
                  <a:schemeClr val="bg1"/>
                </a:solidFill>
                <a:latin typeface="Arial" panose="020B0604020202020204" pitchFamily="34" charset="0"/>
                <a:cs typeface="Arial" panose="020B0604020202020204" pitchFamily="34" charset="0"/>
              </a:rPr>
              <a:t> </a:t>
            </a:r>
          </a:p>
          <a:p>
            <a:pPr algn="ctr"/>
            <a:r>
              <a:rPr lang="en-US" sz="9600" b="1" dirty="0">
                <a:ln w="28575">
                  <a:solidFill>
                    <a:srgbClr val="15458F"/>
                  </a:solidFill>
                </a:ln>
                <a:solidFill>
                  <a:schemeClr val="bg1"/>
                </a:solidFill>
                <a:latin typeface="Arial" panose="020B0604020202020204" pitchFamily="34" charset="0"/>
                <a:cs typeface="Arial" panose="020B0604020202020204" pitchFamily="34" charset="0"/>
              </a:rPr>
              <a:t>The Heart of Rotary</a:t>
            </a:r>
            <a:endParaRPr lang="en-US" sz="7200" b="1"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33A41AE-6BAA-4096-B717-24FE2E009B0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372383" y="115570"/>
            <a:ext cx="3701084" cy="2673005"/>
          </a:xfrm>
          <a:prstGeom prst="rect">
            <a:avLst/>
          </a:prstGeom>
          <a:ln>
            <a:noFill/>
          </a:ln>
          <a:effectLst>
            <a:softEdge rad="635000"/>
          </a:effectLst>
        </p:spPr>
      </p:pic>
    </p:spTree>
    <p:custDataLst>
      <p:tags r:id="rId1"/>
    </p:custDataLst>
    <p:extLst>
      <p:ext uri="{BB962C8B-B14F-4D97-AF65-F5344CB8AC3E}">
        <p14:creationId xmlns:p14="http://schemas.microsoft.com/office/powerpoint/2010/main" val="112121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pPr lvl="0"/>
            <a:r>
              <a:rPr lang="en-US" dirty="0"/>
              <a:t>In-Depth Review</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1806507"/>
            <a:ext cx="5331903" cy="4034896"/>
          </a:xfrm>
        </p:spPr>
        <p:txBody>
          <a:bodyPr>
            <a:normAutofit/>
          </a:bodyPr>
          <a:lstStyle/>
          <a:p>
            <a:pPr marL="0" indent="0">
              <a:buNone/>
            </a:pPr>
            <a:r>
              <a:rPr lang="en-US" sz="2800" b="1" cap="all" dirty="0"/>
              <a:t>Club Health Check</a:t>
            </a:r>
          </a:p>
          <a:p>
            <a:r>
              <a:rPr lang="en-US" dirty="0">
                <a:solidFill>
                  <a:srgbClr val="15458F"/>
                </a:solidFill>
              </a:rPr>
              <a:t>Topics:</a:t>
            </a:r>
          </a:p>
          <a:p>
            <a:pPr lvl="1"/>
            <a:r>
              <a:rPr lang="en-US" dirty="0">
                <a:solidFill>
                  <a:srgbClr val="15458F"/>
                </a:solidFill>
              </a:rPr>
              <a:t>Club Experience</a:t>
            </a:r>
          </a:p>
          <a:p>
            <a:pPr lvl="1"/>
            <a:r>
              <a:rPr lang="en-US" dirty="0">
                <a:solidFill>
                  <a:srgbClr val="15458F"/>
                </a:solidFill>
              </a:rPr>
              <a:t>Service and Socials</a:t>
            </a:r>
          </a:p>
          <a:p>
            <a:pPr lvl="1"/>
            <a:r>
              <a:rPr lang="en-US" dirty="0">
                <a:solidFill>
                  <a:srgbClr val="15458F"/>
                </a:solidFill>
              </a:rPr>
              <a:t>Members</a:t>
            </a:r>
          </a:p>
          <a:p>
            <a:pPr lvl="1"/>
            <a:r>
              <a:rPr lang="en-US" dirty="0">
                <a:solidFill>
                  <a:srgbClr val="15458F"/>
                </a:solidFill>
              </a:rPr>
              <a:t>Image</a:t>
            </a:r>
          </a:p>
          <a:p>
            <a:pPr lvl="1"/>
            <a:r>
              <a:rPr lang="en-US" dirty="0">
                <a:solidFill>
                  <a:srgbClr val="15458F"/>
                </a:solidFill>
              </a:rPr>
              <a:t>Business and Operations</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7</a:t>
            </a:fld>
            <a:endParaRPr lang="en-US" dirty="0"/>
          </a:p>
        </p:txBody>
      </p:sp>
      <p:sp>
        <p:nvSpPr>
          <p:cNvPr id="6" name="Content Placeholder 7">
            <a:extLst>
              <a:ext uri="{FF2B5EF4-FFF2-40B4-BE49-F238E27FC236}">
                <a16:creationId xmlns:a16="http://schemas.microsoft.com/office/drawing/2014/main" id="{6B978650-3BAF-4D82-9173-BAACB9FBA5BC}"/>
              </a:ext>
            </a:extLst>
          </p:cNvPr>
          <p:cNvSpPr txBox="1">
            <a:spLocks/>
          </p:cNvSpPr>
          <p:nvPr/>
        </p:nvSpPr>
        <p:spPr>
          <a:xfrm>
            <a:off x="5578679" y="1806507"/>
            <a:ext cx="6494787" cy="40348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333333"/>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cap="all" dirty="0"/>
              <a:t>Membership Assessment Tools</a:t>
            </a:r>
          </a:p>
          <a:p>
            <a:r>
              <a:rPr lang="en-US" dirty="0">
                <a:solidFill>
                  <a:srgbClr val="15458F"/>
                </a:solidFill>
              </a:rPr>
              <a:t>6 tools available in the PDF</a:t>
            </a:r>
          </a:p>
          <a:p>
            <a:r>
              <a:rPr lang="en-US" dirty="0">
                <a:solidFill>
                  <a:srgbClr val="15458F"/>
                </a:solidFill>
              </a:rPr>
              <a:t>Help reveal opportunities to add value to your club’s experience/culture</a:t>
            </a:r>
          </a:p>
          <a:p>
            <a:pPr lvl="1"/>
            <a:r>
              <a:rPr lang="en-US" dirty="0">
                <a:solidFill>
                  <a:srgbClr val="15458F"/>
                </a:solidFill>
              </a:rPr>
              <a:t>Representing Community’s Professions</a:t>
            </a:r>
          </a:p>
          <a:p>
            <a:pPr lvl="1"/>
            <a:r>
              <a:rPr lang="en-US" dirty="0">
                <a:solidFill>
                  <a:srgbClr val="15458F"/>
                </a:solidFill>
              </a:rPr>
              <a:t>Diversifying the Club</a:t>
            </a:r>
          </a:p>
          <a:p>
            <a:pPr lvl="1"/>
            <a:r>
              <a:rPr lang="en-US" dirty="0">
                <a:solidFill>
                  <a:srgbClr val="15458F"/>
                </a:solidFill>
              </a:rPr>
              <a:t>Improving Member Retention</a:t>
            </a:r>
          </a:p>
        </p:txBody>
      </p:sp>
    </p:spTree>
    <p:custDataLst>
      <p:tags r:id="rId1"/>
    </p:custDataLst>
    <p:extLst>
      <p:ext uri="{BB962C8B-B14F-4D97-AF65-F5344CB8AC3E}">
        <p14:creationId xmlns:p14="http://schemas.microsoft.com/office/powerpoint/2010/main" val="372879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pPr lvl="0"/>
            <a:r>
              <a:rPr lang="en-US" dirty="0"/>
              <a:t>Actions for Today</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952925"/>
            <a:ext cx="11330032" cy="3779179"/>
          </a:xfrm>
        </p:spPr>
        <p:txBody>
          <a:bodyPr>
            <a:normAutofit/>
          </a:bodyPr>
          <a:lstStyle/>
          <a:p>
            <a:r>
              <a:rPr lang="en-US" dirty="0"/>
              <a:t>Ask specific questions:</a:t>
            </a:r>
          </a:p>
          <a:p>
            <a:pPr lvl="1"/>
            <a:r>
              <a:rPr lang="en-US" dirty="0">
                <a:solidFill>
                  <a:srgbClr val="15458F"/>
                </a:solidFill>
              </a:rPr>
              <a:t>What do they miss? </a:t>
            </a:r>
          </a:p>
          <a:p>
            <a:pPr lvl="1"/>
            <a:r>
              <a:rPr lang="en-US" dirty="0">
                <a:solidFill>
                  <a:srgbClr val="15458F"/>
                </a:solidFill>
              </a:rPr>
              <a:t>What are they looking forward to?</a:t>
            </a:r>
          </a:p>
          <a:p>
            <a:pPr lvl="1"/>
            <a:r>
              <a:rPr lang="en-US" dirty="0">
                <a:solidFill>
                  <a:srgbClr val="15458F"/>
                </a:solidFill>
              </a:rPr>
              <a:t>How comfortable are they meeting in person again? </a:t>
            </a:r>
          </a:p>
          <a:p>
            <a:pPr lvl="1"/>
            <a:r>
              <a:rPr lang="en-US" dirty="0">
                <a:solidFill>
                  <a:srgbClr val="15458F"/>
                </a:solidFill>
              </a:rPr>
              <a:t>How do they want the club to resume – hybrid, slowly, all-in?</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8</a:t>
            </a:fld>
            <a:endParaRPr lang="en-US" dirty="0"/>
          </a:p>
        </p:txBody>
      </p:sp>
      <p:sp>
        <p:nvSpPr>
          <p:cNvPr id="6" name="Subtitle 5">
            <a:extLst>
              <a:ext uri="{FF2B5EF4-FFF2-40B4-BE49-F238E27FC236}">
                <a16:creationId xmlns:a16="http://schemas.microsoft.com/office/drawing/2014/main" id="{9ACD8C1F-7B15-4AE5-94C1-95482DBBFFAA}"/>
              </a:ext>
            </a:extLst>
          </p:cNvPr>
          <p:cNvSpPr>
            <a:spLocks noGrp="1"/>
          </p:cNvSpPr>
          <p:nvPr>
            <p:ph type="subTitle" idx="13"/>
          </p:nvPr>
        </p:nvSpPr>
        <p:spPr>
          <a:xfrm>
            <a:off x="380999" y="1796132"/>
            <a:ext cx="11506199" cy="1156793"/>
          </a:xfrm>
        </p:spPr>
        <p:txBody>
          <a:bodyPr>
            <a:normAutofit/>
          </a:bodyPr>
          <a:lstStyle/>
          <a:p>
            <a:r>
              <a:rPr lang="en-US" sz="2800" dirty="0"/>
              <a:t>Fireside Chats				Don’t Justify, Listen</a:t>
            </a:r>
          </a:p>
          <a:p>
            <a:r>
              <a:rPr lang="en-US" sz="2800" dirty="0"/>
              <a:t>Board Buddies				Communication</a:t>
            </a:r>
          </a:p>
          <a:p>
            <a:endParaRPr lang="en-US" dirty="0"/>
          </a:p>
        </p:txBody>
      </p:sp>
    </p:spTree>
    <p:custDataLst>
      <p:tags r:id="rId1"/>
    </p:custDataLst>
    <p:extLst>
      <p:ext uri="{BB962C8B-B14F-4D97-AF65-F5344CB8AC3E}">
        <p14:creationId xmlns:p14="http://schemas.microsoft.com/office/powerpoint/2010/main" val="387418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pPr lvl="0"/>
            <a:r>
              <a:rPr lang="en-US" dirty="0"/>
              <a:t>Test the Waters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2411411"/>
            <a:ext cx="5650685" cy="4320693"/>
          </a:xfrm>
        </p:spPr>
        <p:txBody>
          <a:bodyPr>
            <a:normAutofit/>
          </a:bodyPr>
          <a:lstStyle/>
          <a:p>
            <a:pPr lvl="1"/>
            <a:r>
              <a:rPr lang="en-US" dirty="0">
                <a:solidFill>
                  <a:srgbClr val="15458F"/>
                </a:solidFill>
              </a:rPr>
              <a:t>Choose a local charity and ask all members to highlight it using their social channels. </a:t>
            </a:r>
          </a:p>
          <a:p>
            <a:pPr lvl="1"/>
            <a:r>
              <a:rPr lang="en-US" dirty="0">
                <a:solidFill>
                  <a:srgbClr val="15458F"/>
                </a:solidFill>
              </a:rPr>
              <a:t>Coordinate with local hospitals or nursing homes for members to send cards or letters. </a:t>
            </a:r>
          </a:p>
          <a:p>
            <a:pPr lvl="1"/>
            <a:r>
              <a:rPr lang="en-US" dirty="0">
                <a:solidFill>
                  <a:srgbClr val="15458F"/>
                </a:solidFill>
              </a:rPr>
              <a:t>Start a gift card drive</a:t>
            </a:r>
          </a:p>
          <a:p>
            <a:pPr lvl="1"/>
            <a:r>
              <a:rPr lang="en-US" dirty="0">
                <a:solidFill>
                  <a:srgbClr val="15458F"/>
                </a:solidFill>
              </a:rPr>
              <a:t>Outdoor projects back again!</a:t>
            </a:r>
          </a:p>
        </p:txBody>
      </p:sp>
      <p:sp>
        <p:nvSpPr>
          <p:cNvPr id="2" name="Subtitle 1">
            <a:extLst>
              <a:ext uri="{FF2B5EF4-FFF2-40B4-BE49-F238E27FC236}">
                <a16:creationId xmlns:a16="http://schemas.microsoft.com/office/drawing/2014/main" id="{FAEBFF66-59B5-400E-91A1-23E044CC7ED2}"/>
              </a:ext>
            </a:extLst>
          </p:cNvPr>
          <p:cNvSpPr>
            <a:spLocks noGrp="1"/>
          </p:cNvSpPr>
          <p:nvPr>
            <p:ph type="subTitle" idx="13"/>
          </p:nvPr>
        </p:nvSpPr>
        <p:spPr>
          <a:xfrm>
            <a:off x="380999" y="1796132"/>
            <a:ext cx="5715001" cy="615279"/>
          </a:xfrm>
        </p:spPr>
        <p:txBody>
          <a:bodyPr>
            <a:normAutofit/>
          </a:bodyPr>
          <a:lstStyle/>
          <a:p>
            <a:r>
              <a:rPr lang="en-US" dirty="0"/>
              <a:t>Service</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9</a:t>
            </a:fld>
            <a:endParaRPr lang="en-US" dirty="0"/>
          </a:p>
        </p:txBody>
      </p:sp>
      <p:sp>
        <p:nvSpPr>
          <p:cNvPr id="6" name="Subtitle 1">
            <a:extLst>
              <a:ext uri="{FF2B5EF4-FFF2-40B4-BE49-F238E27FC236}">
                <a16:creationId xmlns:a16="http://schemas.microsoft.com/office/drawing/2014/main" id="{7BCCEED6-3427-4087-B58A-6CC8DBE993AD}"/>
              </a:ext>
            </a:extLst>
          </p:cNvPr>
          <p:cNvSpPr txBox="1">
            <a:spLocks/>
          </p:cNvSpPr>
          <p:nvPr/>
        </p:nvSpPr>
        <p:spPr>
          <a:xfrm>
            <a:off x="6271468" y="1796132"/>
            <a:ext cx="5715001" cy="615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cap="all" baseline="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Membership Engagement</a:t>
            </a:r>
          </a:p>
        </p:txBody>
      </p:sp>
      <p:sp>
        <p:nvSpPr>
          <p:cNvPr id="7" name="Content Placeholder 7">
            <a:extLst>
              <a:ext uri="{FF2B5EF4-FFF2-40B4-BE49-F238E27FC236}">
                <a16:creationId xmlns:a16="http://schemas.microsoft.com/office/drawing/2014/main" id="{4965D44E-412C-4940-A828-3CB6EC72A23B}"/>
              </a:ext>
            </a:extLst>
          </p:cNvPr>
          <p:cNvSpPr txBox="1">
            <a:spLocks/>
          </p:cNvSpPr>
          <p:nvPr/>
        </p:nvSpPr>
        <p:spPr>
          <a:xfrm>
            <a:off x="6271468" y="2399802"/>
            <a:ext cx="5890469" cy="4320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333333"/>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solidFill>
                  <a:srgbClr val="15458F"/>
                </a:solidFill>
              </a:rPr>
              <a:t>Board Buddies</a:t>
            </a:r>
          </a:p>
          <a:p>
            <a:pPr lvl="1"/>
            <a:r>
              <a:rPr lang="en-US" dirty="0">
                <a:solidFill>
                  <a:srgbClr val="15458F"/>
                </a:solidFill>
              </a:rPr>
              <a:t>Outdoor socials</a:t>
            </a:r>
          </a:p>
          <a:p>
            <a:pPr lvl="1"/>
            <a:r>
              <a:rPr lang="en-US" dirty="0">
                <a:solidFill>
                  <a:srgbClr val="15458F"/>
                </a:solidFill>
              </a:rPr>
              <a:t>Chain Letters - Start a good old-fashioned-chain letter to engage members. </a:t>
            </a:r>
          </a:p>
          <a:p>
            <a:pPr lvl="1"/>
            <a:r>
              <a:rPr lang="en-US" dirty="0">
                <a:solidFill>
                  <a:srgbClr val="15458F"/>
                </a:solidFill>
              </a:rPr>
              <a:t>Pen Pals - Develop a relationship with another club near or far to start “Rotary Pen Pals.”</a:t>
            </a:r>
          </a:p>
        </p:txBody>
      </p:sp>
    </p:spTree>
    <p:custDataLst>
      <p:tags r:id="rId1"/>
    </p:custDataLst>
    <p:extLst>
      <p:ext uri="{BB962C8B-B14F-4D97-AF65-F5344CB8AC3E}">
        <p14:creationId xmlns:p14="http://schemas.microsoft.com/office/powerpoint/2010/main" val="333804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4518</TotalTime>
  <Words>1670</Words>
  <Application>Microsoft Office PowerPoint</Application>
  <PresentationFormat>Widescreen</PresentationFormat>
  <Paragraphs>141</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Brush Script MT</vt:lpstr>
      <vt:lpstr>Calibri</vt:lpstr>
      <vt:lpstr>Office Theme</vt:lpstr>
      <vt:lpstr>PowerPoint Presentation</vt:lpstr>
      <vt:lpstr>PowerPoint Presentation</vt:lpstr>
      <vt:lpstr>Resources</vt:lpstr>
      <vt:lpstr>PowerPoint Presentation</vt:lpstr>
      <vt:lpstr>What is Our Value?</vt:lpstr>
      <vt:lpstr>PowerPoint Presentation</vt:lpstr>
      <vt:lpstr>In-Depth Review</vt:lpstr>
      <vt:lpstr>Actions for Today</vt:lpstr>
      <vt:lpstr>Test the Waters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Jenalea Randall</cp:lastModifiedBy>
  <cp:revision>199</cp:revision>
  <cp:lastPrinted>2019-12-04T20:41:25Z</cp:lastPrinted>
  <dcterms:created xsi:type="dcterms:W3CDTF">2019-11-18T03:22:22Z</dcterms:created>
  <dcterms:modified xsi:type="dcterms:W3CDTF">2021-03-26T20:01:52Z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