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notesSlides/notesSlide5.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6.xml" ContentType="application/vnd.openxmlformats-officedocument.presentationml.notesSlide+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439" r:id="rId3"/>
    <p:sldId id="436" r:id="rId4"/>
    <p:sldId id="440" r:id="rId5"/>
    <p:sldId id="442" r:id="rId6"/>
    <p:sldId id="259" r:id="rId7"/>
    <p:sldId id="263" r:id="rId8"/>
    <p:sldId id="445" r:id="rId9"/>
    <p:sldId id="260" r:id="rId10"/>
    <p:sldId id="264" r:id="rId11"/>
    <p:sldId id="447" r:id="rId12"/>
    <p:sldId id="261" r:id="rId13"/>
    <p:sldId id="265" r:id="rId14"/>
    <p:sldId id="449" r:id="rId15"/>
    <p:sldId id="262" r:id="rId16"/>
    <p:sldId id="266" r:id="rId17"/>
    <p:sldId id="451" r:id="rId18"/>
    <p:sldId id="267" r:id="rId19"/>
  </p:sldIdLst>
  <p:sldSz cx="12192000" cy="6858000"/>
  <p:notesSz cx="6950075" cy="923925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Elliott" initials="AE" lastIdx="1" clrIdx="0">
    <p:extLst>
      <p:ext uri="{19B8F6BF-5375-455C-9EA6-DF929625EA0E}">
        <p15:presenceInfo xmlns:p15="http://schemas.microsoft.com/office/powerpoint/2012/main" userId="S::andrea.elliott@rotary.org::89f8474b-dfd6-4078-8626-54b1758717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69A3"/>
    <a:srgbClr val="003296"/>
    <a:srgbClr val="002B82"/>
    <a:srgbClr val="003399"/>
    <a:srgbClr val="333399"/>
    <a:srgbClr val="FF6600"/>
    <a:srgbClr val="009999"/>
    <a:srgbClr val="99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196" autoAdjust="0"/>
    <p:restoredTop sz="64898" autoAdjust="0"/>
  </p:normalViewPr>
  <p:slideViewPr>
    <p:cSldViewPr snapToGrid="0" snapToObjects="1">
      <p:cViewPr varScale="1">
        <p:scale>
          <a:sx n="84" d="100"/>
          <a:sy n="84" d="100"/>
        </p:scale>
        <p:origin x="31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567"/>
          </a:xfrm>
          <a:prstGeom prst="rect">
            <a:avLst/>
          </a:prstGeom>
        </p:spPr>
        <p:txBody>
          <a:bodyPr vert="horz" lIns="92510" tIns="46255" rIns="92510" bIns="46255" rtlCol="0"/>
          <a:lstStyle>
            <a:lvl1pPr algn="l">
              <a:defRPr sz="1200"/>
            </a:lvl1pPr>
          </a:lstStyle>
          <a:p>
            <a:endParaRPr lang="en-US"/>
          </a:p>
        </p:txBody>
      </p:sp>
      <p:sp>
        <p:nvSpPr>
          <p:cNvPr id="3" name="Date Placeholder 2"/>
          <p:cNvSpPr>
            <a:spLocks noGrp="1"/>
          </p:cNvSpPr>
          <p:nvPr>
            <p:ph type="dt" idx="1"/>
          </p:nvPr>
        </p:nvSpPr>
        <p:spPr>
          <a:xfrm>
            <a:off x="3936768" y="0"/>
            <a:ext cx="3011699" cy="463567"/>
          </a:xfrm>
          <a:prstGeom prst="rect">
            <a:avLst/>
          </a:prstGeom>
        </p:spPr>
        <p:txBody>
          <a:bodyPr vert="horz" lIns="92510" tIns="46255" rIns="92510" bIns="46255" rtlCol="0"/>
          <a:lstStyle>
            <a:lvl1pPr algn="r">
              <a:defRPr sz="1200"/>
            </a:lvl1pPr>
          </a:lstStyle>
          <a:p>
            <a:fld id="{2BE84C94-6958-4BC1-897E-A507900E61FD}" type="datetimeFigureOut">
              <a:rPr lang="en-US" smtClean="0"/>
              <a:t>3/3/2025</a:t>
            </a:fld>
            <a:endParaRPr lang="en-US"/>
          </a:p>
        </p:txBody>
      </p:sp>
      <p:sp>
        <p:nvSpPr>
          <p:cNvPr id="4" name="Slide Image Placeholder 3"/>
          <p:cNvSpPr>
            <a:spLocks noGrp="1" noRot="1" noChangeAspect="1"/>
          </p:cNvSpPr>
          <p:nvPr>
            <p:ph type="sldImg" idx="2"/>
          </p:nvPr>
        </p:nvSpPr>
        <p:spPr>
          <a:xfrm>
            <a:off x="701675" y="1154113"/>
            <a:ext cx="5546725" cy="3119437"/>
          </a:xfrm>
          <a:prstGeom prst="rect">
            <a:avLst/>
          </a:prstGeom>
          <a:noFill/>
          <a:ln w="12700">
            <a:solidFill>
              <a:prstClr val="black"/>
            </a:solidFill>
          </a:ln>
        </p:spPr>
        <p:txBody>
          <a:bodyPr vert="horz" lIns="92510" tIns="46255" rIns="92510" bIns="46255" rtlCol="0" anchor="ctr"/>
          <a:lstStyle/>
          <a:p>
            <a:endParaRPr lang="en-US"/>
          </a:p>
        </p:txBody>
      </p:sp>
      <p:sp>
        <p:nvSpPr>
          <p:cNvPr id="5" name="Notes Placeholder 4"/>
          <p:cNvSpPr>
            <a:spLocks noGrp="1"/>
          </p:cNvSpPr>
          <p:nvPr>
            <p:ph type="body" sz="quarter" idx="3"/>
          </p:nvPr>
        </p:nvSpPr>
        <p:spPr>
          <a:xfrm>
            <a:off x="695008" y="4446389"/>
            <a:ext cx="5560060" cy="3637955"/>
          </a:xfrm>
          <a:prstGeom prst="rect">
            <a:avLst/>
          </a:prstGeom>
        </p:spPr>
        <p:txBody>
          <a:bodyPr vert="horz" lIns="92510" tIns="46255" rIns="92510" bIns="4625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1699" cy="463566"/>
          </a:xfrm>
          <a:prstGeom prst="rect">
            <a:avLst/>
          </a:prstGeom>
        </p:spPr>
        <p:txBody>
          <a:bodyPr vert="horz" lIns="92510" tIns="46255" rIns="92510" bIns="46255"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5684"/>
            <a:ext cx="3011699" cy="463566"/>
          </a:xfrm>
          <a:prstGeom prst="rect">
            <a:avLst/>
          </a:prstGeom>
        </p:spPr>
        <p:txBody>
          <a:bodyPr vert="horz" lIns="92510" tIns="46255" rIns="92510" bIns="46255" rtlCol="0" anchor="b"/>
          <a:lstStyle>
            <a:lvl1pPr algn="r">
              <a:defRPr sz="1200"/>
            </a:lvl1pPr>
          </a:lstStyle>
          <a:p>
            <a:fld id="{A09DD56B-B04A-4A98-83D2-8CCD25597AD2}" type="slidenum">
              <a:rPr lang="en-US" smtClean="0"/>
              <a:t>‹#›</a:t>
            </a:fld>
            <a:endParaRPr lang="en-US"/>
          </a:p>
        </p:txBody>
      </p:sp>
    </p:spTree>
    <p:extLst>
      <p:ext uri="{BB962C8B-B14F-4D97-AF65-F5344CB8AC3E}">
        <p14:creationId xmlns:p14="http://schemas.microsoft.com/office/powerpoint/2010/main" val="3243017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6912" indent="-346912">
              <a:lnSpc>
                <a:spcPct val="150000"/>
              </a:lnSpc>
              <a:spcAft>
                <a:spcPts val="1614"/>
              </a:spcAft>
              <a:buFont typeface="Symbol" panose="05050102010706020507" pitchFamily="18" charset="2"/>
              <a:buChar char=""/>
            </a:pPr>
            <a:r>
              <a:rPr lang="pt-br">
                <a:latin typeface="Corbel" panose="020B0503020204020204" pitchFamily="34" charset="0"/>
                <a:ea typeface="Calibri" panose="020F0502020204030204" pitchFamily="34" charset="0"/>
                <a:cs typeface="Times New Roman" panose="02020603050405020304" pitchFamily="18" charset="0"/>
              </a:rPr>
              <a:t>Increase our impact </a:t>
            </a:r>
            <a:endParaRPr lang="pt-br" sz="1100" dirty="0">
              <a:latin typeface="Calibri" panose="020F0502020204030204" pitchFamily="34" charset="0"/>
              <a:ea typeface="Calibri" panose="020F0502020204030204" pitchFamily="34" charset="0"/>
              <a:cs typeface="Times New Roman" panose="02020603050405020304" pitchFamily="18" charset="0"/>
            </a:endParaRPr>
          </a:p>
          <a:p>
            <a:pPr marL="346912" indent="-346912">
              <a:lnSpc>
                <a:spcPct val="150000"/>
              </a:lnSpc>
              <a:spcAft>
                <a:spcPts val="1614"/>
              </a:spcAft>
              <a:buFont typeface="Symbol" panose="05050102010706020507" pitchFamily="18" charset="2"/>
              <a:buChar char=""/>
            </a:pPr>
            <a:r>
              <a:rPr lang="pt-br">
                <a:latin typeface="Corbel" panose="020B0503020204020204" pitchFamily="34" charset="0"/>
                <a:ea typeface="Calibri" panose="020F0502020204030204" pitchFamily="34" charset="0"/>
                <a:cs typeface="Times New Roman" panose="02020603050405020304" pitchFamily="18" charset="0"/>
              </a:rPr>
              <a:t>Expand our reach</a:t>
            </a:r>
            <a:endParaRPr lang="pt-br" sz="1100" dirty="0">
              <a:latin typeface="Calibri" panose="020F0502020204030204" pitchFamily="34" charset="0"/>
              <a:ea typeface="Calibri" panose="020F0502020204030204" pitchFamily="34" charset="0"/>
              <a:cs typeface="Times New Roman" panose="02020603050405020304" pitchFamily="18" charset="0"/>
            </a:endParaRPr>
          </a:p>
          <a:p>
            <a:pPr marL="346912" indent="-346912">
              <a:lnSpc>
                <a:spcPct val="150000"/>
              </a:lnSpc>
              <a:spcAft>
                <a:spcPts val="1614"/>
              </a:spcAft>
              <a:buFont typeface="Symbol" panose="05050102010706020507" pitchFamily="18" charset="2"/>
              <a:buChar char=""/>
            </a:pPr>
            <a:r>
              <a:rPr lang="pt-br">
                <a:latin typeface="Corbel" panose="020B0503020204020204" pitchFamily="34" charset="0"/>
                <a:ea typeface="Calibri" panose="020F0502020204030204" pitchFamily="34" charset="0"/>
                <a:cs typeface="Times New Roman" panose="02020603050405020304" pitchFamily="18" charset="0"/>
              </a:rPr>
              <a:t>Enhance participant engagement, and</a:t>
            </a:r>
            <a:endParaRPr lang="pt-br" sz="1100" dirty="0">
              <a:latin typeface="Calibri" panose="020F0502020204030204" pitchFamily="34" charset="0"/>
              <a:ea typeface="Calibri" panose="020F0502020204030204" pitchFamily="34" charset="0"/>
              <a:cs typeface="Times New Roman" panose="02020603050405020304" pitchFamily="18" charset="0"/>
            </a:endParaRPr>
          </a:p>
          <a:p>
            <a:pPr marL="346912" indent="-346912">
              <a:lnSpc>
                <a:spcPct val="150000"/>
              </a:lnSpc>
              <a:spcAft>
                <a:spcPts val="1614"/>
              </a:spcAft>
              <a:buFont typeface="Symbol" panose="05050102010706020507" pitchFamily="18" charset="2"/>
              <a:buChar char=""/>
            </a:pPr>
            <a:r>
              <a:rPr lang="pt-br">
                <a:latin typeface="Corbel" panose="020B0503020204020204" pitchFamily="34" charset="0"/>
                <a:ea typeface="Calibri" panose="020F0502020204030204" pitchFamily="34" charset="0"/>
                <a:cs typeface="Times New Roman" panose="02020603050405020304" pitchFamily="18" charset="0"/>
              </a:rPr>
              <a:t>Increase our ability to adapt</a:t>
            </a:r>
            <a:endParaRPr lang="pt-br" sz="1100" dirty="0">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Slide Number Placeholder 3"/>
          <p:cNvSpPr>
            <a:spLocks noGrp="1"/>
          </p:cNvSpPr>
          <p:nvPr>
            <p:ph type="sldNum" sz="quarter" idx="10"/>
          </p:nvPr>
        </p:nvSpPr>
        <p:spPr/>
        <p:txBody>
          <a:bodyPr/>
          <a:lstStyle/>
          <a:p>
            <a:pPr algn="l" rtl="0"/>
            <a:fld id="{ECF2206C-F2E9-4408-A090-1C57F73B417C}" type="slidenum">
              <a:rPr/>
              <a:t>3</a:t>
            </a:fld>
            <a:endParaRPr lang="pt-br"/>
          </a:p>
        </p:txBody>
      </p:sp>
    </p:spTree>
    <p:extLst>
      <p:ext uri="{BB962C8B-B14F-4D97-AF65-F5344CB8AC3E}">
        <p14:creationId xmlns:p14="http://schemas.microsoft.com/office/powerpoint/2010/main" val="2327182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Rotary staff and members at all levels are working together to develop practices and tools for measuring and sharing Rotary’s positive, long-term change. And we’re measuring our impact more deliberately because we know that current and potential partners, program participants, and, increasingly, donors want to see clear, tangible proof of our impact — especially for our humanitarian projects.</a:t>
            </a:r>
          </a:p>
          <a:p>
            <a:endParaRPr lang="en-US" dirty="0"/>
          </a:p>
          <a:p>
            <a:r>
              <a:rPr lang="en-US" dirty="0"/>
              <a:t>We want to ensure that we’re using our resources for programs that have the potential for the greatest impact and that align with our Action Plan or organizational strategy. Every club and district, along with all of their members and participants, can significantly increase their impact by increasing their focus. We’re developing an evaluation process that will help us make objective recommendations about what we should continue doing, start doing, or stop doing.</a:t>
            </a:r>
          </a:p>
          <a:p>
            <a:endParaRPr lang="en-US" dirty="0"/>
          </a:p>
          <a:p>
            <a:r>
              <a:rPr lang="en-US" dirty="0"/>
              <a:t>We’re implementing Programs of Scale, a grant model that was developed to provide measurable and sustainable solutions to issues that affect many people in a large geographic area. Programs of Scale also provides us with a new framework for thinking about how we bring about change in the world.</a:t>
            </a:r>
          </a:p>
        </p:txBody>
      </p:sp>
      <p:sp>
        <p:nvSpPr>
          <p:cNvPr id="4" name="Slide Number Placeholder 3"/>
          <p:cNvSpPr>
            <a:spLocks noGrp="1"/>
          </p:cNvSpPr>
          <p:nvPr>
            <p:ph type="sldNum" sz="quarter" idx="5"/>
          </p:nvPr>
        </p:nvSpPr>
        <p:spPr/>
        <p:txBody>
          <a:bodyPr/>
          <a:lstStyle/>
          <a:p>
            <a:fld id="{A09DD56B-B04A-4A98-83D2-8CCD25597AD2}" type="slidenum">
              <a:rPr lang="en-US" smtClean="0"/>
              <a:t>6</a:t>
            </a:fld>
            <a:endParaRPr lang="en-US"/>
          </a:p>
        </p:txBody>
      </p:sp>
    </p:spTree>
    <p:extLst>
      <p:ext uri="{BB962C8B-B14F-4D97-AF65-F5344CB8AC3E}">
        <p14:creationId xmlns:p14="http://schemas.microsoft.com/office/powerpoint/2010/main" val="223320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work is underway. Check the Action Plan page at rotary.org/</a:t>
            </a:r>
            <a:r>
              <a:rPr lang="en-US" dirty="0" err="1"/>
              <a:t>actionplan</a:t>
            </a:r>
            <a:r>
              <a:rPr lang="en-US" dirty="0"/>
              <a:t> for resources and news. But also remember that the best way to learn is by doing. Identify a project you can use to explore and practice measurement. </a:t>
            </a:r>
          </a:p>
          <a:p>
            <a:endParaRPr lang="en-US" dirty="0"/>
          </a:p>
          <a:p>
            <a:r>
              <a:rPr lang="en-US" dirty="0"/>
              <a:t>I will support you in focusing your efforts by reviewing your activities and determining which ones can be streamlined or eliminated so your club can spend more time on making a bigger and more lasting impact. I encourage you to connect with other clubs that are also engaged in assessment to get a sense of collective effort. </a:t>
            </a:r>
          </a:p>
          <a:p>
            <a:endParaRPr lang="en-US" dirty="0"/>
          </a:p>
          <a:p>
            <a:r>
              <a:rPr lang="en-US" dirty="0"/>
              <a:t>There’s a Programs of Scale page at rotary.org/</a:t>
            </a:r>
            <a:r>
              <a:rPr lang="en-US" dirty="0" err="1"/>
              <a:t>programsofscale</a:t>
            </a:r>
            <a:r>
              <a:rPr lang="en-US" dirty="0"/>
              <a:t> that has resources that can help you find new ways to develop service projects. I also encourage you to apply similar principles to your own projects and grants. </a:t>
            </a:r>
          </a:p>
          <a:p>
            <a:endParaRPr lang="en-US" dirty="0"/>
          </a:p>
        </p:txBody>
      </p:sp>
      <p:sp>
        <p:nvSpPr>
          <p:cNvPr id="4" name="Slide Number Placeholder 3"/>
          <p:cNvSpPr>
            <a:spLocks noGrp="1"/>
          </p:cNvSpPr>
          <p:nvPr>
            <p:ph type="sldNum" sz="quarter" idx="5"/>
          </p:nvPr>
        </p:nvSpPr>
        <p:spPr/>
        <p:txBody>
          <a:bodyPr/>
          <a:lstStyle/>
          <a:p>
            <a:fld id="{A09DD56B-B04A-4A98-83D2-8CCD25597AD2}" type="slidenum">
              <a:rPr lang="en-US" smtClean="0"/>
              <a:t>7</a:t>
            </a:fld>
            <a:endParaRPr lang="en-US"/>
          </a:p>
        </p:txBody>
      </p:sp>
    </p:spTree>
    <p:extLst>
      <p:ext uri="{BB962C8B-B14F-4D97-AF65-F5344CB8AC3E}">
        <p14:creationId xmlns:p14="http://schemas.microsoft.com/office/powerpoint/2010/main" val="5621122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committed to embracing and exemplifying diversity, equity, and inclusion (DEI) in everything we do at Rotary. We have revised our DEI statement, which now reflects our stronger-than-ever commitment to being an organization that values, respects, and welcomes everyone who interacts with us. Now we’re developing a comprehensive plan of action with achievable, measurable, and meaningful DEI outcomes for Rotary.</a:t>
            </a:r>
          </a:p>
          <a:p>
            <a:endParaRPr lang="en-US" dirty="0"/>
          </a:p>
          <a:p>
            <a:r>
              <a:rPr lang="en-US" dirty="0"/>
              <a:t> I strongly encourage you to read and follow Rotary’s new DEI Code of Conduct, which points the way to creating more just, open, and welcoming communities or all people.</a:t>
            </a:r>
          </a:p>
          <a:p>
            <a:endParaRPr lang="en-US" dirty="0"/>
          </a:p>
          <a:p>
            <a:r>
              <a:rPr lang="en-US" dirty="0"/>
              <a:t>We’re piloting and evaluating new products and participant models so that people can join us and take action, no matter where they live. We also see great potential in existing programs, including Rotary Action Groups, Rotary Community Corps, Rotary Fellowships, and others. </a:t>
            </a:r>
          </a:p>
        </p:txBody>
      </p:sp>
      <p:sp>
        <p:nvSpPr>
          <p:cNvPr id="4" name="Slide Number Placeholder 3"/>
          <p:cNvSpPr>
            <a:spLocks noGrp="1"/>
          </p:cNvSpPr>
          <p:nvPr>
            <p:ph type="sldNum" sz="quarter" idx="5"/>
          </p:nvPr>
        </p:nvSpPr>
        <p:spPr/>
        <p:txBody>
          <a:bodyPr/>
          <a:lstStyle/>
          <a:p>
            <a:fld id="{A09DD56B-B04A-4A98-83D2-8CCD25597AD2}" type="slidenum">
              <a:rPr lang="en-US" smtClean="0"/>
              <a:t>9</a:t>
            </a:fld>
            <a:endParaRPr lang="en-US"/>
          </a:p>
        </p:txBody>
      </p:sp>
    </p:spTree>
    <p:extLst>
      <p:ext uri="{BB962C8B-B14F-4D97-AF65-F5344CB8AC3E}">
        <p14:creationId xmlns:p14="http://schemas.microsoft.com/office/powerpoint/2010/main" val="964232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should visit our DEI page at rotary.org/</a:t>
            </a:r>
            <a:r>
              <a:rPr lang="en-US" dirty="0" err="1"/>
              <a:t>dei</a:t>
            </a:r>
            <a:r>
              <a:rPr lang="en-US" dirty="0"/>
              <a:t> to learn more about how to make their club more inclusive. </a:t>
            </a:r>
          </a:p>
          <a:p>
            <a:endParaRPr lang="en-US" dirty="0"/>
          </a:p>
          <a:p>
            <a:r>
              <a:rPr lang="en-US" dirty="0"/>
              <a:t>We’re eager to hear about the ways you’re engaging people beyond traditional membership. I invite you to share those ideas through the My Rotary Action Plan page. </a:t>
            </a:r>
          </a:p>
        </p:txBody>
      </p:sp>
      <p:sp>
        <p:nvSpPr>
          <p:cNvPr id="4" name="Slide Number Placeholder 3"/>
          <p:cNvSpPr>
            <a:spLocks noGrp="1"/>
          </p:cNvSpPr>
          <p:nvPr>
            <p:ph type="sldNum" sz="quarter" idx="5"/>
          </p:nvPr>
        </p:nvSpPr>
        <p:spPr/>
        <p:txBody>
          <a:bodyPr/>
          <a:lstStyle/>
          <a:p>
            <a:fld id="{A09DD56B-B04A-4A98-83D2-8CCD25597AD2}" type="slidenum">
              <a:rPr lang="en-US" smtClean="0"/>
              <a:t>10</a:t>
            </a:fld>
            <a:endParaRPr lang="en-US"/>
          </a:p>
        </p:txBody>
      </p:sp>
    </p:spTree>
    <p:extLst>
      <p:ext uri="{BB962C8B-B14F-4D97-AF65-F5344CB8AC3E}">
        <p14:creationId xmlns:p14="http://schemas.microsoft.com/office/powerpoint/2010/main" val="1004922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tearing down the walls between “us” and “them” and thinking about “participants” — a word that encompasses all Rotary members and others who get involved in Rotary activities, like family members, partners, and alumni. And we’re making participants central to what we do, which means we’re being proactive, asking people how they want to engage with us, and making sure they know that we value their participation.</a:t>
            </a:r>
          </a:p>
          <a:p>
            <a:endParaRPr lang="en-US" dirty="0"/>
          </a:p>
          <a:p>
            <a:r>
              <a:rPr lang="en-US" dirty="0"/>
              <a:t>We’re looking at ways to measure member engagement and satisfaction so we can better understand what people are getting from Rotary. We know that when our members don’t find their experiences to be personally or professionally relevant, they go elsewhere. The information we collect will assist clubs, districts, and Rotary International in determining how we can deliver greater value and give people more reasons to stay in Rotary.</a:t>
            </a:r>
          </a:p>
        </p:txBody>
      </p:sp>
      <p:sp>
        <p:nvSpPr>
          <p:cNvPr id="4" name="Slide Number Placeholder 3"/>
          <p:cNvSpPr>
            <a:spLocks noGrp="1"/>
          </p:cNvSpPr>
          <p:nvPr>
            <p:ph type="sldNum" sz="quarter" idx="5"/>
          </p:nvPr>
        </p:nvSpPr>
        <p:spPr/>
        <p:txBody>
          <a:bodyPr/>
          <a:lstStyle/>
          <a:p>
            <a:fld id="{A09DD56B-B04A-4A98-83D2-8CCD25597AD2}" type="slidenum">
              <a:rPr lang="en-US" smtClean="0"/>
              <a:t>12</a:t>
            </a:fld>
            <a:endParaRPr lang="en-US"/>
          </a:p>
        </p:txBody>
      </p:sp>
    </p:spTree>
    <p:extLst>
      <p:ext uri="{BB962C8B-B14F-4D97-AF65-F5344CB8AC3E}">
        <p14:creationId xmlns:p14="http://schemas.microsoft.com/office/powerpoint/2010/main" val="2581959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surveying members to learn what’s important to them in their club experience and how they want to grow and develop through Rotary. And make it clear that you’re ready to listen: Be proactive in asking members if they feel engaged enough and listened to and if Rotary is meeting their expectations.</a:t>
            </a:r>
          </a:p>
        </p:txBody>
      </p:sp>
      <p:sp>
        <p:nvSpPr>
          <p:cNvPr id="4" name="Slide Number Placeholder 3"/>
          <p:cNvSpPr>
            <a:spLocks noGrp="1"/>
          </p:cNvSpPr>
          <p:nvPr>
            <p:ph type="sldNum" sz="quarter" idx="5"/>
          </p:nvPr>
        </p:nvSpPr>
        <p:spPr/>
        <p:txBody>
          <a:bodyPr/>
          <a:lstStyle/>
          <a:p>
            <a:fld id="{A09DD56B-B04A-4A98-83D2-8CCD25597AD2}" type="slidenum">
              <a:rPr lang="en-US" smtClean="0"/>
              <a:t>13</a:t>
            </a:fld>
            <a:endParaRPr lang="en-US"/>
          </a:p>
        </p:txBody>
      </p:sp>
    </p:spTree>
    <p:extLst>
      <p:ext uri="{BB962C8B-B14F-4D97-AF65-F5344CB8AC3E}">
        <p14:creationId xmlns:p14="http://schemas.microsoft.com/office/powerpoint/2010/main" val="3940281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improving our operations to become more agile and more responsive. We’re using change management strategies throughout Rotary, from the Secretariat to the club level. Governance models, committee structures, business processes — we’re reviewing everything.</a:t>
            </a:r>
          </a:p>
          <a:p>
            <a:endParaRPr lang="en-US" dirty="0"/>
          </a:p>
          <a:p>
            <a:endParaRPr lang="en-US" dirty="0"/>
          </a:p>
          <a:p>
            <a:r>
              <a:rPr lang="en-US" dirty="0"/>
              <a:t>Having fewer administrative layers will address the disconnects between clubs, districts, zones, and headquarters. And it will give us a clearer picture of support and resources you need to stay ahead of change.</a:t>
            </a:r>
          </a:p>
        </p:txBody>
      </p:sp>
      <p:sp>
        <p:nvSpPr>
          <p:cNvPr id="4" name="Slide Number Placeholder 3"/>
          <p:cNvSpPr>
            <a:spLocks noGrp="1"/>
          </p:cNvSpPr>
          <p:nvPr>
            <p:ph type="sldNum" sz="quarter" idx="5"/>
          </p:nvPr>
        </p:nvSpPr>
        <p:spPr/>
        <p:txBody>
          <a:bodyPr/>
          <a:lstStyle/>
          <a:p>
            <a:fld id="{A09DD56B-B04A-4A98-83D2-8CCD25597AD2}" type="slidenum">
              <a:rPr lang="en-US" smtClean="0"/>
              <a:t>15</a:t>
            </a:fld>
            <a:endParaRPr lang="en-US"/>
          </a:p>
        </p:txBody>
      </p:sp>
    </p:spTree>
    <p:extLst>
      <p:ext uri="{BB962C8B-B14F-4D97-AF65-F5344CB8AC3E}">
        <p14:creationId xmlns:p14="http://schemas.microsoft.com/office/powerpoint/2010/main" val="1281843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 is coming. We’ll all be encouraged to do things differently. But new approaches to our organizing principles won’t threaten our sense of who we are. Together, we can get Rotary ready for another century of service.</a:t>
            </a:r>
          </a:p>
        </p:txBody>
      </p:sp>
      <p:sp>
        <p:nvSpPr>
          <p:cNvPr id="4" name="Slide Number Placeholder 3"/>
          <p:cNvSpPr>
            <a:spLocks noGrp="1"/>
          </p:cNvSpPr>
          <p:nvPr>
            <p:ph type="sldNum" sz="quarter" idx="5"/>
          </p:nvPr>
        </p:nvSpPr>
        <p:spPr/>
        <p:txBody>
          <a:bodyPr/>
          <a:lstStyle/>
          <a:p>
            <a:fld id="{A09DD56B-B04A-4A98-83D2-8CCD25597AD2}" type="slidenum">
              <a:rPr lang="en-US" smtClean="0"/>
              <a:t>16</a:t>
            </a:fld>
            <a:endParaRPr lang="en-US"/>
          </a:p>
        </p:txBody>
      </p:sp>
    </p:spTree>
    <p:extLst>
      <p:ext uri="{BB962C8B-B14F-4D97-AF65-F5344CB8AC3E}">
        <p14:creationId xmlns:p14="http://schemas.microsoft.com/office/powerpoint/2010/main" val="1076354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5BE25-B432-FD43-9232-8020708D77B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89CD59-8DF0-144B-8303-85F654C293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36F6AA-D5F4-C042-813D-461F01233EA7}"/>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581CD650-99EE-0949-A03F-D56319E49F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38654-1EC4-E34B-9AAD-373C10629D31}"/>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370529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AED00-8868-B94A-98C0-51AA5C9B6F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338297-B149-4C4A-B4BC-8F3A4D44255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724EC4-ECDA-BD41-8EE8-74F1D11357C6}"/>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AB8BCB36-90BF-0447-ACC6-D07C25B790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F62CD-0DE6-6948-A73C-BDE72E43C59B}"/>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192795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075BDD-37B6-5041-9F28-2BBEE1D59B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5E4E1-8369-B845-AA71-C808A0B128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5C735C-D1D6-934E-992B-38C21D3259FE}"/>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FD1D581A-D18E-1740-987B-7EF1C1872E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F425E6-6E7D-BA46-AA48-FD8877924F9A}"/>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2796378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35F03-8AB4-C744-99B2-62F244027F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B1ABF5-4959-7648-9411-8613BB036C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E102AB-29CE-4B4D-8813-747848027664}"/>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88C2C0A8-5FB2-9342-BF5E-84A4F565E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B126A9-8D89-E24F-AB1E-37685073B283}"/>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366358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5F49-689C-8542-97CA-B4B0DF6904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A093C4-CA26-934C-A7C9-FC58E029EF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370211-AF36-E541-AE58-EC6CA891FD70}"/>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3E378588-CDF3-1641-ACF4-D774F40312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4489E2-23C5-2640-AFF7-7A5F686E8890}"/>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2233060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D4C9C-552E-8A4B-9AB4-7075DF6359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2DD45A-625B-6341-B1C7-B947FBA602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8E0D1F-CB17-D748-8D7E-A5D4E77563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6FB7A1-AAF2-B948-A753-7421886711B7}"/>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6" name="Footer Placeholder 5">
            <a:extLst>
              <a:ext uri="{FF2B5EF4-FFF2-40B4-BE49-F238E27FC236}">
                <a16:creationId xmlns:a16="http://schemas.microsoft.com/office/drawing/2014/main" id="{1FBB5CF5-0319-604C-986B-51532797C6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168819-2FFF-C445-909F-03F744005913}"/>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185803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C3606-FD89-184F-AF48-48E3F4BFDB8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59562D-D4D8-6D4C-A704-C92116BD5B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02314C-677D-9E4F-BB1C-F8677F5687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10DA7C5-63BC-1842-AA66-9E63FF2AA1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78500B-28BE-BC4E-AD5B-9E8181F13F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8AFBF1-302D-C340-946F-ADC9485EDA7E}"/>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8" name="Footer Placeholder 7">
            <a:extLst>
              <a:ext uri="{FF2B5EF4-FFF2-40B4-BE49-F238E27FC236}">
                <a16:creationId xmlns:a16="http://schemas.microsoft.com/office/drawing/2014/main" id="{0325CD4A-4266-CF44-A1F5-2D76FCA000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D02991-8B11-DE4E-ACD8-70986EA8FAF7}"/>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2210264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09A42-F054-8448-AA29-50109B6FA5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BA819C-6220-2742-9632-3F5651F264CB}"/>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4" name="Footer Placeholder 3">
            <a:extLst>
              <a:ext uri="{FF2B5EF4-FFF2-40B4-BE49-F238E27FC236}">
                <a16:creationId xmlns:a16="http://schemas.microsoft.com/office/drawing/2014/main" id="{80FCA106-6EF7-5D42-84B7-3E64BE9888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8CECDF-5E9E-FA4C-A4C8-B121852492BE}"/>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2243892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76116B-76D7-2140-AF11-E4A6371BD942}"/>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3" name="Footer Placeholder 2">
            <a:extLst>
              <a:ext uri="{FF2B5EF4-FFF2-40B4-BE49-F238E27FC236}">
                <a16:creationId xmlns:a16="http://schemas.microsoft.com/office/drawing/2014/main" id="{67D2E286-FDD4-0540-8BCB-8775283D79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529556-0FFB-0A47-BD70-43813A302DAD}"/>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117718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1A4EC-7334-114E-B439-F2931EE166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70BC6E0-69A5-EF41-8504-E5D36602BC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2E0195-90BB-D442-BA40-2FAE6D3C4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C5BAFB-AF75-1640-BCB4-AEE6F78C21DA}"/>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6" name="Footer Placeholder 5">
            <a:extLst>
              <a:ext uri="{FF2B5EF4-FFF2-40B4-BE49-F238E27FC236}">
                <a16:creationId xmlns:a16="http://schemas.microsoft.com/office/drawing/2014/main" id="{92C90C3E-6B3A-2B41-B03F-2DF638BD5F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8A552A-E5C4-0F46-8735-5351460809B3}"/>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872974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B8D7C-FFD8-9243-8A55-45EA64F26F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10FD01-2250-F948-A428-9A02111093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0F7DEB-6141-9342-9D6A-676F3D0C6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7307D7-8755-4945-BFF1-B060DD8441A3}"/>
              </a:ext>
            </a:extLst>
          </p:cNvPr>
          <p:cNvSpPr>
            <a:spLocks noGrp="1"/>
          </p:cNvSpPr>
          <p:nvPr>
            <p:ph type="dt" sz="half" idx="10"/>
          </p:nvPr>
        </p:nvSpPr>
        <p:spPr/>
        <p:txBody>
          <a:bodyPr/>
          <a:lstStyle/>
          <a:p>
            <a:fld id="{2F6AD5CD-EA06-5C44-AD5B-6486E5254FF9}" type="datetimeFigureOut">
              <a:rPr lang="en-US" smtClean="0"/>
              <a:t>3/3/2025</a:t>
            </a:fld>
            <a:endParaRPr lang="en-US"/>
          </a:p>
        </p:txBody>
      </p:sp>
      <p:sp>
        <p:nvSpPr>
          <p:cNvPr id="6" name="Footer Placeholder 5">
            <a:extLst>
              <a:ext uri="{FF2B5EF4-FFF2-40B4-BE49-F238E27FC236}">
                <a16:creationId xmlns:a16="http://schemas.microsoft.com/office/drawing/2014/main" id="{92D6A1BC-6F67-4C42-8EE8-7A40116388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73F60D-B7F5-F640-82DA-7569107A2C09}"/>
              </a:ext>
            </a:extLst>
          </p:cNvPr>
          <p:cNvSpPr>
            <a:spLocks noGrp="1"/>
          </p:cNvSpPr>
          <p:nvPr>
            <p:ph type="sldNum" sz="quarter" idx="12"/>
          </p:nvPr>
        </p:nvSpPr>
        <p:spPr/>
        <p:txBody>
          <a:bodyPr/>
          <a:lstStyle/>
          <a:p>
            <a:fld id="{E711307D-FFDF-624F-A637-0595F0F6D5A2}" type="slidenum">
              <a:rPr lang="en-US" smtClean="0"/>
              <a:t>‹#›</a:t>
            </a:fld>
            <a:endParaRPr lang="en-US"/>
          </a:p>
        </p:txBody>
      </p:sp>
    </p:spTree>
    <p:extLst>
      <p:ext uri="{BB962C8B-B14F-4D97-AF65-F5344CB8AC3E}">
        <p14:creationId xmlns:p14="http://schemas.microsoft.com/office/powerpoint/2010/main" val="3610829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0FD759C-4758-534A-BA3C-F540F5E0E5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921313-2AF0-0148-8A64-D3F9DAE47B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FEFAC4-E2AD-E945-821B-F984AD7112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6AD5CD-EA06-5C44-AD5B-6486E5254FF9}" type="datetimeFigureOut">
              <a:rPr lang="en-US" smtClean="0"/>
              <a:t>3/3/2025</a:t>
            </a:fld>
            <a:endParaRPr lang="en-US"/>
          </a:p>
        </p:txBody>
      </p:sp>
      <p:sp>
        <p:nvSpPr>
          <p:cNvPr id="5" name="Footer Placeholder 4">
            <a:extLst>
              <a:ext uri="{FF2B5EF4-FFF2-40B4-BE49-F238E27FC236}">
                <a16:creationId xmlns:a16="http://schemas.microsoft.com/office/drawing/2014/main" id="{F3177395-BBC2-1F4C-9D0F-29EB08B495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B71512-1C16-4E44-8679-825E003C9A5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11307D-FFDF-624F-A637-0595F0F6D5A2}" type="slidenum">
              <a:rPr lang="en-US" smtClean="0"/>
              <a:t>‹#›</a:t>
            </a:fld>
            <a:endParaRPr lang="en-US"/>
          </a:p>
        </p:txBody>
      </p:sp>
    </p:spTree>
    <p:extLst>
      <p:ext uri="{BB962C8B-B14F-4D97-AF65-F5344CB8AC3E}">
        <p14:creationId xmlns:p14="http://schemas.microsoft.com/office/powerpoint/2010/main" val="19438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slideLayout" Target="../slideLayouts/slideLayout7.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emf"/><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2AE7A67E-2281-A04E-891D-4FB0FAC600D4}"/>
              </a:ext>
            </a:extLst>
          </p:cNvPr>
          <p:cNvPicPr>
            <a:picLocks noChangeAspect="1"/>
          </p:cNvPicPr>
          <p:nvPr/>
        </p:nvPicPr>
        <p:blipFill>
          <a:blip r:embed="rId3"/>
          <a:stretch>
            <a:fillRect/>
          </a:stretch>
        </p:blipFill>
        <p:spPr>
          <a:xfrm>
            <a:off x="-15595" y="0"/>
            <a:ext cx="12223190" cy="6882714"/>
          </a:xfrm>
          <a:prstGeom prst="rect">
            <a:avLst/>
          </a:prstGeom>
        </p:spPr>
      </p:pic>
    </p:spTree>
    <p:custDataLst>
      <p:tags r:id="rId1"/>
    </p:custDataLst>
    <p:extLst>
      <p:ext uri="{BB962C8B-B14F-4D97-AF65-F5344CB8AC3E}">
        <p14:creationId xmlns:p14="http://schemas.microsoft.com/office/powerpoint/2010/main" val="32659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A204DC7B-0B42-0541-98B7-C1F17BD914EC}"/>
              </a:ext>
            </a:extLst>
          </p:cNvPr>
          <p:cNvPicPr>
            <a:picLocks noChangeAspect="1"/>
          </p:cNvPicPr>
          <p:nvPr/>
        </p:nvPicPr>
        <p:blipFill>
          <a:blip r:embed="rId4"/>
          <a:stretch>
            <a:fillRect/>
          </a:stretch>
        </p:blipFill>
        <p:spPr>
          <a:xfrm>
            <a:off x="-53794" y="-33866"/>
            <a:ext cx="12299589" cy="6925733"/>
          </a:xfrm>
          <a:prstGeom prst="rect">
            <a:avLst/>
          </a:prstGeom>
        </p:spPr>
      </p:pic>
      <p:sp>
        <p:nvSpPr>
          <p:cNvPr id="4" name="Text Placeholder 4">
            <a:extLst>
              <a:ext uri="{FF2B5EF4-FFF2-40B4-BE49-F238E27FC236}">
                <a16:creationId xmlns:a16="http://schemas.microsoft.com/office/drawing/2014/main" id="{6705DC95-191B-A44A-9075-675DC3913D9B}"/>
              </a:ext>
            </a:extLst>
          </p:cNvPr>
          <p:cNvSpPr txBox="1">
            <a:spLocks/>
          </p:cNvSpPr>
          <p:nvPr/>
        </p:nvSpPr>
        <p:spPr>
          <a:xfrm>
            <a:off x="606056" y="1615857"/>
            <a:ext cx="5018131" cy="4802405"/>
          </a:xfrm>
          <a:prstGeom prst="rect">
            <a:avLst/>
          </a:prstGeom>
        </p:spPr>
        <p:txBody>
          <a:bodyPr vert="horz" lIns="91440" tIns="45720" rIns="91440" bIns="45720" rtlCol="0">
            <a:normAutofit/>
          </a:bodyPr>
          <a:lstStyle>
            <a:defPPr>
              <a:defRPr lang="en-US"/>
            </a:defPPr>
            <a:lvl1pPr marL="342900" indent="-342900">
              <a:lnSpc>
                <a:spcPct val="90000"/>
              </a:lnSpc>
              <a:spcBef>
                <a:spcPts val="1000"/>
              </a:spcBef>
              <a:buFont typeface="Arial" panose="020B0604020202020204" pitchFamily="34" charset="0"/>
              <a:buChar char="•"/>
              <a:defRPr sz="2200">
                <a:latin typeface="+mj-lt"/>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nSpc>
                <a:spcPct val="100000"/>
              </a:lnSpc>
            </a:pPr>
            <a:r>
              <a:rPr lang="en-US" sz="1800" b="1" dirty="0">
                <a:solidFill>
                  <a:schemeClr val="accent1">
                    <a:lumMod val="50000"/>
                  </a:schemeClr>
                </a:solidFill>
                <a:latin typeface="Open Sans" panose="020B0606030504020204" pitchFamily="34" charset="0"/>
              </a:rPr>
              <a:t>USE ROTARY’S MEMBERSHIP TOOLS </a:t>
            </a:r>
            <a:r>
              <a:rPr lang="en-US" sz="1800" dirty="0">
                <a:latin typeface="Open Sans" panose="020B0606030504020204" pitchFamily="34" charset="0"/>
              </a:rPr>
              <a:t>to do a club assessment and learn how to make it more attractive to members of your community.</a:t>
            </a:r>
          </a:p>
          <a:p>
            <a:pPr>
              <a:lnSpc>
                <a:spcPct val="100000"/>
              </a:lnSpc>
            </a:pPr>
            <a:r>
              <a:rPr lang="en-US" sz="1800" b="1" dirty="0">
                <a:solidFill>
                  <a:schemeClr val="accent1">
                    <a:lumMod val="50000"/>
                  </a:schemeClr>
                </a:solidFill>
                <a:latin typeface="Open Sans" panose="020B0606030504020204" pitchFamily="34" charset="0"/>
              </a:rPr>
              <a:t>COLLABORATE</a:t>
            </a:r>
            <a:r>
              <a:rPr lang="en-US" sz="1800" dirty="0">
                <a:solidFill>
                  <a:schemeClr val="accent1">
                    <a:lumMod val="50000"/>
                  </a:schemeClr>
                </a:solidFill>
                <a:latin typeface="Open Sans" panose="020B0606030504020204" pitchFamily="34" charset="0"/>
              </a:rPr>
              <a:t> </a:t>
            </a:r>
            <a:r>
              <a:rPr lang="en-US" sz="1800" dirty="0">
                <a:latin typeface="Open Sans" panose="020B0606030504020204" pitchFamily="34" charset="0"/>
              </a:rPr>
              <a:t>with other groups in your community through service projects or social events.</a:t>
            </a:r>
          </a:p>
          <a:p>
            <a:pPr>
              <a:lnSpc>
                <a:spcPct val="100000"/>
              </a:lnSpc>
            </a:pPr>
            <a:r>
              <a:rPr lang="en-US" sz="1800" b="1" dirty="0">
                <a:solidFill>
                  <a:schemeClr val="accent1">
                    <a:lumMod val="50000"/>
                  </a:schemeClr>
                </a:solidFill>
                <a:latin typeface="Open Sans" panose="020B0606030504020204" pitchFamily="34" charset="0"/>
              </a:rPr>
              <a:t>TELL COMPELLING STORIES </a:t>
            </a:r>
            <a:r>
              <a:rPr lang="en-US" sz="1800" dirty="0">
                <a:latin typeface="Open Sans" panose="020B0606030504020204" pitchFamily="34" charset="0"/>
              </a:rPr>
              <a:t>about how your club is making a difference.</a:t>
            </a:r>
          </a:p>
          <a:p>
            <a:pPr>
              <a:lnSpc>
                <a:spcPct val="100000"/>
              </a:lnSpc>
            </a:pPr>
            <a:r>
              <a:rPr lang="en-US" sz="1800" b="1" dirty="0">
                <a:solidFill>
                  <a:schemeClr val="accent1">
                    <a:lumMod val="50000"/>
                  </a:schemeClr>
                </a:solidFill>
                <a:latin typeface="Open Sans" panose="020B0606030504020204" pitchFamily="34" charset="0"/>
              </a:rPr>
              <a:t>USE THE ROTARY BRAND CENTER </a:t>
            </a:r>
            <a:r>
              <a:rPr lang="en-US" sz="1800" dirty="0">
                <a:latin typeface="Open Sans" panose="020B0606030504020204" pitchFamily="34" charset="0"/>
              </a:rPr>
              <a:t>to ensure that your club’s messaging is consistent with Rotary’s brand standards.</a:t>
            </a:r>
          </a:p>
          <a:p>
            <a:pPr>
              <a:lnSpc>
                <a:spcPct val="100000"/>
              </a:lnSpc>
            </a:pPr>
            <a:endParaRPr lang="en-US" sz="1800" dirty="0">
              <a:latin typeface="Open Sans" panose="020B0606030504020204" pitchFamily="34" charset="0"/>
            </a:endParaRPr>
          </a:p>
        </p:txBody>
      </p:sp>
    </p:spTree>
    <p:custDataLst>
      <p:tags r:id="rId1"/>
    </p:custDataLst>
    <p:extLst>
      <p:ext uri="{BB962C8B-B14F-4D97-AF65-F5344CB8AC3E}">
        <p14:creationId xmlns:p14="http://schemas.microsoft.com/office/powerpoint/2010/main" val="1736673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clipart&#10;&#10;Description automatically generated">
            <a:extLst>
              <a:ext uri="{FF2B5EF4-FFF2-40B4-BE49-F238E27FC236}">
                <a16:creationId xmlns:a16="http://schemas.microsoft.com/office/drawing/2014/main" id="{A5651AC3-D15E-79B2-7ED6-BFFE5B0572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5" name="Subtitle 2">
            <a:extLst>
              <a:ext uri="{FF2B5EF4-FFF2-40B4-BE49-F238E27FC236}">
                <a16:creationId xmlns:a16="http://schemas.microsoft.com/office/drawing/2014/main" id="{B56C864B-09BF-7BEF-D490-60EBD3A227FF}"/>
              </a:ext>
            </a:extLst>
          </p:cNvPr>
          <p:cNvSpPr txBox="1">
            <a:spLocks/>
          </p:cNvSpPr>
          <p:nvPr/>
        </p:nvSpPr>
        <p:spPr>
          <a:xfrm>
            <a:off x="441112" y="2373764"/>
            <a:ext cx="8892541" cy="1021597"/>
          </a:xfrm>
          <a:prstGeom prst="rect">
            <a:avLst/>
          </a:prstGeom>
          <a:effectLst>
            <a:glow rad="12700">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ENHANCE PARTICIPANT </a:t>
            </a:r>
            <a:b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br>
            <a: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ENGAGEMENT</a:t>
            </a:r>
          </a:p>
        </p:txBody>
      </p:sp>
      <p:sp>
        <p:nvSpPr>
          <p:cNvPr id="6" name="Rectangle 5">
            <a:extLst>
              <a:ext uri="{FF2B5EF4-FFF2-40B4-BE49-F238E27FC236}">
                <a16:creationId xmlns:a16="http://schemas.microsoft.com/office/drawing/2014/main" id="{EE3551FD-BBE2-6F2B-7C0A-35E44495F426}"/>
              </a:ext>
            </a:extLst>
          </p:cNvPr>
          <p:cNvSpPr/>
          <p:nvPr/>
        </p:nvSpPr>
        <p:spPr>
          <a:xfrm>
            <a:off x="1913103" y="448220"/>
            <a:ext cx="5948559" cy="461665"/>
          </a:xfrm>
          <a:prstGeom prst="rect">
            <a:avLst/>
          </a:prstGeom>
          <a:effectLst/>
        </p:spPr>
        <p:txBody>
          <a:bodyPr wrap="square">
            <a:spAutoFit/>
          </a:bodyPr>
          <a:lstStyle/>
          <a:p>
            <a:pPr algn="ctr" rtl="0"/>
            <a:r>
              <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ACTION PLAN PRIORITY 3:</a:t>
            </a:r>
            <a:endPar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1523052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hart&#10;&#10;Description automatically generated">
            <a:extLst>
              <a:ext uri="{FF2B5EF4-FFF2-40B4-BE49-F238E27FC236}">
                <a16:creationId xmlns:a16="http://schemas.microsoft.com/office/drawing/2014/main" id="{E2AD89DD-F5B1-8F43-A538-658F21565ABE}"/>
              </a:ext>
            </a:extLst>
          </p:cNvPr>
          <p:cNvPicPr>
            <a:picLocks noChangeAspect="1"/>
          </p:cNvPicPr>
          <p:nvPr/>
        </p:nvPicPr>
        <p:blipFill>
          <a:blip r:embed="rId4"/>
          <a:stretch>
            <a:fillRect/>
          </a:stretch>
        </p:blipFill>
        <p:spPr>
          <a:xfrm>
            <a:off x="-85387" y="-51656"/>
            <a:ext cx="12362775" cy="6961313"/>
          </a:xfrm>
          <a:prstGeom prst="rect">
            <a:avLst/>
          </a:prstGeom>
        </p:spPr>
      </p:pic>
      <p:sp>
        <p:nvSpPr>
          <p:cNvPr id="4" name="Text Placeholder 4">
            <a:extLst>
              <a:ext uri="{FF2B5EF4-FFF2-40B4-BE49-F238E27FC236}">
                <a16:creationId xmlns:a16="http://schemas.microsoft.com/office/drawing/2014/main" id="{5E0D2972-67C1-C943-BD6F-2DE2C45921FE}"/>
              </a:ext>
            </a:extLst>
          </p:cNvPr>
          <p:cNvSpPr txBox="1">
            <a:spLocks/>
          </p:cNvSpPr>
          <p:nvPr/>
        </p:nvSpPr>
        <p:spPr>
          <a:xfrm>
            <a:off x="1690356" y="1582220"/>
            <a:ext cx="6698750" cy="390754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Support clubs to better engage their members</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Improve understanding and support of individual participants</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Offer new opportunities for personal and professional connection</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Provide learning opportunities for leadership development and skill building</a:t>
            </a:r>
          </a:p>
          <a:p>
            <a:pPr>
              <a:lnSpc>
                <a:spcPct val="100000"/>
              </a:lnSpc>
            </a:pPr>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DAC734FC-D998-D75F-D25D-EFB7DFA8902A}"/>
              </a:ext>
            </a:extLst>
          </p:cNvPr>
          <p:cNvSpPr/>
          <p:nvPr/>
        </p:nvSpPr>
        <p:spPr>
          <a:xfrm>
            <a:off x="819397" y="435741"/>
            <a:ext cx="3160932" cy="219694"/>
          </a:xfrm>
          <a:prstGeom prst="rect">
            <a:avLst/>
          </a:prstGeom>
          <a:solidFill>
            <a:srgbClr val="9966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9999"/>
              </a:highlight>
            </a:endParaRPr>
          </a:p>
        </p:txBody>
      </p:sp>
    </p:spTree>
    <p:custDataLst>
      <p:tags r:id="rId1"/>
    </p:custDataLst>
    <p:extLst>
      <p:ext uri="{BB962C8B-B14F-4D97-AF65-F5344CB8AC3E}">
        <p14:creationId xmlns:p14="http://schemas.microsoft.com/office/powerpoint/2010/main" val="15768132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phical user interface&#10;&#10;Description automatically generated">
            <a:extLst>
              <a:ext uri="{FF2B5EF4-FFF2-40B4-BE49-F238E27FC236}">
                <a16:creationId xmlns:a16="http://schemas.microsoft.com/office/drawing/2014/main" id="{1EAFEB3B-B6BA-E44C-B337-8A1CF07E9755}"/>
              </a:ext>
            </a:extLst>
          </p:cNvPr>
          <p:cNvPicPr>
            <a:picLocks noChangeAspect="1"/>
          </p:cNvPicPr>
          <p:nvPr/>
        </p:nvPicPr>
        <p:blipFill>
          <a:blip r:embed="rId4"/>
          <a:stretch>
            <a:fillRect/>
          </a:stretch>
        </p:blipFill>
        <p:spPr>
          <a:xfrm>
            <a:off x="-51104" y="0"/>
            <a:ext cx="12294208" cy="6922703"/>
          </a:xfrm>
          <a:prstGeom prst="rect">
            <a:avLst/>
          </a:prstGeom>
        </p:spPr>
      </p:pic>
      <p:sp>
        <p:nvSpPr>
          <p:cNvPr id="4" name="Text Placeholder 4">
            <a:extLst>
              <a:ext uri="{FF2B5EF4-FFF2-40B4-BE49-F238E27FC236}">
                <a16:creationId xmlns:a16="http://schemas.microsoft.com/office/drawing/2014/main" id="{0D070D55-70C3-E84C-8F16-61A8E77FC2C0}"/>
              </a:ext>
            </a:extLst>
          </p:cNvPr>
          <p:cNvSpPr txBox="1">
            <a:spLocks/>
          </p:cNvSpPr>
          <p:nvPr/>
        </p:nvSpPr>
        <p:spPr>
          <a:xfrm>
            <a:off x="680484" y="1603332"/>
            <a:ext cx="5301507" cy="4351698"/>
          </a:xfrm>
          <a:prstGeom prst="rect">
            <a:avLst/>
          </a:prstGeom>
        </p:spPr>
        <p:txBody>
          <a:bodyPr vert="horz" lIns="91440" tIns="45720" rIns="91440" bIns="45720" rtlCol="0">
            <a:normAutofit/>
          </a:bodyPr>
          <a:lstStyle>
            <a:defPPr>
              <a:defRPr lang="en-US"/>
            </a:defPPr>
            <a:lvl1pPr marL="342900" indent="-342900">
              <a:lnSpc>
                <a:spcPct val="90000"/>
              </a:lnSpc>
              <a:spcBef>
                <a:spcPts val="1000"/>
              </a:spcBef>
              <a:buFont typeface="Arial" panose="020B0604020202020204" pitchFamily="34" charset="0"/>
              <a:buChar char="•"/>
              <a:defRPr sz="2200">
                <a:latin typeface="+mj-lt"/>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nSpc>
                <a:spcPct val="100000"/>
              </a:lnSpc>
            </a:pPr>
            <a:r>
              <a:rPr lang="en-US" sz="1800" b="1" dirty="0">
                <a:solidFill>
                  <a:schemeClr val="accent1">
                    <a:lumMod val="50000"/>
                  </a:schemeClr>
                </a:solidFill>
                <a:latin typeface="Open Sans" panose="020B0606030504020204" pitchFamily="34" charset="0"/>
              </a:rPr>
              <a:t>IMPLEMENT A NEW MEMBER ORIENTATION PROGRAM </a:t>
            </a:r>
            <a:r>
              <a:rPr lang="en-US" sz="1800" dirty="0">
                <a:latin typeface="Open Sans" panose="020B0606030504020204" pitchFamily="34" charset="0"/>
              </a:rPr>
              <a:t>to support new members.</a:t>
            </a:r>
          </a:p>
          <a:p>
            <a:pPr>
              <a:lnSpc>
                <a:spcPct val="100000"/>
              </a:lnSpc>
            </a:pPr>
            <a:r>
              <a:rPr lang="en-US" sz="1800" b="1" dirty="0">
                <a:solidFill>
                  <a:schemeClr val="accent1">
                    <a:lumMod val="50000"/>
                  </a:schemeClr>
                </a:solidFill>
                <a:latin typeface="Open Sans" panose="020B0606030504020204" pitchFamily="34" charset="0"/>
              </a:rPr>
              <a:t>USE THE MEMBER SATISFACTION SURVEY </a:t>
            </a:r>
            <a:r>
              <a:rPr lang="en-US" sz="1800" dirty="0">
                <a:latin typeface="Open Sans" panose="020B0606030504020204" pitchFamily="34" charset="0"/>
              </a:rPr>
              <a:t>to learn what’s important to your members in their club experience and how they want to grow and develop through Rotary.</a:t>
            </a:r>
          </a:p>
          <a:p>
            <a:pPr>
              <a:lnSpc>
                <a:spcPct val="100000"/>
              </a:lnSpc>
            </a:pPr>
            <a:r>
              <a:rPr lang="en-US" sz="1800" b="1" dirty="0">
                <a:solidFill>
                  <a:schemeClr val="accent1">
                    <a:lumMod val="50000"/>
                  </a:schemeClr>
                </a:solidFill>
                <a:latin typeface="Open Sans" panose="020B0606030504020204" pitchFamily="34" charset="0"/>
              </a:rPr>
              <a:t>MAKE MEMBERS FEEL VALUED </a:t>
            </a:r>
            <a:r>
              <a:rPr lang="en-US" sz="1800" dirty="0">
                <a:latin typeface="Open Sans" panose="020B0606030504020204" pitchFamily="34" charset="0"/>
              </a:rPr>
              <a:t>by keeping them informed and seeking their input in making decisions. </a:t>
            </a:r>
          </a:p>
          <a:p>
            <a:pPr>
              <a:lnSpc>
                <a:spcPct val="100000"/>
              </a:lnSpc>
            </a:pPr>
            <a:r>
              <a:rPr lang="en-US" sz="1800" b="1" dirty="0">
                <a:solidFill>
                  <a:schemeClr val="accent1">
                    <a:lumMod val="50000"/>
                  </a:schemeClr>
                </a:solidFill>
                <a:latin typeface="Open Sans" panose="020B0606030504020204" pitchFamily="34" charset="0"/>
              </a:rPr>
              <a:t>USE ROTARY’S LEARNING CENTER </a:t>
            </a:r>
            <a:r>
              <a:rPr lang="en-US" sz="1800" dirty="0">
                <a:latin typeface="Open Sans" panose="020B0606030504020204" pitchFamily="34" charset="0"/>
              </a:rPr>
              <a:t>to help members develop leadership skills.</a:t>
            </a:r>
          </a:p>
        </p:txBody>
      </p:sp>
    </p:spTree>
    <p:custDataLst>
      <p:tags r:id="rId1"/>
    </p:custDataLst>
    <p:extLst>
      <p:ext uri="{BB962C8B-B14F-4D97-AF65-F5344CB8AC3E}">
        <p14:creationId xmlns:p14="http://schemas.microsoft.com/office/powerpoint/2010/main" val="4215976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ircle&#10;&#10;Description automatically generated">
            <a:extLst>
              <a:ext uri="{FF2B5EF4-FFF2-40B4-BE49-F238E27FC236}">
                <a16:creationId xmlns:a16="http://schemas.microsoft.com/office/drawing/2014/main" id="{7CB3A12E-CB3F-47FB-A0E6-E4B30D97B4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5" name="Subtitle 2">
            <a:extLst>
              <a:ext uri="{FF2B5EF4-FFF2-40B4-BE49-F238E27FC236}">
                <a16:creationId xmlns:a16="http://schemas.microsoft.com/office/drawing/2014/main" id="{7C16BA13-7566-5354-42B5-1D160D634DB1}"/>
              </a:ext>
            </a:extLst>
          </p:cNvPr>
          <p:cNvSpPr txBox="1">
            <a:spLocks/>
          </p:cNvSpPr>
          <p:nvPr/>
        </p:nvSpPr>
        <p:spPr>
          <a:xfrm>
            <a:off x="447039" y="2407403"/>
            <a:ext cx="8913708" cy="1399211"/>
          </a:xfrm>
          <a:prstGeom prst="rect">
            <a:avLst/>
          </a:prstGeom>
          <a:effectLst>
            <a:glow rad="12700">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INCREASE OUR ABILITY </a:t>
            </a:r>
            <a:endPar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endParaRPr>
          </a:p>
          <a:p>
            <a:pPr rtl="0"/>
            <a:r>
              <a:rPr lang="pt-br" sz="4267" b="1">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TO ADAPT</a:t>
            </a:r>
            <a:endPar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endParaRPr>
          </a:p>
        </p:txBody>
      </p:sp>
      <p:sp>
        <p:nvSpPr>
          <p:cNvPr id="6" name="Rectangle 5">
            <a:extLst>
              <a:ext uri="{FF2B5EF4-FFF2-40B4-BE49-F238E27FC236}">
                <a16:creationId xmlns:a16="http://schemas.microsoft.com/office/drawing/2014/main" id="{12F5FB18-3842-717E-6B80-C2D1F77A7E90}"/>
              </a:ext>
            </a:extLst>
          </p:cNvPr>
          <p:cNvSpPr/>
          <p:nvPr/>
        </p:nvSpPr>
        <p:spPr>
          <a:xfrm>
            <a:off x="1929613" y="465038"/>
            <a:ext cx="5948559" cy="461665"/>
          </a:xfrm>
          <a:prstGeom prst="rect">
            <a:avLst/>
          </a:prstGeom>
          <a:effectLst/>
        </p:spPr>
        <p:txBody>
          <a:bodyPr wrap="square">
            <a:spAutoFit/>
          </a:bodyPr>
          <a:lstStyle/>
          <a:p>
            <a:pPr algn="ctr" rtl="0"/>
            <a:r>
              <a:rPr lang="pt-br" sz="2400" b="1">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ACTION PLAN PRIORITY 4</a:t>
            </a:r>
            <a:r>
              <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t>
            </a:r>
            <a:endPar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1299917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ircle&#10;&#10;Description automatically generated">
            <a:extLst>
              <a:ext uri="{FF2B5EF4-FFF2-40B4-BE49-F238E27FC236}">
                <a16:creationId xmlns:a16="http://schemas.microsoft.com/office/drawing/2014/main" id="{57A94F9F-5EB0-C543-B4AA-BA36F6FD2402}"/>
              </a:ext>
            </a:extLst>
          </p:cNvPr>
          <p:cNvPicPr>
            <a:picLocks noChangeAspect="1"/>
          </p:cNvPicPr>
          <p:nvPr/>
        </p:nvPicPr>
        <p:blipFill>
          <a:blip r:embed="rId4"/>
          <a:stretch>
            <a:fillRect/>
          </a:stretch>
        </p:blipFill>
        <p:spPr>
          <a:xfrm>
            <a:off x="-51104" y="-32351"/>
            <a:ext cx="12294208" cy="6922703"/>
          </a:xfrm>
          <a:prstGeom prst="rect">
            <a:avLst/>
          </a:prstGeom>
        </p:spPr>
      </p:pic>
      <p:sp>
        <p:nvSpPr>
          <p:cNvPr id="4" name="Text Placeholder 4">
            <a:extLst>
              <a:ext uri="{FF2B5EF4-FFF2-40B4-BE49-F238E27FC236}">
                <a16:creationId xmlns:a16="http://schemas.microsoft.com/office/drawing/2014/main" id="{EB030F95-FFBC-0142-A585-9AC33DFEA36F}"/>
              </a:ext>
            </a:extLst>
          </p:cNvPr>
          <p:cNvSpPr txBox="1">
            <a:spLocks/>
          </p:cNvSpPr>
          <p:nvPr/>
        </p:nvSpPr>
        <p:spPr>
          <a:xfrm>
            <a:off x="1962364" y="1602769"/>
            <a:ext cx="6221516" cy="405051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Build a culture of research, innovation, and willingness to take risks</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Streamline governance, structure, and processes</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Foster more diverse perspectives in decision-making.</a:t>
            </a:r>
          </a:p>
          <a:p>
            <a:pPr>
              <a:lnSpc>
                <a:spcPct val="100000"/>
              </a:lnSpc>
            </a:pPr>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endParaRPr lang="en-US" sz="1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1">
            <a:extLst>
              <a:ext uri="{FF2B5EF4-FFF2-40B4-BE49-F238E27FC236}">
                <a16:creationId xmlns:a16="http://schemas.microsoft.com/office/drawing/2014/main" id="{B4F6B71E-BEDF-6E19-B520-E3DD7BF2A891}"/>
              </a:ext>
            </a:extLst>
          </p:cNvPr>
          <p:cNvSpPr/>
          <p:nvPr/>
        </p:nvSpPr>
        <p:spPr>
          <a:xfrm>
            <a:off x="819397" y="457200"/>
            <a:ext cx="3160932" cy="219694"/>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9999"/>
              </a:highlight>
            </a:endParaRPr>
          </a:p>
        </p:txBody>
      </p:sp>
    </p:spTree>
    <p:custDataLst>
      <p:tags r:id="rId1"/>
    </p:custDataLst>
    <p:extLst>
      <p:ext uri="{BB962C8B-B14F-4D97-AF65-F5344CB8AC3E}">
        <p14:creationId xmlns:p14="http://schemas.microsoft.com/office/powerpoint/2010/main" val="2696996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1272D749-10E2-D241-9ADB-1D90A357808B}"/>
              </a:ext>
            </a:extLst>
          </p:cNvPr>
          <p:cNvPicPr>
            <a:picLocks noChangeAspect="1"/>
          </p:cNvPicPr>
          <p:nvPr/>
        </p:nvPicPr>
        <p:blipFill>
          <a:blip r:embed="rId4"/>
          <a:stretch>
            <a:fillRect/>
          </a:stretch>
        </p:blipFill>
        <p:spPr>
          <a:xfrm>
            <a:off x="-71508" y="-43841"/>
            <a:ext cx="12335017" cy="6945682"/>
          </a:xfrm>
          <a:prstGeom prst="rect">
            <a:avLst/>
          </a:prstGeom>
        </p:spPr>
      </p:pic>
      <p:sp>
        <p:nvSpPr>
          <p:cNvPr id="4" name="Text Placeholder 4">
            <a:extLst>
              <a:ext uri="{FF2B5EF4-FFF2-40B4-BE49-F238E27FC236}">
                <a16:creationId xmlns:a16="http://schemas.microsoft.com/office/drawing/2014/main" id="{A88873A0-559D-D648-A680-F040008B4B73}"/>
              </a:ext>
            </a:extLst>
          </p:cNvPr>
          <p:cNvSpPr txBox="1">
            <a:spLocks/>
          </p:cNvSpPr>
          <p:nvPr/>
        </p:nvSpPr>
        <p:spPr>
          <a:xfrm>
            <a:off x="499730" y="1565753"/>
            <a:ext cx="5299821" cy="4126000"/>
          </a:xfrm>
          <a:prstGeom prst="rect">
            <a:avLst/>
          </a:prstGeom>
        </p:spPr>
        <p:txBody>
          <a:bodyPr vert="horz" lIns="91440" tIns="45720" rIns="91440" bIns="45720" rtlCol="0">
            <a:normAutofit/>
          </a:bodyPr>
          <a:lstStyle>
            <a:defPPr>
              <a:defRPr lang="en-US"/>
            </a:defPPr>
            <a:lvl1pPr marL="342900" indent="-342900">
              <a:lnSpc>
                <a:spcPct val="90000"/>
              </a:lnSpc>
              <a:spcBef>
                <a:spcPts val="1000"/>
              </a:spcBef>
              <a:buFont typeface="Arial" panose="020B0604020202020204" pitchFamily="34" charset="0"/>
              <a:buChar char="•"/>
              <a:defRPr sz="2200">
                <a:latin typeface="+mj-lt"/>
              </a:defRPr>
            </a:lvl1pPr>
            <a:lvl2pPr indent="0" algn="ctr">
              <a:lnSpc>
                <a:spcPct val="90000"/>
              </a:lnSpc>
              <a:spcBef>
                <a:spcPts val="500"/>
              </a:spcBef>
              <a:buFont typeface="Arial" panose="020B0604020202020204" pitchFamily="34" charset="0"/>
              <a:buNone/>
              <a:defRPr sz="2000"/>
            </a:lvl2pPr>
            <a:lvl3pPr indent="0" algn="ctr">
              <a:lnSpc>
                <a:spcPct val="90000"/>
              </a:lnSpc>
              <a:spcBef>
                <a:spcPts val="500"/>
              </a:spcBef>
              <a:buFont typeface="Arial" panose="020B0604020202020204" pitchFamily="34" charset="0"/>
              <a:buNone/>
            </a:lvl3pPr>
            <a:lvl4pPr indent="0" algn="ctr">
              <a:lnSpc>
                <a:spcPct val="90000"/>
              </a:lnSpc>
              <a:spcBef>
                <a:spcPts val="500"/>
              </a:spcBef>
              <a:buFont typeface="Arial" panose="020B0604020202020204" pitchFamily="34" charset="0"/>
              <a:buNone/>
              <a:defRPr sz="1600"/>
            </a:lvl4pPr>
            <a:lvl5pPr indent="0" algn="ctr">
              <a:lnSpc>
                <a:spcPct val="90000"/>
              </a:lnSpc>
              <a:spcBef>
                <a:spcPts val="500"/>
              </a:spcBef>
              <a:buFont typeface="Arial" panose="020B0604020202020204" pitchFamily="34" charset="0"/>
              <a:buNone/>
              <a:defRPr sz="1600"/>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nSpc>
                <a:spcPct val="100000"/>
              </a:lnSpc>
            </a:pPr>
            <a:r>
              <a:rPr lang="en-US" sz="18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HOLD BRAINSTORMING SESSIONS </a:t>
            </a:r>
            <a:r>
              <a:rPr lang="en-US" sz="1800" dirty="0">
                <a:latin typeface="Open Sans" panose="020B0606030504020204" pitchFamily="34" charset="0"/>
                <a:ea typeface="Open Sans" panose="020B0606030504020204" pitchFamily="34" charset="0"/>
                <a:cs typeface="Open Sans" panose="020B0606030504020204" pitchFamily="34" charset="0"/>
              </a:rPr>
              <a:t>with club members to gather innovative ideas to make your club more relevant.</a:t>
            </a:r>
          </a:p>
          <a:p>
            <a:pPr>
              <a:lnSpc>
                <a:spcPct val="100000"/>
              </a:lnSpc>
            </a:pPr>
            <a:r>
              <a:rPr lang="en-US" sz="18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IDENTIFY INCOMING LEADERS </a:t>
            </a:r>
            <a:r>
              <a:rPr lang="en-US" sz="1800" dirty="0">
                <a:latin typeface="Open Sans" panose="020B0606030504020204" pitchFamily="34" charset="0"/>
                <a:ea typeface="Open Sans" panose="020B0606030504020204" pitchFamily="34" charset="0"/>
                <a:cs typeface="Open Sans" panose="020B0606030504020204" pitchFamily="34" charset="0"/>
              </a:rPr>
              <a:t>early so that they have time to prepare for their future roles.</a:t>
            </a:r>
          </a:p>
          <a:p>
            <a:pPr>
              <a:lnSpc>
                <a:spcPct val="100000"/>
              </a:lnSpc>
            </a:pPr>
            <a:r>
              <a:rPr lang="en-US" sz="18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REVIEW CLUB BY-LAWS, ROLES, AND PROCESSES </a:t>
            </a:r>
            <a:r>
              <a:rPr lang="en-US" sz="1800" dirty="0">
                <a:latin typeface="Open Sans" panose="020B0606030504020204" pitchFamily="34" charset="0"/>
                <a:ea typeface="Open Sans" panose="020B0606030504020204" pitchFamily="34" charset="0"/>
                <a:cs typeface="Open Sans" panose="020B0606030504020204" pitchFamily="34" charset="0"/>
              </a:rPr>
              <a:t>for ways to be more efficient and effective.</a:t>
            </a:r>
          </a:p>
          <a:p>
            <a:pPr>
              <a:lnSpc>
                <a:spcPct val="100000"/>
              </a:lnSpc>
            </a:pPr>
            <a:r>
              <a:rPr lang="en-US" sz="18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SET 3-YEAR GOALS </a:t>
            </a:r>
            <a:r>
              <a:rPr lang="en-US" sz="1800" dirty="0">
                <a:latin typeface="Open Sans" panose="020B0606030504020204" pitchFamily="34" charset="0"/>
                <a:ea typeface="Open Sans" panose="020B0606030504020204" pitchFamily="34" charset="0"/>
                <a:cs typeface="Open Sans" panose="020B0606030504020204" pitchFamily="34" charset="0"/>
              </a:rPr>
              <a:t>and establish a continuity plan to ensure cohesive efforts and joint success.</a:t>
            </a:r>
          </a:p>
        </p:txBody>
      </p:sp>
    </p:spTree>
    <p:custDataLst>
      <p:tags r:id="rId1"/>
    </p:custDataLst>
    <p:extLst>
      <p:ext uri="{BB962C8B-B14F-4D97-AF65-F5344CB8AC3E}">
        <p14:creationId xmlns:p14="http://schemas.microsoft.com/office/powerpoint/2010/main" val="16390865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aircraft, balloon, transport&#10;&#10;Description automatically generated">
            <a:extLst>
              <a:ext uri="{FF2B5EF4-FFF2-40B4-BE49-F238E27FC236}">
                <a16:creationId xmlns:a16="http://schemas.microsoft.com/office/drawing/2014/main" id="{3C1FCF5D-9F54-15CC-8EC0-CCFFC121A6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5" name="Subtitle 2">
            <a:extLst>
              <a:ext uri="{FF2B5EF4-FFF2-40B4-BE49-F238E27FC236}">
                <a16:creationId xmlns:a16="http://schemas.microsoft.com/office/drawing/2014/main" id="{B58DD4ED-729E-EA07-7EB3-5BDB63B6BDE8}"/>
              </a:ext>
            </a:extLst>
          </p:cNvPr>
          <p:cNvSpPr txBox="1">
            <a:spLocks/>
          </p:cNvSpPr>
          <p:nvPr/>
        </p:nvSpPr>
        <p:spPr>
          <a:xfrm>
            <a:off x="1" y="2848354"/>
            <a:ext cx="12191999" cy="1161292"/>
          </a:xfrm>
          <a:prstGeom prst="rect">
            <a:avLst/>
          </a:prstGeom>
          <a:effectLst>
            <a:glow rad="12700">
              <a:schemeClr val="tx1"/>
            </a:glow>
          </a:effectLst>
        </p:spPr>
        <p:txBody>
          <a:bodyPr vert="horz" lIns="121920" tIns="60960" rIns="121920" bIns="60960" rtlCol="0" anchor="t">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spcBef>
                <a:spcPts val="0"/>
              </a:spcBef>
            </a:pPr>
            <a:r>
              <a:rPr lang="pt-br" sz="5333" b="1" dirty="0" err="1">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rPr>
              <a:t>rotary.org</a:t>
            </a: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rPr>
              <a:t>/</a:t>
            </a:r>
            <a:r>
              <a:rPr lang="pt-br" sz="5333" b="1" dirty="0" err="1">
                <a:solidFill>
                  <a:schemeClr val="bg1"/>
                </a:solidFill>
                <a:latin typeface="Open Sans" panose="020B0606030504020204" pitchFamily="34" charset="0"/>
                <a:ea typeface="Open Sans" panose="020B0606030504020204" pitchFamily="34" charset="0"/>
                <a:cs typeface="Open Sans" panose="020B0606030504020204" pitchFamily="34" charset="0"/>
                <a:sym typeface="Arial"/>
              </a:rPr>
              <a:t>actionplan</a:t>
            </a:r>
            <a:endPar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6A0FD999-DD0C-3D65-0364-12F4E8EB95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8520" y="5755710"/>
            <a:ext cx="2195507" cy="834911"/>
          </a:xfrm>
          <a:prstGeom prst="rect">
            <a:avLst/>
          </a:prstGeom>
        </p:spPr>
      </p:pic>
    </p:spTree>
    <p:custDataLst>
      <p:tags r:id="rId1"/>
    </p:custDataLst>
    <p:extLst>
      <p:ext uri="{BB962C8B-B14F-4D97-AF65-F5344CB8AC3E}">
        <p14:creationId xmlns:p14="http://schemas.microsoft.com/office/powerpoint/2010/main" val="1658180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olorful circles&#10;&#10;Description automatically generated with low confidence">
            <a:extLst>
              <a:ext uri="{FF2B5EF4-FFF2-40B4-BE49-F238E27FC236}">
                <a16:creationId xmlns:a16="http://schemas.microsoft.com/office/drawing/2014/main" id="{DBD2F7C9-2278-E44B-BCAF-7E07FC3645FB}"/>
              </a:ext>
            </a:extLst>
          </p:cNvPr>
          <p:cNvPicPr>
            <a:picLocks noChangeAspect="1"/>
          </p:cNvPicPr>
          <p:nvPr/>
        </p:nvPicPr>
        <p:blipFill>
          <a:blip r:embed="rId3"/>
          <a:stretch>
            <a:fillRect/>
          </a:stretch>
        </p:blipFill>
        <p:spPr>
          <a:xfrm>
            <a:off x="-73095" y="-44735"/>
            <a:ext cx="12338191" cy="6947470"/>
          </a:xfrm>
          <a:prstGeom prst="rect">
            <a:avLst/>
          </a:prstGeom>
        </p:spPr>
      </p:pic>
    </p:spTree>
    <p:custDataLst>
      <p:tags r:id="rId1"/>
    </p:custDataLst>
    <p:extLst>
      <p:ext uri="{BB962C8B-B14F-4D97-AF65-F5344CB8AC3E}">
        <p14:creationId xmlns:p14="http://schemas.microsoft.com/office/powerpoint/2010/main" val="1710473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aircraft, balloon, transport&#10;&#10;Description automatically generated">
            <a:extLst>
              <a:ext uri="{FF2B5EF4-FFF2-40B4-BE49-F238E27FC236}">
                <a16:creationId xmlns:a16="http://schemas.microsoft.com/office/drawing/2014/main" id="{B7555FC1-A835-DB83-9D6C-AB91B3191B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8" name="Subtitle 2">
            <a:extLst>
              <a:ext uri="{FF2B5EF4-FFF2-40B4-BE49-F238E27FC236}">
                <a16:creationId xmlns:a16="http://schemas.microsoft.com/office/drawing/2014/main" id="{74B154C9-EE4D-B5DD-3552-6E8248273760}"/>
              </a:ext>
            </a:extLst>
          </p:cNvPr>
          <p:cNvSpPr txBox="1">
            <a:spLocks/>
          </p:cNvSpPr>
          <p:nvPr/>
        </p:nvSpPr>
        <p:spPr>
          <a:xfrm>
            <a:off x="854846" y="571500"/>
            <a:ext cx="10512447" cy="5840730"/>
          </a:xfrm>
          <a:prstGeom prst="rect">
            <a:avLst/>
          </a:prstGeom>
          <a:effectLst>
            <a:glow>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6600" b="1" dirty="0">
                <a:solidFill>
                  <a:srgbClr val="0070C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ROTARY’S VISION</a:t>
            </a:r>
          </a:p>
          <a:p>
            <a:pPr rtl="0"/>
            <a:r>
              <a:rPr lang="pt-br" sz="5333" b="1" dirty="0">
                <a:solidFill>
                  <a:srgbClr val="00B0F0"/>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TOGETHER</a:t>
            </a: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we see a world where </a:t>
            </a:r>
            <a:r>
              <a:rPr lang="pt-br" sz="5333" b="1" dirty="0">
                <a:solidFill>
                  <a:srgbClr val="00B0F0"/>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PEOPLE</a:t>
            </a: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unite and take action to </a:t>
            </a:r>
            <a:r>
              <a:rPr lang="pt-br" sz="5333" b="1" dirty="0">
                <a:solidFill>
                  <a:srgbClr val="00B0F0"/>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CREATE</a:t>
            </a: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lasting </a:t>
            </a:r>
            <a:r>
              <a:rPr lang="pt-br" sz="5333" b="1" dirty="0">
                <a:solidFill>
                  <a:srgbClr val="00B0F0"/>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CHANGE</a:t>
            </a: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 — across the globe, </a:t>
            </a:r>
            <a:b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b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in our communities, </a:t>
            </a:r>
            <a:b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br>
            <a:r>
              <a:rPr lang="pt-br" sz="5333"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and in ourselves.</a:t>
            </a:r>
          </a:p>
        </p:txBody>
      </p:sp>
    </p:spTree>
    <p:custDataLst>
      <p:tags r:id="rId1"/>
    </p:custDataLst>
    <p:extLst>
      <p:ext uri="{BB962C8B-B14F-4D97-AF65-F5344CB8AC3E}">
        <p14:creationId xmlns:p14="http://schemas.microsoft.com/office/powerpoint/2010/main" val="231195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colorful circles&#10;&#10;Description automatically generated with medium confidence">
            <a:extLst>
              <a:ext uri="{FF2B5EF4-FFF2-40B4-BE49-F238E27FC236}">
                <a16:creationId xmlns:a16="http://schemas.microsoft.com/office/drawing/2014/main" id="{4FA33A08-1A98-999F-BF62-B621E2C0BB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84" y="-58918"/>
            <a:ext cx="12388568" cy="6975836"/>
          </a:xfrm>
          <a:prstGeom prst="rect">
            <a:avLst/>
          </a:prstGeom>
        </p:spPr>
      </p:pic>
      <p:sp>
        <p:nvSpPr>
          <p:cNvPr id="8" name="TextBox 7">
            <a:extLst>
              <a:ext uri="{FF2B5EF4-FFF2-40B4-BE49-F238E27FC236}">
                <a16:creationId xmlns:a16="http://schemas.microsoft.com/office/drawing/2014/main" id="{3BE8BF09-BC8D-3967-5FC4-B6AAE85C88B5}"/>
              </a:ext>
            </a:extLst>
          </p:cNvPr>
          <p:cNvSpPr txBox="1"/>
          <p:nvPr/>
        </p:nvSpPr>
        <p:spPr>
          <a:xfrm>
            <a:off x="6034453" y="1069067"/>
            <a:ext cx="3724712" cy="1077218"/>
          </a:xfrm>
          <a:prstGeom prst="rect">
            <a:avLst/>
          </a:prstGeom>
          <a:noFill/>
        </p:spPr>
        <p:txBody>
          <a:bodyPr wrap="square" rtlCol="0">
            <a:spAutoFit/>
          </a:bodyPr>
          <a:lstStyle/>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Expand </a:t>
            </a:r>
          </a:p>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our reach</a:t>
            </a:r>
          </a:p>
        </p:txBody>
      </p:sp>
      <p:sp>
        <p:nvSpPr>
          <p:cNvPr id="9" name="TextBox 8">
            <a:extLst>
              <a:ext uri="{FF2B5EF4-FFF2-40B4-BE49-F238E27FC236}">
                <a16:creationId xmlns:a16="http://schemas.microsoft.com/office/drawing/2014/main" id="{EA156A44-B3D9-78D8-AF6E-86383D7A8ABF}"/>
              </a:ext>
            </a:extLst>
          </p:cNvPr>
          <p:cNvSpPr txBox="1"/>
          <p:nvPr/>
        </p:nvSpPr>
        <p:spPr>
          <a:xfrm>
            <a:off x="6076279" y="4405297"/>
            <a:ext cx="3724712" cy="1569660"/>
          </a:xfrm>
          <a:prstGeom prst="rect">
            <a:avLst/>
          </a:prstGeom>
          <a:noFill/>
        </p:spPr>
        <p:txBody>
          <a:bodyPr wrap="square" rtlCol="0">
            <a:spAutoFit/>
          </a:bodyPr>
          <a:lstStyle/>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Increase </a:t>
            </a:r>
          </a:p>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our ability </a:t>
            </a:r>
            <a:b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to adapt</a:t>
            </a:r>
          </a:p>
        </p:txBody>
      </p:sp>
      <p:sp>
        <p:nvSpPr>
          <p:cNvPr id="10" name="TextBox 9">
            <a:extLst>
              <a:ext uri="{FF2B5EF4-FFF2-40B4-BE49-F238E27FC236}">
                <a16:creationId xmlns:a16="http://schemas.microsoft.com/office/drawing/2014/main" id="{65F8A563-86B9-2876-F584-3405B3CAE862}"/>
              </a:ext>
            </a:extLst>
          </p:cNvPr>
          <p:cNvSpPr txBox="1"/>
          <p:nvPr/>
        </p:nvSpPr>
        <p:spPr>
          <a:xfrm>
            <a:off x="2414013" y="1069067"/>
            <a:ext cx="3724712" cy="1077218"/>
          </a:xfrm>
          <a:prstGeom prst="rect">
            <a:avLst/>
          </a:prstGeom>
          <a:noFill/>
        </p:spPr>
        <p:txBody>
          <a:bodyPr wrap="square" rtlCol="0">
            <a:spAutoFit/>
          </a:bodyPr>
          <a:lstStyle/>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Increase </a:t>
            </a:r>
          </a:p>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our impact</a:t>
            </a:r>
          </a:p>
        </p:txBody>
      </p:sp>
      <p:sp>
        <p:nvSpPr>
          <p:cNvPr id="11" name="TextBox 10">
            <a:extLst>
              <a:ext uri="{FF2B5EF4-FFF2-40B4-BE49-F238E27FC236}">
                <a16:creationId xmlns:a16="http://schemas.microsoft.com/office/drawing/2014/main" id="{78F4C0EA-8CA1-FCED-A7C0-C08E04764F5E}"/>
              </a:ext>
            </a:extLst>
          </p:cNvPr>
          <p:cNvSpPr txBox="1"/>
          <p:nvPr/>
        </p:nvSpPr>
        <p:spPr>
          <a:xfrm>
            <a:off x="2428717" y="4405297"/>
            <a:ext cx="3724712" cy="1569660"/>
          </a:xfrm>
          <a:prstGeom prst="rect">
            <a:avLst/>
          </a:prstGeom>
          <a:noFill/>
        </p:spPr>
        <p:txBody>
          <a:bodyPr wrap="square" rtlCol="0">
            <a:spAutoFit/>
          </a:bodyPr>
          <a:lstStyle/>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Enhance</a:t>
            </a:r>
          </a:p>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participant</a:t>
            </a:r>
          </a:p>
          <a:p>
            <a:pPr algn="ctr"/>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engagement</a:t>
            </a:r>
          </a:p>
        </p:txBody>
      </p:sp>
      <p:pic>
        <p:nvPicPr>
          <p:cNvPr id="17" name="Picture 16">
            <a:extLst>
              <a:ext uri="{FF2B5EF4-FFF2-40B4-BE49-F238E27FC236}">
                <a16:creationId xmlns:a16="http://schemas.microsoft.com/office/drawing/2014/main" id="{126930E6-36F0-DF49-148D-642C574983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6639" y="5877307"/>
            <a:ext cx="1712749" cy="651327"/>
          </a:xfrm>
          <a:prstGeom prst="rect">
            <a:avLst/>
          </a:prstGeom>
        </p:spPr>
      </p:pic>
    </p:spTree>
    <p:custDataLst>
      <p:tags r:id="rId1"/>
    </p:custDataLst>
    <p:extLst>
      <p:ext uri="{BB962C8B-B14F-4D97-AF65-F5344CB8AC3E}">
        <p14:creationId xmlns:p14="http://schemas.microsoft.com/office/powerpoint/2010/main" val="309133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iagram, venn diagram&#10;&#10;Description automatically generated">
            <a:extLst>
              <a:ext uri="{FF2B5EF4-FFF2-40B4-BE49-F238E27FC236}">
                <a16:creationId xmlns:a16="http://schemas.microsoft.com/office/drawing/2014/main" id="{7DE669CF-930E-B667-403E-51864BC751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5" name="Subtitle 2">
            <a:extLst>
              <a:ext uri="{FF2B5EF4-FFF2-40B4-BE49-F238E27FC236}">
                <a16:creationId xmlns:a16="http://schemas.microsoft.com/office/drawing/2014/main" id="{39851F55-E47A-6241-3269-F46037B92CAD}"/>
              </a:ext>
            </a:extLst>
          </p:cNvPr>
          <p:cNvSpPr txBox="1">
            <a:spLocks/>
          </p:cNvSpPr>
          <p:nvPr/>
        </p:nvSpPr>
        <p:spPr>
          <a:xfrm>
            <a:off x="2" y="2775394"/>
            <a:ext cx="12191999" cy="1307212"/>
          </a:xfrm>
          <a:prstGeom prst="rect">
            <a:avLst/>
          </a:prstGeom>
          <a:effectLst>
            <a:glow rad="12700">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72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From Priority to Action</a:t>
            </a:r>
            <a:endParaRPr lang="pt-br" sz="7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F6C9D555-1D4C-ED0B-78ED-B4E35A5F7148}"/>
              </a:ext>
            </a:extLst>
          </p:cNvPr>
          <p:cNvSpPr txBox="1"/>
          <p:nvPr/>
        </p:nvSpPr>
        <p:spPr>
          <a:xfrm>
            <a:off x="1382751" y="3900643"/>
            <a:ext cx="9656956" cy="1569660"/>
          </a:xfrm>
          <a:prstGeom prst="rect">
            <a:avLst/>
          </a:prstGeom>
          <a:noFill/>
        </p:spPr>
        <p:txBody>
          <a:bodyPr wrap="square" rtlCol="0">
            <a:spAutoFit/>
          </a:bodyPr>
          <a:lstStyle/>
          <a:p>
            <a:pPr algn="ctr"/>
            <a:r>
              <a:rPr lang="en-US" sz="2400" b="1" dirty="0">
                <a:solidFill>
                  <a:schemeClr val="bg1"/>
                </a:solidFill>
              </a:rPr>
              <a:t>Utilize the Action Plan as a framework for making strategic decisions for your club, enhancing your club and participant experience, elevating your club’s presence in your community, addressing regional and local challenges, and identifying new opportunities to drive impact.</a:t>
            </a:r>
          </a:p>
        </p:txBody>
      </p:sp>
    </p:spTree>
    <p:custDataLst>
      <p:tags r:id="rId1"/>
    </p:custDataLst>
    <p:extLst>
      <p:ext uri="{BB962C8B-B14F-4D97-AF65-F5344CB8AC3E}">
        <p14:creationId xmlns:p14="http://schemas.microsoft.com/office/powerpoint/2010/main" val="3896399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icon, circle&#10;&#10;Description automatically generated">
            <a:extLst>
              <a:ext uri="{FF2B5EF4-FFF2-40B4-BE49-F238E27FC236}">
                <a16:creationId xmlns:a16="http://schemas.microsoft.com/office/drawing/2014/main" id="{1A1D2631-F6C4-16E9-D888-ADDBB104F3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4" name="Subtitle 2">
            <a:extLst>
              <a:ext uri="{FF2B5EF4-FFF2-40B4-BE49-F238E27FC236}">
                <a16:creationId xmlns:a16="http://schemas.microsoft.com/office/drawing/2014/main" id="{4A966E96-C7EB-D4DE-EBF0-FCF5D9E7546A}"/>
              </a:ext>
            </a:extLst>
          </p:cNvPr>
          <p:cNvSpPr txBox="1">
            <a:spLocks/>
          </p:cNvSpPr>
          <p:nvPr/>
        </p:nvSpPr>
        <p:spPr>
          <a:xfrm>
            <a:off x="472772" y="2367480"/>
            <a:ext cx="8861193" cy="1021597"/>
          </a:xfrm>
          <a:prstGeom prst="rect">
            <a:avLst/>
          </a:prstGeom>
          <a:effectLst>
            <a:glow rad="12700">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INCREASE OUR IMPACT</a:t>
            </a:r>
          </a:p>
        </p:txBody>
      </p:sp>
      <p:sp>
        <p:nvSpPr>
          <p:cNvPr id="6" name="Rectangle 5">
            <a:extLst>
              <a:ext uri="{FF2B5EF4-FFF2-40B4-BE49-F238E27FC236}">
                <a16:creationId xmlns:a16="http://schemas.microsoft.com/office/drawing/2014/main" id="{3AEBABFA-A23A-B1C6-964F-266EA6F08DA4}"/>
              </a:ext>
            </a:extLst>
          </p:cNvPr>
          <p:cNvSpPr/>
          <p:nvPr/>
        </p:nvSpPr>
        <p:spPr>
          <a:xfrm>
            <a:off x="1901997" y="449310"/>
            <a:ext cx="5948559" cy="461665"/>
          </a:xfrm>
          <a:prstGeom prst="rect">
            <a:avLst/>
          </a:prstGeom>
          <a:effectLst/>
        </p:spPr>
        <p:txBody>
          <a:bodyPr wrap="square">
            <a:spAutoFit/>
          </a:bodyPr>
          <a:lstStyle/>
          <a:p>
            <a:pPr algn="ctr" rtl="0"/>
            <a:r>
              <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ACTION PLAN PRIORITY 1:</a:t>
            </a:r>
            <a:endPar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1680788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3E8402-B85F-BB43-ACBF-D0073CC22285}"/>
              </a:ext>
            </a:extLst>
          </p:cNvPr>
          <p:cNvPicPr>
            <a:picLocks noChangeAspect="1"/>
          </p:cNvPicPr>
          <p:nvPr/>
        </p:nvPicPr>
        <p:blipFill>
          <a:blip r:embed="rId4"/>
          <a:stretch>
            <a:fillRect/>
          </a:stretch>
        </p:blipFill>
        <p:spPr>
          <a:xfrm>
            <a:off x="-89682" y="-57650"/>
            <a:ext cx="12281682" cy="6915650"/>
          </a:xfrm>
          <a:prstGeom prst="rect">
            <a:avLst/>
          </a:prstGeom>
        </p:spPr>
      </p:pic>
      <p:sp>
        <p:nvSpPr>
          <p:cNvPr id="4" name="Text Placeholder 4">
            <a:extLst>
              <a:ext uri="{FF2B5EF4-FFF2-40B4-BE49-F238E27FC236}">
                <a16:creationId xmlns:a16="http://schemas.microsoft.com/office/drawing/2014/main" id="{BE01E2E3-ACCB-8F4E-8519-D152AA930C84}"/>
              </a:ext>
            </a:extLst>
          </p:cNvPr>
          <p:cNvSpPr txBox="1">
            <a:spLocks/>
          </p:cNvSpPr>
          <p:nvPr/>
        </p:nvSpPr>
        <p:spPr>
          <a:xfrm>
            <a:off x="1962364" y="1602769"/>
            <a:ext cx="6369978" cy="310279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Eradicate polio and leverage the legacy</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Focus our programs and offerings</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Improve our ability to achieve and measure impact</a:t>
            </a:r>
          </a:p>
        </p:txBody>
      </p:sp>
      <p:sp>
        <p:nvSpPr>
          <p:cNvPr id="2" name="Rectangle 1">
            <a:extLst>
              <a:ext uri="{FF2B5EF4-FFF2-40B4-BE49-F238E27FC236}">
                <a16:creationId xmlns:a16="http://schemas.microsoft.com/office/drawing/2014/main" id="{89BA9043-489F-4E91-6750-D00A6E44E041}"/>
              </a:ext>
            </a:extLst>
          </p:cNvPr>
          <p:cNvSpPr/>
          <p:nvPr/>
        </p:nvSpPr>
        <p:spPr>
          <a:xfrm>
            <a:off x="819397" y="443019"/>
            <a:ext cx="3160932" cy="219694"/>
          </a:xfrm>
          <a:prstGeom prst="rect">
            <a:avLst/>
          </a:prstGeom>
          <a:solidFill>
            <a:srgbClr val="0099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9999"/>
              </a:highlight>
            </a:endParaRPr>
          </a:p>
        </p:txBody>
      </p:sp>
    </p:spTree>
    <p:custDataLst>
      <p:tags r:id="rId1"/>
    </p:custDataLst>
    <p:extLst>
      <p:ext uri="{BB962C8B-B14F-4D97-AF65-F5344CB8AC3E}">
        <p14:creationId xmlns:p14="http://schemas.microsoft.com/office/powerpoint/2010/main" val="151578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327737F5-27DD-C04A-A85C-C3748C478CDE}"/>
              </a:ext>
            </a:extLst>
          </p:cNvPr>
          <p:cNvPicPr>
            <a:picLocks noChangeAspect="1"/>
          </p:cNvPicPr>
          <p:nvPr/>
        </p:nvPicPr>
        <p:blipFill>
          <a:blip r:embed="rId4"/>
          <a:stretch>
            <a:fillRect/>
          </a:stretch>
        </p:blipFill>
        <p:spPr>
          <a:xfrm>
            <a:off x="-19246" y="-14413"/>
            <a:ext cx="12230492" cy="6886826"/>
          </a:xfrm>
          <a:prstGeom prst="rect">
            <a:avLst/>
          </a:prstGeom>
        </p:spPr>
      </p:pic>
      <p:sp>
        <p:nvSpPr>
          <p:cNvPr id="4" name="Text Placeholder 4">
            <a:extLst>
              <a:ext uri="{FF2B5EF4-FFF2-40B4-BE49-F238E27FC236}">
                <a16:creationId xmlns:a16="http://schemas.microsoft.com/office/drawing/2014/main" id="{67A2E5FD-C69A-E045-95A5-3DBF4975238A}"/>
              </a:ext>
            </a:extLst>
          </p:cNvPr>
          <p:cNvSpPr txBox="1">
            <a:spLocks/>
          </p:cNvSpPr>
          <p:nvPr/>
        </p:nvSpPr>
        <p:spPr>
          <a:xfrm>
            <a:off x="776178" y="1578279"/>
            <a:ext cx="6056138" cy="441669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nSpc>
                <a:spcPct val="100000"/>
              </a:lnSpc>
              <a:spcAft>
                <a:spcPts val="800"/>
              </a:spcAft>
              <a:buFont typeface="Arial" panose="020B0604020202020204" pitchFamily="34" charset="0"/>
              <a:buChar char="•"/>
            </a:pPr>
            <a:r>
              <a:rPr lang="en-US" sz="1800" b="1" dirty="0">
                <a:solidFill>
                  <a:schemeClr val="accent5">
                    <a:lumMod val="50000"/>
                  </a:schemeClr>
                </a:solidFill>
                <a:latin typeface="Open Sans" panose="020B0606030504020204" pitchFamily="34" charset="0"/>
              </a:rPr>
              <a:t>IMPACT IS THE POSITIVE LONG-TERM CHANGE RESULTING FROM OUR ACTIONS.</a:t>
            </a:r>
          </a:p>
          <a:p>
            <a:pPr marL="342900" indent="-342900">
              <a:lnSpc>
                <a:spcPct val="100000"/>
              </a:lnSpc>
              <a:spcAft>
                <a:spcPts val="800"/>
              </a:spcAft>
              <a:buFont typeface="Arial" panose="020B0604020202020204" pitchFamily="34" charset="0"/>
              <a:buChar char="•"/>
            </a:pPr>
            <a:r>
              <a:rPr lang="en-US" sz="1800" b="1" dirty="0">
                <a:solidFill>
                  <a:schemeClr val="accent5">
                    <a:lumMod val="50000"/>
                  </a:schemeClr>
                </a:solidFill>
                <a:latin typeface="Open Sans" panose="020B0606030504020204" pitchFamily="34" charset="0"/>
              </a:rPr>
              <a:t>DEVELOP A STRATEGY FOR EDUCATING MEMBERS </a:t>
            </a:r>
            <a:r>
              <a:rPr lang="en-US" sz="1800" dirty="0">
                <a:solidFill>
                  <a:schemeClr val="tx1"/>
                </a:solidFill>
                <a:latin typeface="Open Sans" panose="020B0606030504020204" pitchFamily="34" charset="0"/>
              </a:rPr>
              <a:t>on the importance of impactful service projects.</a:t>
            </a:r>
          </a:p>
          <a:p>
            <a:pPr marL="342900" indent="-342900">
              <a:lnSpc>
                <a:spcPct val="100000"/>
              </a:lnSpc>
              <a:spcAft>
                <a:spcPts val="800"/>
              </a:spcAft>
              <a:buFont typeface="Arial" panose="020B0604020202020204" pitchFamily="34" charset="0"/>
              <a:buChar char="•"/>
            </a:pPr>
            <a:r>
              <a:rPr lang="en-US" sz="1800" b="1" dirty="0">
                <a:solidFill>
                  <a:schemeClr val="accent5">
                    <a:lumMod val="50000"/>
                  </a:schemeClr>
                </a:solidFill>
                <a:latin typeface="Open Sans" panose="020B0606030504020204" pitchFamily="34" charset="0"/>
              </a:rPr>
              <a:t>CONDUCT A COMMUNITY ASSESSMENT</a:t>
            </a:r>
            <a:r>
              <a:rPr lang="en-US" sz="1800" b="1" dirty="0">
                <a:solidFill>
                  <a:srgbClr val="0070C0"/>
                </a:solidFill>
                <a:latin typeface="Open Sans" panose="020B0606030504020204" pitchFamily="34" charset="0"/>
              </a:rPr>
              <a:t> </a:t>
            </a:r>
            <a:r>
              <a:rPr lang="en-US" sz="1800" dirty="0">
                <a:solidFill>
                  <a:schemeClr val="tx1"/>
                </a:solidFill>
                <a:latin typeface="Open Sans" panose="020B0606030504020204" pitchFamily="34" charset="0"/>
              </a:rPr>
              <a:t>both before and after implementing a project.</a:t>
            </a:r>
          </a:p>
          <a:p>
            <a:pPr marL="342900" indent="-342900">
              <a:lnSpc>
                <a:spcPct val="100000"/>
              </a:lnSpc>
              <a:spcAft>
                <a:spcPts val="800"/>
              </a:spcAft>
              <a:buFont typeface="Arial" panose="020B0604020202020204" pitchFamily="34" charset="0"/>
              <a:buChar char="•"/>
            </a:pPr>
            <a:r>
              <a:rPr lang="en-US" sz="1800" b="1" dirty="0">
                <a:solidFill>
                  <a:schemeClr val="accent5">
                    <a:lumMod val="50000"/>
                  </a:schemeClr>
                </a:solidFill>
                <a:latin typeface="Open Sans" panose="020B0606030504020204" pitchFamily="34" charset="0"/>
              </a:rPr>
              <a:t>FOCUS YOUR EFFORTS </a:t>
            </a:r>
            <a:r>
              <a:rPr lang="en-US" sz="1800" dirty="0">
                <a:solidFill>
                  <a:schemeClr val="tx1"/>
                </a:solidFill>
                <a:latin typeface="Open Sans" panose="020B0606030504020204" pitchFamily="34" charset="0"/>
              </a:rPr>
              <a:t>on those that can make a real impact on your community.</a:t>
            </a:r>
          </a:p>
          <a:p>
            <a:pPr marL="342900" indent="-342900">
              <a:lnSpc>
                <a:spcPct val="100000"/>
              </a:lnSpc>
              <a:spcAft>
                <a:spcPts val="800"/>
              </a:spcAft>
              <a:buFont typeface="Arial" panose="020B0604020202020204" pitchFamily="34" charset="0"/>
              <a:buChar char="•"/>
            </a:pPr>
            <a:r>
              <a:rPr lang="en-US" sz="1800" b="1" dirty="0">
                <a:solidFill>
                  <a:schemeClr val="accent5">
                    <a:lumMod val="50000"/>
                  </a:schemeClr>
                </a:solidFill>
                <a:latin typeface="Open Sans" panose="020B0606030504020204" pitchFamily="34" charset="0"/>
              </a:rPr>
              <a:t>CELEBRATE SUCCESSES </a:t>
            </a:r>
            <a:r>
              <a:rPr lang="en-US" sz="1800" dirty="0">
                <a:solidFill>
                  <a:schemeClr val="tx1"/>
                </a:solidFill>
                <a:latin typeface="Open Sans" panose="020B0606030504020204" pitchFamily="34" charset="0"/>
              </a:rPr>
              <a:t>by sharing with other clubs and on Rotary Showcase and publicizing the project’s impact within the community.</a:t>
            </a:r>
          </a:p>
        </p:txBody>
      </p:sp>
    </p:spTree>
    <p:custDataLst>
      <p:tags r:id="rId1"/>
    </p:custDataLst>
    <p:extLst>
      <p:ext uri="{BB962C8B-B14F-4D97-AF65-F5344CB8AC3E}">
        <p14:creationId xmlns:p14="http://schemas.microsoft.com/office/powerpoint/2010/main" val="303764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with low confidence">
            <a:extLst>
              <a:ext uri="{FF2B5EF4-FFF2-40B4-BE49-F238E27FC236}">
                <a16:creationId xmlns:a16="http://schemas.microsoft.com/office/drawing/2014/main" id="{60710184-BBF4-664B-085B-52B389C7AC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0" y="0"/>
            <a:ext cx="12179300" cy="6858000"/>
          </a:xfrm>
          <a:prstGeom prst="rect">
            <a:avLst/>
          </a:prstGeom>
        </p:spPr>
      </p:pic>
      <p:sp>
        <p:nvSpPr>
          <p:cNvPr id="5" name="Subtitle 2">
            <a:extLst>
              <a:ext uri="{FF2B5EF4-FFF2-40B4-BE49-F238E27FC236}">
                <a16:creationId xmlns:a16="http://schemas.microsoft.com/office/drawing/2014/main" id="{30FCE73F-3E60-0381-53E8-F73BFF9ADC8B}"/>
              </a:ext>
            </a:extLst>
          </p:cNvPr>
          <p:cNvSpPr txBox="1">
            <a:spLocks/>
          </p:cNvSpPr>
          <p:nvPr/>
        </p:nvSpPr>
        <p:spPr>
          <a:xfrm>
            <a:off x="502763" y="2373764"/>
            <a:ext cx="8798351" cy="1021597"/>
          </a:xfrm>
          <a:prstGeom prst="rect">
            <a:avLst/>
          </a:prstGeom>
          <a:effectLst>
            <a:glow rad="12700">
              <a:schemeClr val="tx1"/>
            </a:glow>
          </a:effectLst>
        </p:spPr>
        <p:txBody>
          <a:bodyPr vert="horz" lIns="121920" tIns="60960" rIns="121920" bIns="6096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rtl="0"/>
            <a:r>
              <a:rPr lang="pt-br" sz="4267"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EXPAND OUR REACH</a:t>
            </a:r>
          </a:p>
        </p:txBody>
      </p:sp>
      <p:sp>
        <p:nvSpPr>
          <p:cNvPr id="6" name="Rectangle 5">
            <a:extLst>
              <a:ext uri="{FF2B5EF4-FFF2-40B4-BE49-F238E27FC236}">
                <a16:creationId xmlns:a16="http://schemas.microsoft.com/office/drawing/2014/main" id="{203460CB-51D9-7E11-62DC-080EF34412A7}"/>
              </a:ext>
            </a:extLst>
          </p:cNvPr>
          <p:cNvSpPr/>
          <p:nvPr/>
        </p:nvSpPr>
        <p:spPr>
          <a:xfrm>
            <a:off x="1927658" y="448220"/>
            <a:ext cx="5948559" cy="461665"/>
          </a:xfrm>
          <a:prstGeom prst="rect">
            <a:avLst/>
          </a:prstGeom>
          <a:effectLst/>
        </p:spPr>
        <p:txBody>
          <a:bodyPr wrap="square">
            <a:spAutoFit/>
          </a:bodyPr>
          <a:lstStyle/>
          <a:p>
            <a:pPr algn="ctr" rtl="0"/>
            <a:r>
              <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sym typeface="Arial" panose="020B0604020202020204" pitchFamily="34" charset="0"/>
              </a:rPr>
              <a:t>ACTION PLAN PRIORITY 2:</a:t>
            </a:r>
            <a:endParaRPr lang="pt-br" sz="2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custDataLst>
      <p:tags r:id="rId1"/>
    </p:custDataLst>
    <p:extLst>
      <p:ext uri="{BB962C8B-B14F-4D97-AF65-F5344CB8AC3E}">
        <p14:creationId xmlns:p14="http://schemas.microsoft.com/office/powerpoint/2010/main" val="4271905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81AE03-7141-CB47-967F-8835C2F0ACA8}"/>
              </a:ext>
            </a:extLst>
          </p:cNvPr>
          <p:cNvPicPr>
            <a:picLocks noChangeAspect="1"/>
          </p:cNvPicPr>
          <p:nvPr/>
        </p:nvPicPr>
        <p:blipFill>
          <a:blip r:embed="rId4"/>
          <a:stretch>
            <a:fillRect/>
          </a:stretch>
        </p:blipFill>
        <p:spPr>
          <a:xfrm>
            <a:off x="-72589" y="-44450"/>
            <a:ext cx="12337179" cy="6946900"/>
          </a:xfrm>
          <a:prstGeom prst="rect">
            <a:avLst/>
          </a:prstGeom>
        </p:spPr>
      </p:pic>
      <p:sp>
        <p:nvSpPr>
          <p:cNvPr id="5" name="Text Placeholder 4">
            <a:extLst>
              <a:ext uri="{FF2B5EF4-FFF2-40B4-BE49-F238E27FC236}">
                <a16:creationId xmlns:a16="http://schemas.microsoft.com/office/drawing/2014/main" id="{89CCD8C9-2778-064A-8859-66785DE7D36F}"/>
              </a:ext>
            </a:extLst>
          </p:cNvPr>
          <p:cNvSpPr txBox="1">
            <a:spLocks/>
          </p:cNvSpPr>
          <p:nvPr/>
        </p:nvSpPr>
        <p:spPr>
          <a:xfrm>
            <a:off x="1952090" y="1582219"/>
            <a:ext cx="6217876" cy="328612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rgbClr val="333333"/>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rPr>
              <a:t>Grow and diversify our membership and participation</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Create new ways for participants to experience Rotary</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Increase club flexibility and appeal</a:t>
            </a:r>
          </a:p>
          <a:p>
            <a:pPr marL="285750" indent="-285750">
              <a:lnSpc>
                <a:spcPct val="100000"/>
              </a:lnSpc>
              <a:buFont typeface="Arial" panose="020B0604020202020204" pitchFamily="34" charset="0"/>
              <a:buChar char="•"/>
            </a:pPr>
            <a:r>
              <a:rPr lang="en-US"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Build understanding of impact and brand</a:t>
            </a:r>
            <a:endParaRPr lang="en-US" sz="2400" dirty="0">
              <a:solidFill>
                <a:schemeClr val="bg1"/>
              </a:solidFill>
              <a:latin typeface="Open Sans" panose="020B0606030504020204" pitchFamily="34" charset="0"/>
            </a:endParaRPr>
          </a:p>
        </p:txBody>
      </p:sp>
      <p:sp>
        <p:nvSpPr>
          <p:cNvPr id="2" name="Rectangle 1">
            <a:extLst>
              <a:ext uri="{FF2B5EF4-FFF2-40B4-BE49-F238E27FC236}">
                <a16:creationId xmlns:a16="http://schemas.microsoft.com/office/drawing/2014/main" id="{BF7FAF24-713E-DC1B-1A7A-84D6FDBF37F1}"/>
              </a:ext>
            </a:extLst>
          </p:cNvPr>
          <p:cNvSpPr/>
          <p:nvPr/>
        </p:nvSpPr>
        <p:spPr>
          <a:xfrm>
            <a:off x="819397" y="457200"/>
            <a:ext cx="3160932" cy="219694"/>
          </a:xfrm>
          <a:prstGeom prst="rect">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009999"/>
              </a:highlight>
            </a:endParaRPr>
          </a:p>
        </p:txBody>
      </p:sp>
    </p:spTree>
    <p:custDataLst>
      <p:tags r:id="rId1"/>
    </p:custDataLst>
    <p:extLst>
      <p:ext uri="{BB962C8B-B14F-4D97-AF65-F5344CB8AC3E}">
        <p14:creationId xmlns:p14="http://schemas.microsoft.com/office/powerpoint/2010/main" val="177468326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917</TotalTime>
  <Words>1420</Words>
  <Application>Microsoft Office PowerPoint</Application>
  <PresentationFormat>Widescreen</PresentationFormat>
  <Paragraphs>94</Paragraphs>
  <Slides>18</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Corbel</vt:lpstr>
      <vt:lpstr>Open Sans</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Moulden</dc:creator>
  <cp:lastModifiedBy>Andrea Krauss</cp:lastModifiedBy>
  <cp:revision>54</cp:revision>
  <cp:lastPrinted>2025-03-01T21:33:36Z</cp:lastPrinted>
  <dcterms:created xsi:type="dcterms:W3CDTF">2022-03-16T19:32:21Z</dcterms:created>
  <dcterms:modified xsi:type="dcterms:W3CDTF">2025-03-04T03:21:54Z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8549D16B-4DEF-40A9-A94A-E2F48A3AB39C</vt:lpwstr>
  </property>
  <property fmtid="{D5CDD505-2E9C-101B-9397-08002B2CF9AE}" pid="3" name="ArticulatePath">
    <vt:lpwstr>ActionPlan-PPT-22-2</vt:lpwstr>
  </property>
</Properties>
</file>