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7" r:id="rId1"/>
    <p:sldMasterId id="2147483728" r:id="rId2"/>
  </p:sldMasterIdLst>
  <p:notesMasterIdLst>
    <p:notesMasterId r:id="rId54"/>
  </p:notesMasterIdLst>
  <p:sldIdLst>
    <p:sldId id="258" r:id="rId3"/>
    <p:sldId id="295" r:id="rId4"/>
    <p:sldId id="321" r:id="rId5"/>
    <p:sldId id="317" r:id="rId6"/>
    <p:sldId id="320" r:id="rId7"/>
    <p:sldId id="256" r:id="rId8"/>
    <p:sldId id="260" r:id="rId9"/>
    <p:sldId id="297" r:id="rId10"/>
    <p:sldId id="296" r:id="rId11"/>
    <p:sldId id="311" r:id="rId12"/>
    <p:sldId id="304" r:id="rId13"/>
    <p:sldId id="272" r:id="rId14"/>
    <p:sldId id="312" r:id="rId15"/>
    <p:sldId id="318" r:id="rId16"/>
    <p:sldId id="319" r:id="rId17"/>
    <p:sldId id="278" r:id="rId18"/>
    <p:sldId id="315" r:id="rId19"/>
    <p:sldId id="313" r:id="rId20"/>
    <p:sldId id="291" r:id="rId21"/>
    <p:sldId id="314" r:id="rId22"/>
    <p:sldId id="259" r:id="rId23"/>
    <p:sldId id="271" r:id="rId24"/>
    <p:sldId id="322" r:id="rId25"/>
    <p:sldId id="328" r:id="rId26"/>
    <p:sldId id="329" r:id="rId27"/>
    <p:sldId id="324" r:id="rId28"/>
    <p:sldId id="330" r:id="rId29"/>
    <p:sldId id="331" r:id="rId30"/>
    <p:sldId id="332" r:id="rId31"/>
    <p:sldId id="333" r:id="rId32"/>
    <p:sldId id="334" r:id="rId33"/>
    <p:sldId id="335" r:id="rId34"/>
    <p:sldId id="326" r:id="rId35"/>
    <p:sldId id="336" r:id="rId36"/>
    <p:sldId id="337" r:id="rId37"/>
    <p:sldId id="338" r:id="rId38"/>
    <p:sldId id="325" r:id="rId39"/>
    <p:sldId id="339" r:id="rId40"/>
    <p:sldId id="340" r:id="rId41"/>
    <p:sldId id="323" r:id="rId42"/>
    <p:sldId id="341" r:id="rId43"/>
    <p:sldId id="342" r:id="rId44"/>
    <p:sldId id="343" r:id="rId45"/>
    <p:sldId id="344" r:id="rId46"/>
    <p:sldId id="345" r:id="rId47"/>
    <p:sldId id="346" r:id="rId48"/>
    <p:sldId id="327" r:id="rId49"/>
    <p:sldId id="347" r:id="rId50"/>
    <p:sldId id="348" r:id="rId51"/>
    <p:sldId id="349" r:id="rId52"/>
    <p:sldId id="350"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a:srgbClr val="FFFFCC"/>
    <a:srgbClr val="FF66FF"/>
    <a:srgbClr val="FF9900"/>
    <a:srgbClr val="FF6600"/>
    <a:srgbClr val="009900"/>
    <a:srgbClr val="FFFF99"/>
    <a:srgbClr val="FFFF00"/>
    <a:srgbClr val="99FFCC"/>
    <a:srgbClr val="B4A6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7" d="100"/>
          <a:sy n="47" d="100"/>
        </p:scale>
        <p:origin x="78" y="1200"/>
      </p:cViewPr>
      <p:guideLst/>
    </p:cSldViewPr>
  </p:slideViewPr>
  <p:notesTextViewPr>
    <p:cViewPr>
      <p:scale>
        <a:sx n="1" d="1"/>
        <a:sy n="1" d="1"/>
      </p:scale>
      <p:origin x="0" y="0"/>
    </p:cViewPr>
  </p:notesTextViewPr>
  <p:sorterViewPr>
    <p:cViewPr>
      <p:scale>
        <a:sx n="100" d="100"/>
        <a:sy n="100" d="100"/>
      </p:scale>
      <p:origin x="0" y="-390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DC3EB0-A124-45BC-AE02-F6813F5B3759}" type="datetimeFigureOut">
              <a:rPr lang="en-US" smtClean="0"/>
              <a:t>3/29/2021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09A799-CADF-4264-B3E3-71D49372302B}" type="slidenum">
              <a:rPr lang="en-US" smtClean="0"/>
              <a:t>‹#›</a:t>
            </a:fld>
            <a:endParaRPr lang="en-US"/>
          </a:p>
        </p:txBody>
      </p:sp>
    </p:spTree>
    <p:extLst>
      <p:ext uri="{BB962C8B-B14F-4D97-AF65-F5344CB8AC3E}">
        <p14:creationId xmlns:p14="http://schemas.microsoft.com/office/powerpoint/2010/main" val="1142105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9A799-CADF-4264-B3E3-71D49372302B}" type="slidenum">
              <a:rPr lang="en-US" smtClean="0"/>
              <a:t>35</a:t>
            </a:fld>
            <a:endParaRPr lang="en-US"/>
          </a:p>
        </p:txBody>
      </p:sp>
    </p:spTree>
    <p:extLst>
      <p:ext uri="{BB962C8B-B14F-4D97-AF65-F5344CB8AC3E}">
        <p14:creationId xmlns:p14="http://schemas.microsoft.com/office/powerpoint/2010/main" val="4056726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9A799-CADF-4264-B3E3-71D49372302B}" type="slidenum">
              <a:rPr lang="en-US" smtClean="0"/>
              <a:t>51</a:t>
            </a:fld>
            <a:endParaRPr lang="en-US"/>
          </a:p>
        </p:txBody>
      </p:sp>
    </p:spTree>
    <p:extLst>
      <p:ext uri="{BB962C8B-B14F-4D97-AF65-F5344CB8AC3E}">
        <p14:creationId xmlns:p14="http://schemas.microsoft.com/office/powerpoint/2010/main" val="3884136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F9204-3F29-4C3A-BA41-3063400202C4}"/>
              </a:ext>
            </a:extLst>
          </p:cNvPr>
          <p:cNvSpPr>
            <a:spLocks noGrp="1"/>
          </p:cNvSpPr>
          <p:nvPr>
            <p:ph type="ctrTitle"/>
          </p:nvPr>
        </p:nvSpPr>
        <p:spPr>
          <a:xfrm>
            <a:off x="1524000" y="1122363"/>
            <a:ext cx="9144000" cy="2387600"/>
          </a:xfrm>
        </p:spPr>
        <p:txBody>
          <a:bodyPr anchor="b"/>
          <a:lstStyle>
            <a:lvl1pPr algn="ctr">
              <a:defRPr sz="4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03393CD-7262-4AC7-80E6-52FE6F3F39BA}"/>
              </a:ext>
            </a:extLst>
          </p:cNvPr>
          <p:cNvSpPr>
            <a:spLocks noGrp="1"/>
          </p:cNvSpPr>
          <p:nvPr>
            <p:ph type="subTitle" idx="1"/>
          </p:nvPr>
        </p:nvSpPr>
        <p:spPr>
          <a:xfrm>
            <a:off x="1524000" y="3602038"/>
            <a:ext cx="9144000" cy="1655762"/>
          </a:xfrm>
        </p:spPr>
        <p:txBody>
          <a:bodyPr/>
          <a:lstStyle>
            <a:lvl1pPr marL="0" indent="0" algn="ctr">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D7D430AE-0210-4E82-AD7B-41B112DE7F7D}"/>
              </a:ext>
            </a:extLst>
          </p:cNvPr>
          <p:cNvSpPr>
            <a:spLocks noGrp="1"/>
          </p:cNvSpPr>
          <p:nvPr>
            <p:ph type="dt" sz="half" idx="10"/>
          </p:nvPr>
        </p:nvSpPr>
        <p:spPr/>
        <p:txBody>
          <a:bodyPr/>
          <a:lstStyle>
            <a:lvl1pPr>
              <a:defRPr>
                <a:solidFill>
                  <a:schemeClr val="tx1">
                    <a:alpha val="60000"/>
                  </a:schemeClr>
                </a:solidFill>
                <a:latin typeface="+mn-lt"/>
              </a:defRPr>
            </a:lvl1pPr>
          </a:lstStyle>
          <a:p>
            <a:fld id="{11A6662E-FAF4-44BC-88B5-85A7CBFB6D30}" type="datetime1">
              <a:rPr lang="en-US" smtClean="0"/>
              <a:pPr/>
              <a:t>3/29/2021</a:t>
            </a:fld>
            <a:endParaRPr lang="en-US" dirty="0"/>
          </a:p>
        </p:txBody>
      </p:sp>
      <p:sp>
        <p:nvSpPr>
          <p:cNvPr id="5" name="Footer Placeholder 4">
            <a:extLst>
              <a:ext uri="{FF2B5EF4-FFF2-40B4-BE49-F238E27FC236}">
                <a16:creationId xmlns:a16="http://schemas.microsoft.com/office/drawing/2014/main" id="{0F221974-7DEC-459D-9642-CB5B59C82771}"/>
              </a:ext>
            </a:extLst>
          </p:cNvPr>
          <p:cNvSpPr>
            <a:spLocks noGrp="1"/>
          </p:cNvSpPr>
          <p:nvPr>
            <p:ph type="ftr" sz="quarter" idx="11"/>
          </p:nvPr>
        </p:nvSpPr>
        <p:spPr/>
        <p:txBody>
          <a:bodyPr/>
          <a:lstStyle>
            <a:lvl1pPr>
              <a:defRPr>
                <a:solidFill>
                  <a:schemeClr val="tx1">
                    <a:alpha val="60000"/>
                  </a:schemeClr>
                </a:solidFill>
                <a:latin typeface="+mn-lt"/>
              </a:defRPr>
            </a:lvl1pPr>
          </a:lstStyle>
          <a:p>
            <a:endParaRPr lang="en-US">
              <a:solidFill>
                <a:schemeClr val="tx1">
                  <a:alpha val="60000"/>
                </a:schemeClr>
              </a:solidFill>
            </a:endParaRPr>
          </a:p>
        </p:txBody>
      </p:sp>
      <p:sp>
        <p:nvSpPr>
          <p:cNvPr id="6" name="Slide Number Placeholder 5">
            <a:extLst>
              <a:ext uri="{FF2B5EF4-FFF2-40B4-BE49-F238E27FC236}">
                <a16:creationId xmlns:a16="http://schemas.microsoft.com/office/drawing/2014/main" id="{60731837-C94E-4B5B-BCF0-110C69EDB41C}"/>
              </a:ext>
            </a:extLst>
          </p:cNvPr>
          <p:cNvSpPr>
            <a:spLocks noGrp="1"/>
          </p:cNvSpPr>
          <p:nvPr>
            <p:ph type="sldNum" sz="quarter" idx="12"/>
          </p:nvPr>
        </p:nvSpPr>
        <p:spPr/>
        <p:txBody>
          <a:bodyPr/>
          <a:lstStyle>
            <a:lvl1pPr>
              <a:defRPr>
                <a:solidFill>
                  <a:schemeClr val="tx1">
                    <a:alpha val="60000"/>
                  </a:schemeClr>
                </a:solidFill>
                <a:latin typeface="+mn-lt"/>
              </a:defRPr>
            </a:lvl1pPr>
          </a:lstStyle>
          <a:p>
            <a:fld id="{73B850FF-6169-4056-8077-06FFA93A5366}" type="slidenum">
              <a:rPr lang="en-US" smtClean="0"/>
              <a:pPr/>
              <a:t>‹#›</a:t>
            </a:fld>
            <a:endParaRPr lang="en-US"/>
          </a:p>
        </p:txBody>
      </p:sp>
    </p:spTree>
    <p:extLst>
      <p:ext uri="{BB962C8B-B14F-4D97-AF65-F5344CB8AC3E}">
        <p14:creationId xmlns:p14="http://schemas.microsoft.com/office/powerpoint/2010/main" val="2762567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ABDD2-E186-4F25-8FDE-D1E875E9C3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18CC5B-A7E0-48B1-8329-6533AC76E7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905B1B-77FE-4BFC-BF87-87DA989F0082}"/>
              </a:ext>
            </a:extLst>
          </p:cNvPr>
          <p:cNvSpPr>
            <a:spLocks noGrp="1"/>
          </p:cNvSpPr>
          <p:nvPr>
            <p:ph type="dt" sz="half" idx="10"/>
          </p:nvPr>
        </p:nvSpPr>
        <p:spPr/>
        <p:txBody>
          <a:bodyPr/>
          <a:lstStyle/>
          <a:p>
            <a:fld id="{4C559632-1575-4E14-B53B-3DC3D5ED3947}" type="datetime1">
              <a:rPr lang="en-US" smtClean="0"/>
              <a:t>3/29/2021</a:t>
            </a:fld>
            <a:endParaRPr lang="en-US"/>
          </a:p>
        </p:txBody>
      </p:sp>
      <p:sp>
        <p:nvSpPr>
          <p:cNvPr id="5" name="Footer Placeholder 4">
            <a:extLst>
              <a:ext uri="{FF2B5EF4-FFF2-40B4-BE49-F238E27FC236}">
                <a16:creationId xmlns:a16="http://schemas.microsoft.com/office/drawing/2014/main" id="{3118531E-1B90-4631-BD37-4BB1DBFABF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8A55E8-88DC-4280-8E04-FF50FF8EDB5A}"/>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558801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60633D-90E4-4F5A-9EBF-DDEC2B0B47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DD3065-FA3D-42C8-BFDA-967C87F4F2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DC126F-38E2-4425-861F-98ED432284BA}"/>
              </a:ext>
            </a:extLst>
          </p:cNvPr>
          <p:cNvSpPr>
            <a:spLocks noGrp="1"/>
          </p:cNvSpPr>
          <p:nvPr>
            <p:ph type="dt" sz="half" idx="10"/>
          </p:nvPr>
        </p:nvSpPr>
        <p:spPr/>
        <p:txBody>
          <a:bodyPr/>
          <a:lstStyle/>
          <a:p>
            <a:fld id="{CC4A6868-2568-4CC9-B302-F37117B01A6E}" type="datetime1">
              <a:rPr lang="en-US" smtClean="0"/>
              <a:t>3/29/2021</a:t>
            </a:fld>
            <a:endParaRPr lang="en-US"/>
          </a:p>
        </p:txBody>
      </p:sp>
      <p:sp>
        <p:nvSpPr>
          <p:cNvPr id="5" name="Footer Placeholder 4">
            <a:extLst>
              <a:ext uri="{FF2B5EF4-FFF2-40B4-BE49-F238E27FC236}">
                <a16:creationId xmlns:a16="http://schemas.microsoft.com/office/drawing/2014/main" id="{CA9645D8-F22A-4354-A8B3-96E8A2D232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9E2295-A616-4D57-8800-7B7E213A8CC8}"/>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3397103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298925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870301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82518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08104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06255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27861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789299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33295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CC1FC-ADE8-488C-A1DA-2FD569FD4D09}"/>
              </a:ext>
            </a:extLst>
          </p:cNvPr>
          <p:cNvSpPr>
            <a:spLocks noGrp="1"/>
          </p:cNvSpPr>
          <p:nvPr>
            <p:ph type="title"/>
          </p:nvPr>
        </p:nvSpPr>
        <p:spPr>
          <a:xfrm>
            <a:off x="458694" y="365760"/>
            <a:ext cx="10895106"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F02842-38C3-46D6-8527-0F6FE623C5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E864CF5-F681-40C2-88CC-E02206C9CECB}"/>
              </a:ext>
            </a:extLst>
          </p:cNvPr>
          <p:cNvSpPr>
            <a:spLocks noGrp="1"/>
          </p:cNvSpPr>
          <p:nvPr>
            <p:ph type="dt" sz="half" idx="10"/>
          </p:nvPr>
        </p:nvSpPr>
        <p:spPr/>
        <p:txBody>
          <a:bodyPr/>
          <a:lstStyle/>
          <a:p>
            <a:fld id="{0055F08A-1E71-4B2B-BB49-E743F2903911}" type="datetime1">
              <a:rPr lang="en-US" smtClean="0"/>
              <a:t>3/29/2021</a:t>
            </a:fld>
            <a:endParaRPr lang="en-US" dirty="0"/>
          </a:p>
        </p:txBody>
      </p:sp>
      <p:sp>
        <p:nvSpPr>
          <p:cNvPr id="5" name="Footer Placeholder 4">
            <a:extLst>
              <a:ext uri="{FF2B5EF4-FFF2-40B4-BE49-F238E27FC236}">
                <a16:creationId xmlns:a16="http://schemas.microsoft.com/office/drawing/2014/main" id="{82C04753-4FE4-4A6F-99BB-CFFC92E0CD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A569D1-DB13-4BD9-8BA9-0DEAD98F893F}"/>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4332928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024526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155153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04840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20B05-7BF6-4073-9106-FA19E97273CB}"/>
              </a:ext>
            </a:extLst>
          </p:cNvPr>
          <p:cNvSpPr>
            <a:spLocks noGrp="1"/>
          </p:cNvSpPr>
          <p:nvPr>
            <p:ph type="title"/>
          </p:nvPr>
        </p:nvSpPr>
        <p:spPr>
          <a:xfrm>
            <a:off x="831850" y="1709738"/>
            <a:ext cx="10515600" cy="2852737"/>
          </a:xfrm>
        </p:spPr>
        <p:txBody>
          <a:bodyPr anchor="b"/>
          <a:lstStyle>
            <a:lvl1pP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E8EE8D7-6B58-4A3F-9DD5-E563D5192A68}"/>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02990E-9F0A-446A-B5B8-459CA8D98D92}"/>
              </a:ext>
            </a:extLst>
          </p:cNvPr>
          <p:cNvSpPr>
            <a:spLocks noGrp="1"/>
          </p:cNvSpPr>
          <p:nvPr>
            <p:ph type="dt" sz="half" idx="10"/>
          </p:nvPr>
        </p:nvSpPr>
        <p:spPr/>
        <p:txBody>
          <a:bodyPr/>
          <a:lstStyle/>
          <a:p>
            <a:fld id="{15417D9E-721A-44BB-8863-9873FE64DA75}" type="datetime1">
              <a:rPr lang="en-US" smtClean="0"/>
              <a:t>3/29/2021</a:t>
            </a:fld>
            <a:endParaRPr lang="en-US"/>
          </a:p>
        </p:txBody>
      </p:sp>
      <p:sp>
        <p:nvSpPr>
          <p:cNvPr id="5" name="Footer Placeholder 4">
            <a:extLst>
              <a:ext uri="{FF2B5EF4-FFF2-40B4-BE49-F238E27FC236}">
                <a16:creationId xmlns:a16="http://schemas.microsoft.com/office/drawing/2014/main" id="{89E68EAA-4377-45FF-9D7C-9E77BC9F2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07FA71-74C3-44B8-A0AC-E18A1E76B43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855502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71F12-2D88-4F76-AF46-BD5156C127A9}"/>
              </a:ext>
            </a:extLst>
          </p:cNvPr>
          <p:cNvSpPr>
            <a:spLocks noGrp="1"/>
          </p:cNvSpPr>
          <p:nvPr>
            <p:ph type="title"/>
          </p:nvPr>
        </p:nvSpPr>
        <p:spPr>
          <a:xfrm>
            <a:off x="458694" y="365760"/>
            <a:ext cx="10895106"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6E1AA46-E3EB-4704-B019-F90F1E6177A5}"/>
              </a:ext>
            </a:extLst>
          </p:cNvPr>
          <p:cNvSpPr>
            <a:spLocks noGrp="1"/>
          </p:cNvSpPr>
          <p:nvPr>
            <p:ph sz="half" idx="1"/>
          </p:nvPr>
        </p:nvSpPr>
        <p:spPr>
          <a:xfrm>
            <a:off x="458695" y="1825625"/>
            <a:ext cx="556110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5C17480F-A530-4D05-9A22-E573FB4BA620}"/>
              </a:ext>
            </a:extLst>
          </p:cNvPr>
          <p:cNvSpPr>
            <a:spLocks noGrp="1"/>
          </p:cNvSpPr>
          <p:nvPr>
            <p:ph sz="half" idx="2"/>
          </p:nvPr>
        </p:nvSpPr>
        <p:spPr>
          <a:xfrm>
            <a:off x="6172199" y="1825625"/>
            <a:ext cx="556110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55B56FDA-C47A-4F4A-A364-BA60A25AB90A}"/>
              </a:ext>
            </a:extLst>
          </p:cNvPr>
          <p:cNvSpPr>
            <a:spLocks noGrp="1"/>
          </p:cNvSpPr>
          <p:nvPr>
            <p:ph type="dt" sz="half" idx="10"/>
          </p:nvPr>
        </p:nvSpPr>
        <p:spPr/>
        <p:txBody>
          <a:bodyPr/>
          <a:lstStyle/>
          <a:p>
            <a:fld id="{5F31DA2F-80B8-49CF-99FB-5ABCA53A607A}" type="datetime1">
              <a:rPr lang="en-US" smtClean="0"/>
              <a:t>3/29/2021</a:t>
            </a:fld>
            <a:endParaRPr lang="en-US"/>
          </a:p>
        </p:txBody>
      </p:sp>
      <p:sp>
        <p:nvSpPr>
          <p:cNvPr id="6" name="Footer Placeholder 5">
            <a:extLst>
              <a:ext uri="{FF2B5EF4-FFF2-40B4-BE49-F238E27FC236}">
                <a16:creationId xmlns:a16="http://schemas.microsoft.com/office/drawing/2014/main" id="{7326D8DD-6D84-44D4-8A1B-57615B3ED8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C8FE31-B577-4017-8AFE-A8BA09596E9C}"/>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880584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C28C9-B8CC-413F-9FFA-626680E4A828}"/>
              </a:ext>
            </a:extLst>
          </p:cNvPr>
          <p:cNvSpPr>
            <a:spLocks noGrp="1"/>
          </p:cNvSpPr>
          <p:nvPr>
            <p:ph type="title"/>
          </p:nvPr>
        </p:nvSpPr>
        <p:spPr>
          <a:xfrm>
            <a:off x="458694" y="365125"/>
            <a:ext cx="11274612"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B53FE72-9D42-45F5-A37F-B12130388AD5}"/>
              </a:ext>
            </a:extLst>
          </p:cNvPr>
          <p:cNvSpPr>
            <a:spLocks noGrp="1"/>
          </p:cNvSpPr>
          <p:nvPr>
            <p:ph type="body" idx="1"/>
          </p:nvPr>
        </p:nvSpPr>
        <p:spPr>
          <a:xfrm>
            <a:off x="465256" y="1752600"/>
            <a:ext cx="5532319" cy="823912"/>
          </a:xfrm>
        </p:spPr>
        <p:txBody>
          <a:bodyPr anchor="b"/>
          <a:lstStyle>
            <a:lvl1pPr marL="0" indent="0">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E3A31D-9B5F-4DE3-B18D-F7F77782EB46}"/>
              </a:ext>
            </a:extLst>
          </p:cNvPr>
          <p:cNvSpPr>
            <a:spLocks noGrp="1"/>
          </p:cNvSpPr>
          <p:nvPr>
            <p:ph sz="half" idx="2"/>
          </p:nvPr>
        </p:nvSpPr>
        <p:spPr>
          <a:xfrm>
            <a:off x="465256" y="2666999"/>
            <a:ext cx="5532319"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0BE1D2D-822C-466C-A7B9-1A2D97366A41}"/>
              </a:ext>
            </a:extLst>
          </p:cNvPr>
          <p:cNvSpPr>
            <a:spLocks noGrp="1"/>
          </p:cNvSpPr>
          <p:nvPr>
            <p:ph type="body" sz="quarter" idx="3"/>
          </p:nvPr>
        </p:nvSpPr>
        <p:spPr>
          <a:xfrm>
            <a:off x="6172200" y="1752600"/>
            <a:ext cx="5561106" cy="823912"/>
          </a:xfrm>
        </p:spPr>
        <p:txBody>
          <a:bodyPr anchor="b"/>
          <a:lstStyle>
            <a:lvl1pPr marL="0" indent="0">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F13B2C-44CA-49C4-BC84-02AF1638F381}"/>
              </a:ext>
            </a:extLst>
          </p:cNvPr>
          <p:cNvSpPr>
            <a:spLocks noGrp="1"/>
          </p:cNvSpPr>
          <p:nvPr>
            <p:ph sz="quarter" idx="4"/>
          </p:nvPr>
        </p:nvSpPr>
        <p:spPr>
          <a:xfrm>
            <a:off x="6172200" y="2666999"/>
            <a:ext cx="5561106"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793CB55-E9C1-4CE6-9B61-81B71475B960}"/>
              </a:ext>
            </a:extLst>
          </p:cNvPr>
          <p:cNvSpPr>
            <a:spLocks noGrp="1"/>
          </p:cNvSpPr>
          <p:nvPr>
            <p:ph type="dt" sz="half" idx="10"/>
          </p:nvPr>
        </p:nvSpPr>
        <p:spPr/>
        <p:txBody>
          <a:bodyPr/>
          <a:lstStyle/>
          <a:p>
            <a:fld id="{28852172-E6C9-4B6C-929A-A9DE3837BBF1}" type="datetime1">
              <a:rPr lang="en-US" smtClean="0"/>
              <a:t>3/29/2021</a:t>
            </a:fld>
            <a:endParaRPr lang="en-US"/>
          </a:p>
        </p:txBody>
      </p:sp>
      <p:sp>
        <p:nvSpPr>
          <p:cNvPr id="8" name="Footer Placeholder 7">
            <a:extLst>
              <a:ext uri="{FF2B5EF4-FFF2-40B4-BE49-F238E27FC236}">
                <a16:creationId xmlns:a16="http://schemas.microsoft.com/office/drawing/2014/main" id="{0DF22318-747B-4EC9-862C-D9FD488CCC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CFBDDDF-16BD-438D-937D-0E3E30E74E86}"/>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795292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92D5F-0BD4-4517-9233-E08AF405B6DE}"/>
              </a:ext>
            </a:extLst>
          </p:cNvPr>
          <p:cNvSpPr>
            <a:spLocks noGrp="1"/>
          </p:cNvSpPr>
          <p:nvPr>
            <p:ph type="title"/>
          </p:nvPr>
        </p:nvSpPr>
        <p:spPr>
          <a:xfrm>
            <a:off x="458694" y="365760"/>
            <a:ext cx="11274612" cy="1325563"/>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B83523B8-51E3-48B8-BFD8-CE950619804E}"/>
              </a:ext>
            </a:extLst>
          </p:cNvPr>
          <p:cNvSpPr>
            <a:spLocks noGrp="1"/>
          </p:cNvSpPr>
          <p:nvPr>
            <p:ph type="dt" sz="half" idx="10"/>
          </p:nvPr>
        </p:nvSpPr>
        <p:spPr>
          <a:xfrm>
            <a:off x="458693" y="6416675"/>
            <a:ext cx="2921715" cy="365125"/>
          </a:xfrm>
        </p:spPr>
        <p:txBody>
          <a:bodyPr/>
          <a:lstStyle/>
          <a:p>
            <a:fld id="{3AB41CFF-90C9-47B3-9DA1-F2BF8D839F7E}" type="datetime1">
              <a:rPr lang="en-US" smtClean="0"/>
              <a:t>3/29/2021</a:t>
            </a:fld>
            <a:endParaRPr lang="en-US"/>
          </a:p>
        </p:txBody>
      </p:sp>
      <p:sp>
        <p:nvSpPr>
          <p:cNvPr id="4" name="Footer Placeholder 3">
            <a:extLst>
              <a:ext uri="{FF2B5EF4-FFF2-40B4-BE49-F238E27FC236}">
                <a16:creationId xmlns:a16="http://schemas.microsoft.com/office/drawing/2014/main" id="{7D739B90-5D50-4424-B51D-53C3916218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6F9286-3A00-4D3C-A3F0-50AC9045C4E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875378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933BE2-665A-42DA-A3B7-835F81A3F46B}"/>
              </a:ext>
            </a:extLst>
          </p:cNvPr>
          <p:cNvSpPr>
            <a:spLocks noGrp="1"/>
          </p:cNvSpPr>
          <p:nvPr>
            <p:ph type="dt" sz="half" idx="10"/>
          </p:nvPr>
        </p:nvSpPr>
        <p:spPr/>
        <p:txBody>
          <a:bodyPr/>
          <a:lstStyle/>
          <a:p>
            <a:fld id="{F06048FA-06AB-4884-A69B-986B96E68A24}" type="datetime1">
              <a:rPr lang="en-US" smtClean="0"/>
              <a:t>3/29/2021</a:t>
            </a:fld>
            <a:endParaRPr lang="en-US"/>
          </a:p>
        </p:txBody>
      </p:sp>
      <p:sp>
        <p:nvSpPr>
          <p:cNvPr id="3" name="Footer Placeholder 2">
            <a:extLst>
              <a:ext uri="{FF2B5EF4-FFF2-40B4-BE49-F238E27FC236}">
                <a16:creationId xmlns:a16="http://schemas.microsoft.com/office/drawing/2014/main" id="{634DBCBD-AD42-432D-ABA9-20D616AF3E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140251-3596-4673-B24B-59A6F9ED8FB3}"/>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325345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A81A1-6D8E-4DD6-8E49-DABDE6D107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693F18F-F78D-4A31-A6BC-6552105BCF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82C2F4-BDF4-4A4F-AA3D-52692932C2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13850F-5C87-4F08-9658-EAF049B60EB0}"/>
              </a:ext>
            </a:extLst>
          </p:cNvPr>
          <p:cNvSpPr>
            <a:spLocks noGrp="1"/>
          </p:cNvSpPr>
          <p:nvPr>
            <p:ph type="dt" sz="half" idx="10"/>
          </p:nvPr>
        </p:nvSpPr>
        <p:spPr/>
        <p:txBody>
          <a:bodyPr/>
          <a:lstStyle/>
          <a:p>
            <a:fld id="{50DB7ABA-0172-4F9C-889D-567164F66BCD}" type="datetime1">
              <a:rPr lang="en-US" smtClean="0"/>
              <a:t>3/29/2021</a:t>
            </a:fld>
            <a:endParaRPr lang="en-US"/>
          </a:p>
        </p:txBody>
      </p:sp>
      <p:sp>
        <p:nvSpPr>
          <p:cNvPr id="6" name="Footer Placeholder 5">
            <a:extLst>
              <a:ext uri="{FF2B5EF4-FFF2-40B4-BE49-F238E27FC236}">
                <a16:creationId xmlns:a16="http://schemas.microsoft.com/office/drawing/2014/main" id="{210BCE9A-A746-4439-B5D3-966FBC8E5F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1D3B51-AA2E-4AA1-8062-A0D476D80CCB}"/>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638104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2CF7-F453-4B3E-9510-D747979878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E2A1B9-8A2A-4B49-8B79-76D3EEB36B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D9FEA03-0EC4-4085-AE63-4AA492D61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05AD5B-0DEA-4C6F-94D2-FAA99F2E5DA9}"/>
              </a:ext>
            </a:extLst>
          </p:cNvPr>
          <p:cNvSpPr>
            <a:spLocks noGrp="1"/>
          </p:cNvSpPr>
          <p:nvPr>
            <p:ph type="dt" sz="half" idx="10"/>
          </p:nvPr>
        </p:nvSpPr>
        <p:spPr/>
        <p:txBody>
          <a:bodyPr/>
          <a:lstStyle/>
          <a:p>
            <a:fld id="{78AC6A5B-8AE7-4A41-B5A7-9ADC6686DC18}" type="datetime1">
              <a:rPr lang="en-US" smtClean="0"/>
              <a:t>3/29/2021</a:t>
            </a:fld>
            <a:endParaRPr lang="en-US"/>
          </a:p>
        </p:txBody>
      </p:sp>
      <p:sp>
        <p:nvSpPr>
          <p:cNvPr id="6" name="Footer Placeholder 5">
            <a:extLst>
              <a:ext uri="{FF2B5EF4-FFF2-40B4-BE49-F238E27FC236}">
                <a16:creationId xmlns:a16="http://schemas.microsoft.com/office/drawing/2014/main" id="{F0DC6744-7CBA-4A1D-8F87-10699F9812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AD9048-35FF-4BE9-8157-BE4BAA1C725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410749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p:nvPr/>
        </p:nvSpPr>
        <p:spPr>
          <a:xfrm>
            <a:off x="0" y="0"/>
            <a:ext cx="12192000" cy="6858004"/>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le Placeholder 1">
            <a:extLst>
              <a:ext uri="{FF2B5EF4-FFF2-40B4-BE49-F238E27FC236}">
                <a16:creationId xmlns:a16="http://schemas.microsoft.com/office/drawing/2014/main" id="{E9984D45-0ED3-4D03-8E44-5E355C9134F1}"/>
              </a:ext>
            </a:extLst>
          </p:cNvPr>
          <p:cNvSpPr>
            <a:spLocks noGrp="1"/>
          </p:cNvSpPr>
          <p:nvPr>
            <p:ph type="title"/>
          </p:nvPr>
        </p:nvSpPr>
        <p:spPr>
          <a:xfrm>
            <a:off x="458694" y="425450"/>
            <a:ext cx="11274612"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F687D6E-D1E9-489C-9AA9-3575C39BAA0B}"/>
              </a:ext>
            </a:extLst>
          </p:cNvPr>
          <p:cNvSpPr>
            <a:spLocks noGrp="1"/>
          </p:cNvSpPr>
          <p:nvPr>
            <p:ph type="body" idx="1"/>
          </p:nvPr>
        </p:nvSpPr>
        <p:spPr>
          <a:xfrm>
            <a:off x="458694" y="1949450"/>
            <a:ext cx="11274612" cy="4195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364E9C-08EE-4B1B-B3FC-D6D997F4EA38}"/>
              </a:ext>
            </a:extLst>
          </p:cNvPr>
          <p:cNvSpPr>
            <a:spLocks noGrp="1"/>
          </p:cNvSpPr>
          <p:nvPr>
            <p:ph type="dt" sz="half" idx="2"/>
          </p:nvPr>
        </p:nvSpPr>
        <p:spPr>
          <a:xfrm>
            <a:off x="458694" y="6416675"/>
            <a:ext cx="2743200" cy="365125"/>
          </a:xfrm>
          <a:prstGeom prst="rect">
            <a:avLst/>
          </a:prstGeom>
        </p:spPr>
        <p:txBody>
          <a:bodyPr vert="horz" lIns="91440" tIns="45720" rIns="91440" bIns="45720" rtlCol="0" anchor="ctr"/>
          <a:lstStyle>
            <a:lvl1pPr algn="l">
              <a:defRPr sz="900">
                <a:solidFill>
                  <a:schemeClr val="tx1">
                    <a:alpha val="60000"/>
                  </a:schemeClr>
                </a:solidFill>
                <a:latin typeface="+mn-lt"/>
              </a:defRPr>
            </a:lvl1pPr>
          </a:lstStyle>
          <a:p>
            <a:fld id="{57E0CF6C-748E-4B7A-BC8B-3011EF78ED13}" type="datetime1">
              <a:rPr lang="en-US" smtClean="0"/>
              <a:pPr/>
              <a:t>3/29/2021</a:t>
            </a:fld>
            <a:endParaRPr lang="en-US" dirty="0"/>
          </a:p>
        </p:txBody>
      </p:sp>
      <p:sp>
        <p:nvSpPr>
          <p:cNvPr id="5" name="Footer Placeholder 4">
            <a:extLst>
              <a:ext uri="{FF2B5EF4-FFF2-40B4-BE49-F238E27FC236}">
                <a16:creationId xmlns:a16="http://schemas.microsoft.com/office/drawing/2014/main" id="{BAB0A1F1-38FE-4C27-81E6-A43A54793FC3}"/>
              </a:ext>
            </a:extLst>
          </p:cNvPr>
          <p:cNvSpPr>
            <a:spLocks noGrp="1"/>
          </p:cNvSpPr>
          <p:nvPr>
            <p:ph type="ftr" sz="quarter" idx="3"/>
          </p:nvPr>
        </p:nvSpPr>
        <p:spPr>
          <a:xfrm>
            <a:off x="4038600" y="6416675"/>
            <a:ext cx="4114800" cy="365125"/>
          </a:xfrm>
          <a:prstGeom prst="rect">
            <a:avLst/>
          </a:prstGeom>
        </p:spPr>
        <p:txBody>
          <a:bodyPr vert="horz" lIns="91440" tIns="45720" rIns="91440" bIns="45720" rtlCol="0" anchor="ctr"/>
          <a:lstStyle>
            <a:lvl1pPr algn="ctr">
              <a:defRPr sz="900">
                <a:solidFill>
                  <a:schemeClr val="tx1">
                    <a:alpha val="60000"/>
                  </a:schemeClr>
                </a:solidFill>
                <a:latin typeface="+mn-lt"/>
              </a:defRPr>
            </a:lvl1pPr>
          </a:lstStyle>
          <a:p>
            <a:endParaRPr lang="en-US" dirty="0">
              <a:solidFill>
                <a:schemeClr val="tx1">
                  <a:alpha val="60000"/>
                </a:schemeClr>
              </a:solidFill>
            </a:endParaRPr>
          </a:p>
        </p:txBody>
      </p:sp>
      <p:sp>
        <p:nvSpPr>
          <p:cNvPr id="6" name="Slide Number Placeholder 5">
            <a:extLst>
              <a:ext uri="{FF2B5EF4-FFF2-40B4-BE49-F238E27FC236}">
                <a16:creationId xmlns:a16="http://schemas.microsoft.com/office/drawing/2014/main" id="{5E26B39A-FFD8-42EF-ADC7-7DB3B302F8B2}"/>
              </a:ext>
            </a:extLst>
          </p:cNvPr>
          <p:cNvSpPr>
            <a:spLocks noGrp="1"/>
          </p:cNvSpPr>
          <p:nvPr>
            <p:ph type="sldNum" sz="quarter" idx="4"/>
          </p:nvPr>
        </p:nvSpPr>
        <p:spPr>
          <a:xfrm>
            <a:off x="8990106" y="6416675"/>
            <a:ext cx="2743200" cy="365125"/>
          </a:xfrm>
          <a:prstGeom prst="rect">
            <a:avLst/>
          </a:prstGeom>
        </p:spPr>
        <p:txBody>
          <a:bodyPr vert="horz" lIns="91440" tIns="45720" rIns="91440" bIns="45720" rtlCol="0" anchor="ctr"/>
          <a:lstStyle>
            <a:lvl1pPr algn="r">
              <a:defRPr sz="900">
                <a:solidFill>
                  <a:schemeClr val="tx1">
                    <a:alpha val="60000"/>
                  </a:schemeClr>
                </a:solidFill>
                <a:latin typeface="+mn-lt"/>
              </a:defRPr>
            </a:lvl1pPr>
          </a:lstStyle>
          <a:p>
            <a:fld id="{73B850FF-6169-4056-8077-06FFA93A5366}" type="slidenum">
              <a:rPr lang="en-US" smtClean="0"/>
              <a:pPr/>
              <a:t>‹#›</a:t>
            </a:fld>
            <a:endParaRPr lang="en-US" dirty="0"/>
          </a:p>
        </p:txBody>
      </p:sp>
      <p:pic>
        <p:nvPicPr>
          <p:cNvPr id="14" name="Picture 13" descr="A picture containing sitting&#10;&#10;Description automatically generated">
            <a:extLst>
              <a:ext uri="{FF2B5EF4-FFF2-40B4-BE49-F238E27FC236}">
                <a16:creationId xmlns:a16="http://schemas.microsoft.com/office/drawing/2014/main" id="{BC526B7A-4801-4FD1-95C8-03AF22629E87}"/>
              </a:ext>
            </a:extLst>
          </p:cNvPr>
          <p:cNvPicPr>
            <a:picLocks noChangeAspect="1"/>
          </p:cNvPicPr>
          <p:nvPr/>
        </p:nvPicPr>
        <p:blipFill>
          <a:blip r:embed="rId13">
            <a:alphaModFix amt="10000"/>
            <a:extLst>
              <a:ext uri="{28A0092B-C50C-407E-A947-70E740481C1C}">
                <a14:useLocalDpi xmlns:a14="http://schemas.microsoft.com/office/drawing/2010/main" val="0"/>
              </a:ext>
            </a:extLst>
          </a:blip>
          <a:stretch>
            <a:fillRect/>
          </a:stretch>
        </p:blipFill>
        <p:spPr>
          <a:xfrm>
            <a:off x="8534400" y="0"/>
            <a:ext cx="3654612" cy="4575348"/>
          </a:xfrm>
          <a:prstGeom prst="rect">
            <a:avLst/>
          </a:prstGeom>
        </p:spPr>
      </p:pic>
    </p:spTree>
    <p:extLst>
      <p:ext uri="{BB962C8B-B14F-4D97-AF65-F5344CB8AC3E}">
        <p14:creationId xmlns:p14="http://schemas.microsoft.com/office/powerpoint/2010/main" val="3702764712"/>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16" r:id="rId8"/>
    <p:sldLayoutId id="2147483717" r:id="rId9"/>
    <p:sldLayoutId id="2147483718" r:id="rId10"/>
    <p:sldLayoutId id="2147483726" r:id="rId11"/>
  </p:sldLayoutIdLst>
  <p:hf sldNum="0" hdr="0" ftr="0" dt="0"/>
  <p:txStyles>
    <p:titleStyle>
      <a:lvl1pPr algn="l" defTabSz="914400" rtl="0" eaLnBrk="1" latinLnBrk="0" hangingPunct="1">
        <a:lnSpc>
          <a:spcPct val="100000"/>
        </a:lnSpc>
        <a:spcBef>
          <a:spcPct val="0"/>
        </a:spcBef>
        <a:buNone/>
        <a:defRPr sz="4400" b="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3/29/2021</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99185145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3.png"/><Relationship Id="rId7" Type="http://schemas.openxmlformats.org/officeDocument/2006/relationships/hyperlink" Target="http://dsp.stackexchange.com/questions/10262/jigsaw-puzzle-isolating-the-pieces-separating-stuck-blobs" TargetMode="Externa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3.jpg"/><Relationship Id="rId5" Type="http://schemas.openxmlformats.org/officeDocument/2006/relationships/image" Target="../media/image8.jp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image" Target="../media/image3.png"/><Relationship Id="rId7"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hyperlink" Target="http://www.orionsramblings.net/2010/06/introduction.html" TargetMode="External"/><Relationship Id="rId4" Type="http://schemas.openxmlformats.org/officeDocument/2006/relationships/image" Target="../media/image9.jpg"/><Relationship Id="rId9"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image" Target="../media/image3.png"/><Relationship Id="rId7"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hyperlink" Target="http://www.orionsramblings.net/2010/06/introduction.html" TargetMode="External"/><Relationship Id="rId4" Type="http://schemas.openxmlformats.org/officeDocument/2006/relationships/image" Target="../media/image9.jpg"/><Relationship Id="rId9" Type="http://schemas.openxmlformats.org/officeDocument/2006/relationships/image" Target="../media/image28.JPEG"/></Relationships>
</file>

<file path=ppt/slides/_rels/slide15.xml.rels><?xml version="1.0" encoding="UTF-8" standalone="yes"?>
<Relationships xmlns="http://schemas.openxmlformats.org/package/2006/relationships"><Relationship Id="rId8" Type="http://schemas.openxmlformats.org/officeDocument/2006/relationships/image" Target="../media/image32.jpg"/><Relationship Id="rId3" Type="http://schemas.openxmlformats.org/officeDocument/2006/relationships/hyperlink" Target="https://shadowmmorpg.sadesignz.org/archives/1268" TargetMode="External"/><Relationship Id="rId7" Type="http://schemas.openxmlformats.org/officeDocument/2006/relationships/image" Target="../media/image31.jpg"/><Relationship Id="rId2" Type="http://schemas.openxmlformats.org/officeDocument/2006/relationships/image" Target="../media/image29.gif"/><Relationship Id="rId1" Type="http://schemas.openxmlformats.org/officeDocument/2006/relationships/slideLayout" Target="../slideLayouts/slideLayout1.xml"/><Relationship Id="rId6" Type="http://schemas.openxmlformats.org/officeDocument/2006/relationships/hyperlink" Target="https://picpedia.org/highway-signs/e/entertainment.html" TargetMode="External"/><Relationship Id="rId5" Type="http://schemas.openxmlformats.org/officeDocument/2006/relationships/image" Target="../media/image30.jpg"/><Relationship Id="rId4" Type="http://schemas.openxmlformats.org/officeDocument/2006/relationships/image" Target="../media/image4.png"/><Relationship Id="rId9" Type="http://schemas.openxmlformats.org/officeDocument/2006/relationships/image" Target="../media/image33.jp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jpeg"/><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hyperlink" Target="https://it.wikipedia.org/wiki/File:Rotary_International_Emblem_2013.png" TargetMode="Externa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8.jp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36.jpg"/><Relationship Id="rId5" Type="http://schemas.openxmlformats.org/officeDocument/2006/relationships/image" Target="../media/image4.png"/><Relationship Id="rId4" Type="http://schemas.openxmlformats.org/officeDocument/2006/relationships/image" Target="../media/image8.jpg"/></Relationships>
</file>

<file path=ppt/slides/_rels/slide19.xml.rels><?xml version="1.0" encoding="UTF-8" standalone="yes"?>
<Relationships xmlns="http://schemas.openxmlformats.org/package/2006/relationships"><Relationship Id="rId8" Type="http://schemas.openxmlformats.org/officeDocument/2006/relationships/hyperlink" Target="http://www.rotary.org/" TargetMode="External"/><Relationship Id="rId3" Type="http://schemas.openxmlformats.org/officeDocument/2006/relationships/image" Target="../media/image3.png"/><Relationship Id="rId7" Type="http://schemas.openxmlformats.org/officeDocument/2006/relationships/hyperlink" Target="https://www.sckans.edu/undergraduate/leadership/rotary-camp/" TargetMode="External"/><Relationship Id="rId12"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hyperlink" Target="http://www.rotary5710.org/" TargetMode="External"/><Relationship Id="rId11" Type="http://schemas.openxmlformats.org/officeDocument/2006/relationships/hyperlink" Target="http://golibrarians.wordpress.com/2011/08/11/facebook-and-branding/" TargetMode="External"/><Relationship Id="rId5" Type="http://schemas.openxmlformats.org/officeDocument/2006/relationships/hyperlink" Target="http://www.rotary5680.org/" TargetMode="External"/><Relationship Id="rId10" Type="http://schemas.openxmlformats.org/officeDocument/2006/relationships/image" Target="../media/image37.jpg"/><Relationship Id="rId4" Type="http://schemas.openxmlformats.org/officeDocument/2006/relationships/image" Target="../media/image8.jpg"/><Relationship Id="rId9" Type="http://schemas.openxmlformats.org/officeDocument/2006/relationships/hyperlink" Target="http://www.heartlandpets.o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hyperlink" Target="https://pixabay.com/photos/party-celebration-carnival-birthday-2013617/" TargetMode="Externa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8.jp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8.jpg"/><Relationship Id="rId4" Type="http://schemas.openxmlformats.org/officeDocument/2006/relationships/hyperlink" Target="https://nl.m.wikipedia.org/wiki/Bestand:Your_contribution_is_a_piece_of_the_puzzle_-_globe_banner.pn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8.jpg"/></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s://www.bing.com/videos/search?q=rotary+international+video+clips&amp;&amp;view=detail&amp;mid=144BB5C69672008D33E0144BB5C69672008D33E0&amp;&amp;FORM=VRDGAR&amp;ru=%2Fvideos%2Fsearch%3Fq%3Drotary%2Binternational%2Bvideo%2Bclips%26FORM%3DVDRESM" TargetMode="External"/><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www.orionsramblings.net/2010/06/introduction.html" TargetMode="External"/><Relationship Id="rId7" Type="http://schemas.openxmlformats.org/officeDocument/2006/relationships/image" Target="../media/image40.jpeg"/><Relationship Id="rId2" Type="http://schemas.openxmlformats.org/officeDocument/2006/relationships/image" Target="../media/image9.jpg"/><Relationship Id="rId1" Type="http://schemas.openxmlformats.org/officeDocument/2006/relationships/slideLayout" Target="../slideLayouts/slideLayout1.xml"/><Relationship Id="rId6" Type="http://schemas.openxmlformats.org/officeDocument/2006/relationships/image" Target="../media/image39.jpg"/><Relationship Id="rId5" Type="http://schemas.openxmlformats.org/officeDocument/2006/relationships/image" Target="../media/image4.png"/><Relationship Id="rId4" Type="http://schemas.openxmlformats.org/officeDocument/2006/relationships/image" Target="../media/image8.jpg"/></Relationships>
</file>

<file path=ppt/slides/_rels/slide2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svg"/><Relationship Id="rId7" Type="http://schemas.openxmlformats.org/officeDocument/2006/relationships/image" Target="../media/image17.svg"/><Relationship Id="rId12"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image" Target="../media/image15.sv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svg"/></Relationships>
</file>

<file path=ppt/slides/_rels/slide2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hyperlink" Target="http://www.julianmarquina.es/11-plataformas-para-sacar-el-maximo-partido-a-tus-redes-sociales/" TargetMode="External"/><Relationship Id="rId5" Type="http://schemas.openxmlformats.org/officeDocument/2006/relationships/image" Target="../media/image6.jp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hyperlink" Target="http://dsp.stackexchange.com/questions/10262/jigsaw-puzzle-isolating-the-pieces-separating-stuck-blobs" TargetMode="External"/><Relationship Id="rId4" Type="http://schemas.openxmlformats.org/officeDocument/2006/relationships/image" Target="../media/image23.jpg"/></Relationships>
</file>

<file path=ppt/slides/_rels/slide31.xml.rels><?xml version="1.0" encoding="UTF-8" standalone="yes"?>
<Relationships xmlns="http://schemas.openxmlformats.org/package/2006/relationships"><Relationship Id="rId3" Type="http://schemas.openxmlformats.org/officeDocument/2006/relationships/hyperlink" Target="http://www.orionsramblings.net/2010/06/introduction.html" TargetMode="External"/><Relationship Id="rId7" Type="http://schemas.openxmlformats.org/officeDocument/2006/relationships/image" Target="../media/image42.jpg"/><Relationship Id="rId2" Type="http://schemas.openxmlformats.org/officeDocument/2006/relationships/image" Target="../media/image9.jpg"/><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png"/><Relationship Id="rId4" Type="http://schemas.openxmlformats.org/officeDocument/2006/relationships/image" Target="../media/image8.jpg"/></Relationships>
</file>

<file path=ppt/slides/_rels/slide32.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hyperlink" Target="http://www.orionsramblings.net/2010/06/introduction.html" TargetMode="External"/><Relationship Id="rId7" Type="http://schemas.openxmlformats.org/officeDocument/2006/relationships/image" Target="../media/image44.png"/><Relationship Id="rId2" Type="http://schemas.openxmlformats.org/officeDocument/2006/relationships/image" Target="../media/image9.jpg"/><Relationship Id="rId1" Type="http://schemas.openxmlformats.org/officeDocument/2006/relationships/slideLayout" Target="../slideLayouts/slideLayout1.xml"/><Relationship Id="rId6" Type="http://schemas.openxmlformats.org/officeDocument/2006/relationships/image" Target="../media/image43.jpeg"/><Relationship Id="rId5" Type="http://schemas.openxmlformats.org/officeDocument/2006/relationships/image" Target="../media/image4.png"/><Relationship Id="rId4" Type="http://schemas.openxmlformats.org/officeDocument/2006/relationships/image" Target="../media/image8.jp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www.orionsramblings.net/2010/06/introduction.html" TargetMode="External"/><Relationship Id="rId7" Type="http://schemas.openxmlformats.org/officeDocument/2006/relationships/image" Target="../media/image47.jpeg"/><Relationship Id="rId2" Type="http://schemas.openxmlformats.org/officeDocument/2006/relationships/image" Target="../media/image9.jpg"/><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png"/><Relationship Id="rId4" Type="http://schemas.openxmlformats.org/officeDocument/2006/relationships/image" Target="../media/image8.jpg"/></Relationships>
</file>

<file path=ppt/slides/_rels/slide38.xml.rels><?xml version="1.0" encoding="UTF-8" standalone="yes"?>
<Relationships xmlns="http://schemas.openxmlformats.org/package/2006/relationships"><Relationship Id="rId3" Type="http://schemas.openxmlformats.org/officeDocument/2006/relationships/hyperlink" Target="http://www.orionsramblings.net/2010/06/introduction.html" TargetMode="External"/><Relationship Id="rId2" Type="http://schemas.openxmlformats.org/officeDocument/2006/relationships/image" Target="../media/image9.jpg"/><Relationship Id="rId1" Type="http://schemas.openxmlformats.org/officeDocument/2006/relationships/slideLayout" Target="../slideLayouts/slideLayout1.xml"/><Relationship Id="rId6" Type="http://schemas.openxmlformats.org/officeDocument/2006/relationships/image" Target="../media/image48.jpeg"/><Relationship Id="rId5" Type="http://schemas.openxmlformats.org/officeDocument/2006/relationships/image" Target="../media/image4.png"/><Relationship Id="rId4" Type="http://schemas.openxmlformats.org/officeDocument/2006/relationships/image" Target="../media/image8.jpg"/></Relationships>
</file>

<file path=ppt/slides/_rels/slide39.xml.rels><?xml version="1.0" encoding="UTF-8" standalone="yes"?>
<Relationships xmlns="http://schemas.openxmlformats.org/package/2006/relationships"><Relationship Id="rId3" Type="http://schemas.openxmlformats.org/officeDocument/2006/relationships/hyperlink" Target="http://www.orionsramblings.net/2010/06/introduction.html" TargetMode="External"/><Relationship Id="rId2" Type="http://schemas.openxmlformats.org/officeDocument/2006/relationships/image" Target="../media/image9.jpg"/><Relationship Id="rId1" Type="http://schemas.openxmlformats.org/officeDocument/2006/relationships/slideLayout" Target="../slideLayouts/slideLayout1.xml"/><Relationship Id="rId6" Type="http://schemas.openxmlformats.org/officeDocument/2006/relationships/image" Target="../media/image49.jpg"/><Relationship Id="rId5" Type="http://schemas.openxmlformats.org/officeDocument/2006/relationships/image" Target="../media/image4.pn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hyperlink" Target="http://www.onthecommons.org/toasting-major-victory-water-commons" TargetMode="External"/><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40.xml.rels><?xml version="1.0" encoding="UTF-8" standalone="yes"?>
<Relationships xmlns="http://schemas.openxmlformats.org/package/2006/relationships"><Relationship Id="rId3" Type="http://schemas.openxmlformats.org/officeDocument/2006/relationships/hyperlink" Target="http://www.orionsramblings.net/2010/06/introduction.html" TargetMode="External"/><Relationship Id="rId7" Type="http://schemas.openxmlformats.org/officeDocument/2006/relationships/image" Target="../media/image51.png"/><Relationship Id="rId2" Type="http://schemas.openxmlformats.org/officeDocument/2006/relationships/image" Target="../media/image9.jpg"/><Relationship Id="rId1" Type="http://schemas.openxmlformats.org/officeDocument/2006/relationships/slideLayout" Target="../slideLayouts/slideLayout1.xml"/><Relationship Id="rId6" Type="http://schemas.openxmlformats.org/officeDocument/2006/relationships/image" Target="../media/image50.jpeg"/><Relationship Id="rId5" Type="http://schemas.openxmlformats.org/officeDocument/2006/relationships/image" Target="../media/image4.png"/><Relationship Id="rId4" Type="http://schemas.openxmlformats.org/officeDocument/2006/relationships/image" Target="../media/image8.jp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jpeg"/><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hyperlink" Target="https://it.wikipedia.org/wiki/File:Rotary_International_Emblem_2013.png" TargetMode="External"/><Relationship Id="rId4" Type="http://schemas.openxmlformats.org/officeDocument/2006/relationships/image" Target="../media/image35.png"/></Relationships>
</file>

<file path=ppt/slides/_rels/slide4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8.jp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hyperlink" Target="http://golibrarians.wordpress.com/2011/08/11/facebook-and-branding/"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newoptimistclub.blogspot.com/2013_03_01_archive.html" TargetMode="External"/><Relationship Id="rId2" Type="http://schemas.openxmlformats.org/officeDocument/2006/relationships/image" Target="../media/image53.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hyperlink" Target="https://drive.google.com/file/d/1FOcOSSEEtFgDE6YYAEGAkHGPsBtUqnIq/view?usp=drive_web" TargetMode="External"/><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8.jpg"/><Relationship Id="rId4" Type="http://schemas.openxmlformats.org/officeDocument/2006/relationships/hyperlink" Target="https://nl.m.wikipedia.org/wiki/Bestand:Your_contribution_is_a_piece_of_the_puzzle_-_globe_banner.png"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hyperlink" Target="https://www.bing.com/videos/search?q=rotary+international+videos&amp;qpvt=rotary+international+videos&amp;view=detail&amp;mid=A6656031C3455B38EDD7A6656031C3455B38EDD7&amp;&amp;FORM=VRDGAR&amp;ru=%2Fvideos%2Fsearch%3Fq%3Drotary%2Binternational%2Bvideos%26qpvt%3Drotary%2Binternational%2Bvideos%26FORM%3DVDRE" TargetMode="Externa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8" Type="http://schemas.openxmlformats.org/officeDocument/2006/relationships/image" Target="../media/image58.jpg"/><Relationship Id="rId3" Type="http://schemas.openxmlformats.org/officeDocument/2006/relationships/image" Target="../media/image55.jpg"/><Relationship Id="rId7" Type="http://schemas.openxmlformats.org/officeDocument/2006/relationships/hyperlink" Target="http://presencianoticias.com/2017/06/23/alertan-sobre-aumento-de-consumo-de-alcohol-en-ninos-y-adolescentes/"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7.jpg"/><Relationship Id="rId5" Type="http://schemas.openxmlformats.org/officeDocument/2006/relationships/hyperlink" Target="https://www.goodfreephotos.com/food/wine-glasss-and-toast.jpg.php" TargetMode="External"/><Relationship Id="rId4" Type="http://schemas.openxmlformats.org/officeDocument/2006/relationships/image" Target="../media/image56.jpg"/><Relationship Id="rId9" Type="http://schemas.openxmlformats.org/officeDocument/2006/relationships/hyperlink" Target="https://www.booksprints.net/book/giz-construction-peacebuildin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png"/><Relationship Id="rId7" Type="http://schemas.openxmlformats.org/officeDocument/2006/relationships/image" Target="../media/image8.jp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hyperlink" Target="http://www.orionsramblings.net/2010/06/introduction.html" TargetMode="External"/><Relationship Id="rId4" Type="http://schemas.openxmlformats.org/officeDocument/2006/relationships/image" Target="../media/image9.jpg"/><Relationship Id="rId9" Type="http://schemas.openxmlformats.org/officeDocument/2006/relationships/image" Target="../media/image11.jpe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svg"/><Relationship Id="rId7" Type="http://schemas.openxmlformats.org/officeDocument/2006/relationships/image" Target="../media/image17.svg"/><Relationship Id="rId12"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Layout" Target="../slideLayouts/slideLayout18.xml"/><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image" Target="../media/image15.sv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sv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0E06F9-9F12-4D1B-92C0-4B30818D0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7DA29CF3-8B8B-4DDF-A19B-72E0059DD5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4" name="Group 13">
            <a:extLst>
              <a:ext uri="{FF2B5EF4-FFF2-40B4-BE49-F238E27FC236}">
                <a16:creationId xmlns:a16="http://schemas.microsoft.com/office/drawing/2014/main" id="{7AFE7A50-2D5F-4DF3-B28D-A8F7E624D8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4881" y="0"/>
            <a:ext cx="7724071" cy="6858000"/>
            <a:chOff x="4464881" y="0"/>
            <a:chExt cx="7724071" cy="6858000"/>
          </a:xfrm>
        </p:grpSpPr>
        <p:pic>
          <p:nvPicPr>
            <p:cNvPr id="15" name="Picture 14">
              <a:extLst>
                <a:ext uri="{FF2B5EF4-FFF2-40B4-BE49-F238E27FC236}">
                  <a16:creationId xmlns:a16="http://schemas.microsoft.com/office/drawing/2014/main" id="{326F236B-5DB7-4DCD-947A-8DDD0C76992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6" name="Picture 15">
              <a:extLst>
                <a:ext uri="{FF2B5EF4-FFF2-40B4-BE49-F238E27FC236}">
                  <a16:creationId xmlns:a16="http://schemas.microsoft.com/office/drawing/2014/main" id="{6CC716D4-FE59-42BE-AA9B-254EF6C1BC8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2" name="Title 1">
            <a:extLst>
              <a:ext uri="{FF2B5EF4-FFF2-40B4-BE49-F238E27FC236}">
                <a16:creationId xmlns:a16="http://schemas.microsoft.com/office/drawing/2014/main" id="{B37ACD0B-7342-4075-A9FA-1BF83C93A49F}"/>
              </a:ext>
            </a:extLst>
          </p:cNvPr>
          <p:cNvSpPr>
            <a:spLocks noGrp="1"/>
          </p:cNvSpPr>
          <p:nvPr>
            <p:ph type="ctrTitle"/>
          </p:nvPr>
        </p:nvSpPr>
        <p:spPr>
          <a:xfrm>
            <a:off x="107068" y="4822541"/>
            <a:ext cx="5417376" cy="1000015"/>
          </a:xfrm>
        </p:spPr>
        <p:txBody>
          <a:bodyPr anchor="b">
            <a:normAutofit fontScale="90000"/>
          </a:bodyPr>
          <a:lstStyle/>
          <a:p>
            <a:r>
              <a:rPr lang="en-US" sz="3200" dirty="0"/>
              <a:t>We will begin this session</a:t>
            </a:r>
            <a:br>
              <a:rPr lang="en-US" sz="3200" dirty="0"/>
            </a:br>
            <a:r>
              <a:rPr lang="en-US" sz="3200" dirty="0"/>
              <a:t>in a few minutes</a:t>
            </a:r>
            <a:br>
              <a:rPr lang="en-US" sz="3200" dirty="0"/>
            </a:br>
            <a:br>
              <a:rPr lang="en-US" sz="3200" dirty="0"/>
            </a:br>
            <a:r>
              <a:rPr lang="en-US" sz="3200" dirty="0">
                <a:solidFill>
                  <a:srgbClr val="FF0000"/>
                </a:solidFill>
              </a:rPr>
              <a:t>Please write your name, title, club and district in your screen name.</a:t>
            </a:r>
            <a:br>
              <a:rPr lang="en-US" sz="3200" dirty="0">
                <a:solidFill>
                  <a:srgbClr val="FF0000"/>
                </a:solidFill>
              </a:rPr>
            </a:br>
            <a:r>
              <a:rPr lang="en-US" sz="1800" dirty="0"/>
              <a:t>such as</a:t>
            </a:r>
            <a:br>
              <a:rPr lang="en-US" sz="3200" dirty="0">
                <a:solidFill>
                  <a:srgbClr val="FF0000"/>
                </a:solidFill>
              </a:rPr>
            </a:br>
            <a:r>
              <a:rPr lang="en-US" sz="2700" i="1" dirty="0">
                <a:solidFill>
                  <a:srgbClr val="0070C0"/>
                </a:solidFill>
              </a:rPr>
              <a:t>Jane Jones, PE, Anytown, 0000</a:t>
            </a:r>
            <a:endParaRPr lang="en-US" sz="3200" b="1" i="1" dirty="0">
              <a:solidFill>
                <a:srgbClr val="0070C0"/>
              </a:solidFill>
            </a:endParaRPr>
          </a:p>
        </p:txBody>
      </p:sp>
      <p:sp>
        <p:nvSpPr>
          <p:cNvPr id="3" name="Subtitle 2">
            <a:extLst>
              <a:ext uri="{FF2B5EF4-FFF2-40B4-BE49-F238E27FC236}">
                <a16:creationId xmlns:a16="http://schemas.microsoft.com/office/drawing/2014/main" id="{6617C957-6C4E-48B6-846B-CE6D09EB74F0}"/>
              </a:ext>
            </a:extLst>
          </p:cNvPr>
          <p:cNvSpPr>
            <a:spLocks noGrp="1"/>
          </p:cNvSpPr>
          <p:nvPr>
            <p:ph type="subTitle" idx="1"/>
          </p:nvPr>
        </p:nvSpPr>
        <p:spPr>
          <a:xfrm>
            <a:off x="5950634" y="849621"/>
            <a:ext cx="5960388" cy="4896085"/>
          </a:xfrm>
          <a:ln w="155575" cmpd="tri">
            <a:solidFill>
              <a:srgbClr val="7030A0"/>
            </a:solidFill>
          </a:ln>
        </p:spPr>
        <p:txBody>
          <a:bodyPr anchor="t">
            <a:normAutofit fontScale="92500" lnSpcReduction="10000"/>
          </a:bodyPr>
          <a:lstStyle/>
          <a:p>
            <a:pPr marL="0" marR="0">
              <a:spcBef>
                <a:spcPts val="0"/>
              </a:spcBef>
              <a:spcAft>
                <a:spcPts val="0"/>
              </a:spcAft>
            </a:pPr>
            <a:endParaRPr lang="en-US" sz="1300" i="1" dirty="0">
              <a:effectLst/>
              <a:latin typeface="Calibri" panose="020F0502020204030204" pitchFamily="34" charset="0"/>
              <a:ea typeface="Times New Roman" panose="02020603050405020304" pitchFamily="18" charset="0"/>
            </a:endParaRPr>
          </a:p>
          <a:p>
            <a:pPr marL="0" marR="0">
              <a:spcBef>
                <a:spcPts val="0"/>
              </a:spcBef>
              <a:spcAft>
                <a:spcPts val="0"/>
              </a:spcAft>
            </a:pPr>
            <a:r>
              <a:rPr lang="en-US" sz="3600" i="1" dirty="0">
                <a:effectLst/>
                <a:latin typeface="Calibri" panose="020F0502020204030204" pitchFamily="34" charset="0"/>
                <a:ea typeface="Times New Roman" panose="02020603050405020304" pitchFamily="18" charset="0"/>
              </a:rPr>
              <a:t>“The servant-leader is servant first…  It </a:t>
            </a:r>
            <a:r>
              <a:rPr lang="en-US" sz="3600" i="1" dirty="0">
                <a:latin typeface="Calibri" panose="020F0502020204030204" pitchFamily="34" charset="0"/>
                <a:ea typeface="Times New Roman" panose="02020603050405020304" pitchFamily="18" charset="0"/>
              </a:rPr>
              <a:t>begins with the natural feeling that one wants to serve, to serve first.  Then conscious choice brings one to aspire to lead.  That person is sharply different from one who is leader first.”</a:t>
            </a:r>
            <a:endParaRPr lang="en-US" sz="3600" i="1" dirty="0">
              <a:effectLst/>
              <a:latin typeface="Calibri" panose="020F0502020204030204" pitchFamily="34" charset="0"/>
              <a:ea typeface="Times New Roman" panose="02020603050405020304" pitchFamily="18" charset="0"/>
            </a:endParaRPr>
          </a:p>
          <a:p>
            <a:pPr marL="0" marR="0">
              <a:spcBef>
                <a:spcPts val="0"/>
              </a:spcBef>
              <a:spcAft>
                <a:spcPts val="0"/>
              </a:spcAft>
            </a:pPr>
            <a:endParaRPr lang="en-US" sz="1800" i="1" dirty="0">
              <a:latin typeface="Calibri" panose="020F0502020204030204" pitchFamily="34" charset="0"/>
              <a:ea typeface="Calibri" panose="020F0502020204030204" pitchFamily="34" charset="0"/>
            </a:endParaRPr>
          </a:p>
          <a:p>
            <a:pPr marL="0" marR="0" algn="r">
              <a:spcBef>
                <a:spcPts val="0"/>
              </a:spcBef>
              <a:spcAft>
                <a:spcPts val="0"/>
              </a:spcAft>
            </a:pPr>
            <a:r>
              <a:rPr lang="en-US" sz="2400" i="1" dirty="0">
                <a:effectLst/>
                <a:latin typeface="Calibri" panose="020F0502020204030204" pitchFamily="34" charset="0"/>
                <a:ea typeface="Calibri" panose="020F0502020204030204" pitchFamily="34" charset="0"/>
              </a:rPr>
              <a:t>- Robert </a:t>
            </a:r>
            <a:r>
              <a:rPr lang="en-US" sz="2400" i="1" dirty="0">
                <a:latin typeface="Calibri" panose="020F0502020204030204" pitchFamily="34" charset="0"/>
                <a:ea typeface="Calibri" panose="020F0502020204030204" pitchFamily="34" charset="0"/>
              </a:rPr>
              <a:t>K. Greenleaf </a:t>
            </a:r>
            <a:endParaRPr lang="en-US" sz="2400" i="1" dirty="0">
              <a:effectLst/>
              <a:latin typeface="Calibri" panose="020F0502020204030204" pitchFamily="34" charset="0"/>
              <a:ea typeface="Calibri" panose="020F0502020204030204" pitchFamily="34" charset="0"/>
            </a:endParaRPr>
          </a:p>
          <a:p>
            <a:pPr algn="l"/>
            <a:endParaRPr lang="en-US" sz="1800" dirty="0"/>
          </a:p>
        </p:txBody>
      </p:sp>
      <p:pic>
        <p:nvPicPr>
          <p:cNvPr id="13" name="Picture 12">
            <a:extLst>
              <a:ext uri="{FF2B5EF4-FFF2-40B4-BE49-F238E27FC236}">
                <a16:creationId xmlns:a16="http://schemas.microsoft.com/office/drawing/2014/main" id="{F663E0F0-267F-4973-B8F1-D1F3C2B3E4E1}"/>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0697" y="549173"/>
            <a:ext cx="4050118" cy="1648532"/>
          </a:xfrm>
          <a:prstGeom prst="rect">
            <a:avLst/>
          </a:prstGeom>
          <a:noFill/>
          <a:ln>
            <a:noFill/>
          </a:ln>
        </p:spPr>
      </p:pic>
    </p:spTree>
    <p:extLst>
      <p:ext uri="{BB962C8B-B14F-4D97-AF65-F5344CB8AC3E}">
        <p14:creationId xmlns:p14="http://schemas.microsoft.com/office/powerpoint/2010/main" val="10495786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Logo, company name&#10;&#10;Description automatically generated">
            <a:extLst>
              <a:ext uri="{FF2B5EF4-FFF2-40B4-BE49-F238E27FC236}">
                <a16:creationId xmlns:a16="http://schemas.microsoft.com/office/drawing/2014/main" id="{A83BABB1-2514-4A94-A711-D8E92C8B220E}"/>
              </a:ext>
            </a:extLst>
          </p:cNvPr>
          <p:cNvPicPr>
            <a:picLocks noChangeAspect="1"/>
          </p:cNvPicPr>
          <p:nvPr/>
        </p:nvPicPr>
        <p:blipFill>
          <a:blip r:embed="rId2">
            <a:clrChange>
              <a:clrFrom>
                <a:srgbClr val="FFFFFF"/>
              </a:clrFrom>
              <a:clrTo>
                <a:srgbClr val="FFFFFF">
                  <a:alpha val="0"/>
                </a:srgbClr>
              </a:clrTo>
            </a:clrChange>
            <a:alphaModFix amt="70000"/>
            <a:extLst>
              <a:ext uri="{28A0092B-C50C-407E-A947-70E740481C1C}">
                <a14:useLocalDpi xmlns:a14="http://schemas.microsoft.com/office/drawing/2010/main" val="0"/>
              </a:ext>
            </a:extLst>
          </a:blip>
          <a:stretch>
            <a:fillRect/>
          </a:stretch>
        </p:blipFill>
        <p:spPr>
          <a:xfrm>
            <a:off x="6587535" y="0"/>
            <a:ext cx="5375638" cy="5375638"/>
          </a:xfrm>
          <a:prstGeom prst="rect">
            <a:avLst/>
          </a:prstGeom>
        </p:spPr>
      </p:pic>
      <p:sp>
        <p:nvSpPr>
          <p:cNvPr id="7" name="TextBox 6">
            <a:extLst>
              <a:ext uri="{FF2B5EF4-FFF2-40B4-BE49-F238E27FC236}">
                <a16:creationId xmlns:a16="http://schemas.microsoft.com/office/drawing/2014/main" id="{130CC47E-E268-4F74-848F-FB8869EF6D43}"/>
              </a:ext>
            </a:extLst>
          </p:cNvPr>
          <p:cNvSpPr txBox="1"/>
          <p:nvPr/>
        </p:nvSpPr>
        <p:spPr>
          <a:xfrm>
            <a:off x="0" y="0"/>
            <a:ext cx="3492274" cy="769441"/>
          </a:xfrm>
          <a:prstGeom prst="rect">
            <a:avLst/>
          </a:prstGeom>
          <a:noFill/>
        </p:spPr>
        <p:txBody>
          <a:bodyPr wrap="square" rtlCol="0">
            <a:spAutoFit/>
          </a:bodyPr>
          <a:lstStyle/>
          <a:p>
            <a:r>
              <a:rPr lang="en-US" sz="4400" dirty="0">
                <a:solidFill>
                  <a:srgbClr val="00B0F0"/>
                </a:solidFill>
                <a:latin typeface="Kristen ITC" panose="03050502040202030202" pitchFamily="66" charset="0"/>
              </a:rPr>
              <a:t>E</a:t>
            </a:r>
            <a:r>
              <a:rPr lang="en-US" sz="4400" dirty="0">
                <a:solidFill>
                  <a:srgbClr val="00B050"/>
                </a:solidFill>
                <a:latin typeface="Kristen ITC" panose="03050502040202030202" pitchFamily="66" charset="0"/>
              </a:rPr>
              <a:t>X</a:t>
            </a:r>
            <a:r>
              <a:rPr lang="en-US" sz="4400" dirty="0">
                <a:solidFill>
                  <a:srgbClr val="C00000"/>
                </a:solidFill>
                <a:latin typeface="Kristen ITC" panose="03050502040202030202" pitchFamily="66" charset="0"/>
              </a:rPr>
              <a:t>E</a:t>
            </a:r>
            <a:r>
              <a:rPr lang="en-US" sz="4400" dirty="0">
                <a:solidFill>
                  <a:srgbClr val="7030A0"/>
                </a:solidFill>
                <a:latin typeface="Kristen ITC" panose="03050502040202030202" pitchFamily="66" charset="0"/>
              </a:rPr>
              <a:t>R</a:t>
            </a:r>
            <a:r>
              <a:rPr lang="en-US" sz="4400" dirty="0">
                <a:solidFill>
                  <a:srgbClr val="FFC000"/>
                </a:solidFill>
                <a:latin typeface="Kristen ITC" panose="03050502040202030202" pitchFamily="66" charset="0"/>
              </a:rPr>
              <a:t>C</a:t>
            </a:r>
            <a:r>
              <a:rPr lang="en-US" sz="4400" dirty="0">
                <a:solidFill>
                  <a:srgbClr val="0066FF"/>
                </a:solidFill>
                <a:latin typeface="Kristen ITC" panose="03050502040202030202" pitchFamily="66" charset="0"/>
              </a:rPr>
              <a:t>I</a:t>
            </a:r>
            <a:r>
              <a:rPr lang="en-US" sz="4400" dirty="0">
                <a:solidFill>
                  <a:schemeClr val="accent6">
                    <a:lumMod val="50000"/>
                  </a:schemeClr>
                </a:solidFill>
                <a:latin typeface="Kristen ITC" panose="03050502040202030202" pitchFamily="66" charset="0"/>
              </a:rPr>
              <a:t>S</a:t>
            </a:r>
            <a:r>
              <a:rPr lang="en-US" sz="4400" dirty="0">
                <a:solidFill>
                  <a:srgbClr val="FF9900"/>
                </a:solidFill>
                <a:latin typeface="Kristen ITC" panose="03050502040202030202" pitchFamily="66" charset="0"/>
              </a:rPr>
              <a:t>E</a:t>
            </a:r>
          </a:p>
        </p:txBody>
      </p:sp>
      <p:pic>
        <p:nvPicPr>
          <p:cNvPr id="8" name="Picture 7">
            <a:extLst>
              <a:ext uri="{FF2B5EF4-FFF2-40B4-BE49-F238E27FC236}">
                <a16:creationId xmlns:a16="http://schemas.microsoft.com/office/drawing/2014/main" id="{3CE6C4F8-119B-4BF7-A29E-318B662D81B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46473" y="5135669"/>
            <a:ext cx="3423160" cy="1527127"/>
          </a:xfrm>
          <a:prstGeom prst="rect">
            <a:avLst/>
          </a:prstGeom>
          <a:noFill/>
          <a:ln>
            <a:noFill/>
          </a:ln>
        </p:spPr>
      </p:pic>
      <p:sp>
        <p:nvSpPr>
          <p:cNvPr id="2" name="TextBox 1">
            <a:extLst>
              <a:ext uri="{FF2B5EF4-FFF2-40B4-BE49-F238E27FC236}">
                <a16:creationId xmlns:a16="http://schemas.microsoft.com/office/drawing/2014/main" id="{2AB5EF65-C3AE-4F07-8185-C902EC52A9A1}"/>
              </a:ext>
            </a:extLst>
          </p:cNvPr>
          <p:cNvSpPr txBox="1"/>
          <p:nvPr/>
        </p:nvSpPr>
        <p:spPr>
          <a:xfrm>
            <a:off x="0" y="1030485"/>
            <a:ext cx="4839786" cy="5262979"/>
          </a:xfrm>
          <a:prstGeom prst="rect">
            <a:avLst/>
          </a:prstGeom>
          <a:noFill/>
        </p:spPr>
        <p:txBody>
          <a:bodyPr wrap="none" rtlCol="0">
            <a:spAutoFit/>
          </a:bodyPr>
          <a:lstStyle/>
          <a:p>
            <a:r>
              <a:rPr lang="en-US" sz="2400" dirty="0"/>
              <a:t>Poll Question:</a:t>
            </a:r>
          </a:p>
          <a:p>
            <a:r>
              <a:rPr lang="en-US" sz="2400" b="1" i="1" dirty="0"/>
              <a:t>	What makes your club fun?</a:t>
            </a:r>
          </a:p>
          <a:p>
            <a:endParaRPr lang="en-US" sz="2400" dirty="0"/>
          </a:p>
          <a:p>
            <a:pPr marL="457200" indent="-457200">
              <a:buAutoNum type="arabicParenR"/>
            </a:pPr>
            <a:r>
              <a:rPr lang="en-US" sz="2400" dirty="0"/>
              <a:t>Great meals</a:t>
            </a:r>
          </a:p>
          <a:p>
            <a:pPr marL="457200" indent="-457200">
              <a:buAutoNum type="arabicParenR"/>
            </a:pPr>
            <a:endParaRPr lang="en-US" sz="2400" dirty="0"/>
          </a:p>
          <a:p>
            <a:pPr marL="457200" indent="-457200">
              <a:buAutoNum type="arabicParenR"/>
            </a:pPr>
            <a:r>
              <a:rPr lang="en-US" sz="2400" dirty="0"/>
              <a:t>Getting to see my friends</a:t>
            </a:r>
          </a:p>
          <a:p>
            <a:pPr marL="457200" indent="-457200">
              <a:buAutoNum type="arabicParenR"/>
            </a:pPr>
            <a:endParaRPr lang="en-US" sz="2400" dirty="0"/>
          </a:p>
          <a:p>
            <a:pPr marL="457200" indent="-457200">
              <a:buAutoNum type="arabicParenR"/>
            </a:pPr>
            <a:r>
              <a:rPr lang="en-US" sz="2400" dirty="0"/>
              <a:t>Doing good in my community</a:t>
            </a:r>
          </a:p>
          <a:p>
            <a:pPr marL="457200" indent="-457200">
              <a:buAutoNum type="arabicParenR"/>
            </a:pPr>
            <a:endParaRPr lang="en-US" sz="2400" dirty="0"/>
          </a:p>
          <a:p>
            <a:pPr marL="457200" indent="-457200">
              <a:buAutoNum type="arabicParenR"/>
            </a:pPr>
            <a:r>
              <a:rPr lang="en-US" sz="2400" dirty="0"/>
              <a:t>Silly jokes that Rotarians tell</a:t>
            </a:r>
          </a:p>
          <a:p>
            <a:pPr marL="457200" indent="-457200">
              <a:buAutoNum type="arabicParenR"/>
            </a:pPr>
            <a:endParaRPr lang="en-US" sz="2400" dirty="0"/>
          </a:p>
          <a:p>
            <a:pPr marL="457200" indent="-457200">
              <a:buAutoNum type="arabicParenR"/>
            </a:pPr>
            <a:r>
              <a:rPr lang="en-US" sz="2400" dirty="0"/>
              <a:t>Great service projects</a:t>
            </a:r>
          </a:p>
          <a:p>
            <a:pPr marL="457200" indent="-457200">
              <a:buAutoNum type="arabicParenR"/>
            </a:pPr>
            <a:endParaRPr lang="en-US" sz="2400" dirty="0"/>
          </a:p>
          <a:p>
            <a:pPr marL="457200" indent="-457200">
              <a:buAutoNum type="arabicParenR"/>
            </a:pPr>
            <a:r>
              <a:rPr lang="en-US" sz="2400" dirty="0"/>
              <a:t>Can’t really say</a:t>
            </a:r>
          </a:p>
        </p:txBody>
      </p:sp>
    </p:spTree>
    <p:extLst>
      <p:ext uri="{BB962C8B-B14F-4D97-AF65-F5344CB8AC3E}">
        <p14:creationId xmlns:p14="http://schemas.microsoft.com/office/powerpoint/2010/main" val="3538380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0E06F9-9F12-4D1B-92C0-4B30818D0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7DA29CF3-8B8B-4DDF-A19B-72E0059DD5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4" name="Group 13">
            <a:extLst>
              <a:ext uri="{FF2B5EF4-FFF2-40B4-BE49-F238E27FC236}">
                <a16:creationId xmlns:a16="http://schemas.microsoft.com/office/drawing/2014/main" id="{7AFE7A50-2D5F-4DF3-B28D-A8F7E624D8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4881" y="0"/>
            <a:ext cx="7724071" cy="6858000"/>
            <a:chOff x="4464881" y="0"/>
            <a:chExt cx="7724071" cy="6858000"/>
          </a:xfrm>
        </p:grpSpPr>
        <p:pic>
          <p:nvPicPr>
            <p:cNvPr id="15" name="Picture 14">
              <a:extLst>
                <a:ext uri="{FF2B5EF4-FFF2-40B4-BE49-F238E27FC236}">
                  <a16:creationId xmlns:a16="http://schemas.microsoft.com/office/drawing/2014/main" id="{326F236B-5DB7-4DCD-947A-8DDD0C76992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6" name="Picture 15">
              <a:extLst>
                <a:ext uri="{FF2B5EF4-FFF2-40B4-BE49-F238E27FC236}">
                  <a16:creationId xmlns:a16="http://schemas.microsoft.com/office/drawing/2014/main" id="{6CC716D4-FE59-42BE-AA9B-254EF6C1BC8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pic>
        <p:nvPicPr>
          <p:cNvPr id="21" name="Picture 20">
            <a:extLst>
              <a:ext uri="{FF2B5EF4-FFF2-40B4-BE49-F238E27FC236}">
                <a16:creationId xmlns:a16="http://schemas.microsoft.com/office/drawing/2014/main" id="{4E608C8A-0D77-4FB8-B564-182CC80CC344}"/>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46473" y="5135669"/>
            <a:ext cx="3423160" cy="1527127"/>
          </a:xfrm>
          <a:prstGeom prst="rect">
            <a:avLst/>
          </a:prstGeom>
          <a:noFill/>
          <a:ln>
            <a:noFill/>
          </a:ln>
        </p:spPr>
      </p:pic>
      <p:pic>
        <p:nvPicPr>
          <p:cNvPr id="22" name="Picture 21" descr="Logo, company name&#10;&#10;Description automatically generated">
            <a:extLst>
              <a:ext uri="{FF2B5EF4-FFF2-40B4-BE49-F238E27FC236}">
                <a16:creationId xmlns:a16="http://schemas.microsoft.com/office/drawing/2014/main" id="{51012320-F064-4269-BCB6-EBC5D058004E}"/>
              </a:ext>
            </a:extLst>
          </p:cNvPr>
          <p:cNvPicPr>
            <a:picLocks noChangeAspect="1"/>
          </p:cNvPicPr>
          <p:nvPr/>
        </p:nvPicPr>
        <p:blipFill>
          <a:blip r:embed="rId5">
            <a:clrChange>
              <a:clrFrom>
                <a:srgbClr val="FFFFFF"/>
              </a:clrFrom>
              <a:clrTo>
                <a:srgbClr val="FFFFFF">
                  <a:alpha val="0"/>
                </a:srgbClr>
              </a:clrTo>
            </a:clrChange>
            <a:alphaModFix amt="70000"/>
            <a:extLst>
              <a:ext uri="{28A0092B-C50C-407E-A947-70E740481C1C}">
                <a14:useLocalDpi xmlns:a14="http://schemas.microsoft.com/office/drawing/2010/main" val="0"/>
              </a:ext>
            </a:extLst>
          </a:blip>
          <a:stretch>
            <a:fillRect/>
          </a:stretch>
        </p:blipFill>
        <p:spPr>
          <a:xfrm>
            <a:off x="6588560" y="0"/>
            <a:ext cx="5375638" cy="5375638"/>
          </a:xfrm>
          <a:prstGeom prst="rect">
            <a:avLst/>
          </a:prstGeom>
        </p:spPr>
      </p:pic>
      <p:pic>
        <p:nvPicPr>
          <p:cNvPr id="6" name="Picture 5" descr="Map&#10;&#10;Description automatically generated">
            <a:extLst>
              <a:ext uri="{FF2B5EF4-FFF2-40B4-BE49-F238E27FC236}">
                <a16:creationId xmlns:a16="http://schemas.microsoft.com/office/drawing/2014/main" id="{7DE25257-6B2D-403D-B198-EA81ACB13A2D}"/>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270013" y="3207955"/>
            <a:ext cx="5825987" cy="3454841"/>
          </a:xfrm>
          <a:prstGeom prst="rect">
            <a:avLst/>
          </a:prstGeom>
        </p:spPr>
      </p:pic>
      <p:sp>
        <p:nvSpPr>
          <p:cNvPr id="19" name="Subtitle 2">
            <a:extLst>
              <a:ext uri="{FF2B5EF4-FFF2-40B4-BE49-F238E27FC236}">
                <a16:creationId xmlns:a16="http://schemas.microsoft.com/office/drawing/2014/main" id="{8F7EF02A-166A-4F86-B58C-DE112D50892F}"/>
              </a:ext>
            </a:extLst>
          </p:cNvPr>
          <p:cNvSpPr txBox="1">
            <a:spLocks/>
          </p:cNvSpPr>
          <p:nvPr/>
        </p:nvSpPr>
        <p:spPr>
          <a:xfrm>
            <a:off x="739815" y="493284"/>
            <a:ext cx="2781958" cy="1152510"/>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0700" b="1" dirty="0">
                <a:solidFill>
                  <a:schemeClr val="accent1">
                    <a:lumMod val="50000"/>
                  </a:schemeClr>
                </a:solidFill>
                <a:latin typeface="Vladimir Script" panose="03050402040407070305" pitchFamily="66" charset="0"/>
              </a:rPr>
              <a:t>Pieces of</a:t>
            </a:r>
          </a:p>
        </p:txBody>
      </p:sp>
      <p:pic>
        <p:nvPicPr>
          <p:cNvPr id="23" name="Picture 22" descr="See the source image">
            <a:extLst>
              <a:ext uri="{FF2B5EF4-FFF2-40B4-BE49-F238E27FC236}">
                <a16:creationId xmlns:a16="http://schemas.microsoft.com/office/drawing/2014/main" id="{CD3E364E-7180-48DD-BEAE-5D094DC0CD33}"/>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7750" y="763878"/>
            <a:ext cx="5188281" cy="1950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1607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0E06F9-9F12-4D1B-92C0-4B30818D0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7DA29CF3-8B8B-4DDF-A19B-72E0059DD5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4" name="Group 13">
            <a:extLst>
              <a:ext uri="{FF2B5EF4-FFF2-40B4-BE49-F238E27FC236}">
                <a16:creationId xmlns:a16="http://schemas.microsoft.com/office/drawing/2014/main" id="{7AFE7A50-2D5F-4DF3-B28D-A8F7E624D8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4881" y="0"/>
            <a:ext cx="7724071" cy="6858000"/>
            <a:chOff x="4464881" y="0"/>
            <a:chExt cx="7724071" cy="6858000"/>
          </a:xfrm>
        </p:grpSpPr>
        <p:pic>
          <p:nvPicPr>
            <p:cNvPr id="15" name="Picture 14">
              <a:extLst>
                <a:ext uri="{FF2B5EF4-FFF2-40B4-BE49-F238E27FC236}">
                  <a16:creationId xmlns:a16="http://schemas.microsoft.com/office/drawing/2014/main" id="{326F236B-5DB7-4DCD-947A-8DDD0C76992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6" name="Picture 15">
              <a:extLst>
                <a:ext uri="{FF2B5EF4-FFF2-40B4-BE49-F238E27FC236}">
                  <a16:creationId xmlns:a16="http://schemas.microsoft.com/office/drawing/2014/main" id="{6CC716D4-FE59-42BE-AA9B-254EF6C1BC8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pic>
        <p:nvPicPr>
          <p:cNvPr id="3" name="Picture 2" descr="Calendar&#10;&#10;Description automatically generated with medium confidence">
            <a:extLst>
              <a:ext uri="{FF2B5EF4-FFF2-40B4-BE49-F238E27FC236}">
                <a16:creationId xmlns:a16="http://schemas.microsoft.com/office/drawing/2014/main" id="{C4126C73-3CE6-46F6-8239-4D85F93841AC}"/>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18354" y="156797"/>
            <a:ext cx="5150714" cy="2890838"/>
          </a:xfrm>
          <a:prstGeom prst="ellipse">
            <a:avLst/>
          </a:prstGeom>
          <a:ln>
            <a:noFill/>
          </a:ln>
          <a:effectLst>
            <a:softEdge rad="112500"/>
          </a:effectLst>
        </p:spPr>
      </p:pic>
      <p:sp>
        <p:nvSpPr>
          <p:cNvPr id="2" name="TextBox 1">
            <a:extLst>
              <a:ext uri="{FF2B5EF4-FFF2-40B4-BE49-F238E27FC236}">
                <a16:creationId xmlns:a16="http://schemas.microsoft.com/office/drawing/2014/main" id="{2966E2E4-58F8-4AEA-A943-B90A542692BF}"/>
              </a:ext>
            </a:extLst>
          </p:cNvPr>
          <p:cNvSpPr txBox="1"/>
          <p:nvPr/>
        </p:nvSpPr>
        <p:spPr>
          <a:xfrm>
            <a:off x="1815772" y="3136068"/>
            <a:ext cx="2755884" cy="461665"/>
          </a:xfrm>
          <a:prstGeom prst="rect">
            <a:avLst/>
          </a:prstGeom>
          <a:noFill/>
        </p:spPr>
        <p:txBody>
          <a:bodyPr wrap="none" rtlCol="0">
            <a:spAutoFit/>
          </a:bodyPr>
          <a:lstStyle/>
          <a:p>
            <a:pPr algn="ctr"/>
            <a:r>
              <a:rPr lang="en-US" sz="2400" b="1" i="1" dirty="0">
                <a:solidFill>
                  <a:srgbClr val="0070C0"/>
                </a:solidFill>
              </a:rPr>
              <a:t>ANN LEE HUSSEY</a:t>
            </a:r>
          </a:p>
        </p:txBody>
      </p:sp>
      <p:sp>
        <p:nvSpPr>
          <p:cNvPr id="4" name="Rectangle 3">
            <a:extLst>
              <a:ext uri="{FF2B5EF4-FFF2-40B4-BE49-F238E27FC236}">
                <a16:creationId xmlns:a16="http://schemas.microsoft.com/office/drawing/2014/main" id="{399928DA-752B-4CCD-856C-BB867D7ED4F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9" name="Picture 18" descr="Logo, company name&#10;&#10;Description automatically generated">
            <a:extLst>
              <a:ext uri="{FF2B5EF4-FFF2-40B4-BE49-F238E27FC236}">
                <a16:creationId xmlns:a16="http://schemas.microsoft.com/office/drawing/2014/main" id="{93A505D0-C0A1-48C4-909E-6D0B0C473AEF}"/>
              </a:ext>
            </a:extLst>
          </p:cNvPr>
          <p:cNvPicPr>
            <a:picLocks noChangeAspect="1"/>
          </p:cNvPicPr>
          <p:nvPr/>
        </p:nvPicPr>
        <p:blipFill>
          <a:blip r:embed="rId6">
            <a:clrChange>
              <a:clrFrom>
                <a:srgbClr val="FFFFFF"/>
              </a:clrFrom>
              <a:clrTo>
                <a:srgbClr val="FFFFFF">
                  <a:alpha val="0"/>
                </a:srgbClr>
              </a:clrTo>
            </a:clrChange>
            <a:alphaModFix amt="70000"/>
            <a:extLst>
              <a:ext uri="{28A0092B-C50C-407E-A947-70E740481C1C}">
                <a14:useLocalDpi xmlns:a14="http://schemas.microsoft.com/office/drawing/2010/main" val="0"/>
              </a:ext>
            </a:extLst>
          </a:blip>
          <a:stretch>
            <a:fillRect/>
          </a:stretch>
        </p:blipFill>
        <p:spPr>
          <a:xfrm>
            <a:off x="6588560" y="0"/>
            <a:ext cx="5375638" cy="5375638"/>
          </a:xfrm>
          <a:prstGeom prst="rect">
            <a:avLst/>
          </a:prstGeom>
        </p:spPr>
      </p:pic>
      <p:pic>
        <p:nvPicPr>
          <p:cNvPr id="20" name="Picture 19">
            <a:extLst>
              <a:ext uri="{FF2B5EF4-FFF2-40B4-BE49-F238E27FC236}">
                <a16:creationId xmlns:a16="http://schemas.microsoft.com/office/drawing/2014/main" id="{F0C393FE-6325-4900-8381-0F1C5DF692A2}"/>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46473" y="5135669"/>
            <a:ext cx="3423160" cy="1527127"/>
          </a:xfrm>
          <a:prstGeom prst="rect">
            <a:avLst/>
          </a:prstGeom>
          <a:noFill/>
          <a:ln>
            <a:noFill/>
          </a:ln>
        </p:spPr>
      </p:pic>
      <p:sp>
        <p:nvSpPr>
          <p:cNvPr id="5" name="TextBox 4">
            <a:extLst>
              <a:ext uri="{FF2B5EF4-FFF2-40B4-BE49-F238E27FC236}">
                <a16:creationId xmlns:a16="http://schemas.microsoft.com/office/drawing/2014/main" id="{1A70D3E8-49D6-4EAD-B699-DDC47FC4EC37}"/>
              </a:ext>
            </a:extLst>
          </p:cNvPr>
          <p:cNvSpPr txBox="1"/>
          <p:nvPr/>
        </p:nvSpPr>
        <p:spPr>
          <a:xfrm>
            <a:off x="344057" y="6035307"/>
            <a:ext cx="5755870" cy="707886"/>
          </a:xfrm>
          <a:prstGeom prst="rect">
            <a:avLst/>
          </a:prstGeom>
          <a:noFill/>
        </p:spPr>
        <p:txBody>
          <a:bodyPr wrap="none" rtlCol="0">
            <a:spAutoFit/>
          </a:bodyPr>
          <a:lstStyle/>
          <a:p>
            <a:pPr algn="ctr"/>
            <a:r>
              <a:rPr lang="en-US" sz="2000" dirty="0"/>
              <a:t>A lifetime passion for ridding the world of Polio:</a:t>
            </a:r>
          </a:p>
          <a:p>
            <a:pPr algn="ctr"/>
            <a:r>
              <a:rPr lang="en-US" sz="2000" b="1" dirty="0"/>
              <a:t>A PERSONAL STORY</a:t>
            </a:r>
          </a:p>
        </p:txBody>
      </p:sp>
      <p:pic>
        <p:nvPicPr>
          <p:cNvPr id="8" name="Picture 7" descr="Text&#10;&#10;Description automatically generated">
            <a:extLst>
              <a:ext uri="{FF2B5EF4-FFF2-40B4-BE49-F238E27FC236}">
                <a16:creationId xmlns:a16="http://schemas.microsoft.com/office/drawing/2014/main" id="{9AB3159F-9C6C-4B64-83DC-6886CDE292F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42094" y="3617329"/>
            <a:ext cx="2994112" cy="2245584"/>
          </a:xfrm>
          <a:prstGeom prst="rect">
            <a:avLst/>
          </a:prstGeom>
        </p:spPr>
      </p:pic>
      <p:pic>
        <p:nvPicPr>
          <p:cNvPr id="21" name="Picture 20" descr="A person smiling for the camera&#10;&#10;Description automatically generated with low confidence">
            <a:extLst>
              <a:ext uri="{FF2B5EF4-FFF2-40B4-BE49-F238E27FC236}">
                <a16:creationId xmlns:a16="http://schemas.microsoft.com/office/drawing/2014/main" id="{6F8BFB78-6959-4194-933E-AF896AF3110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9235" y="3597733"/>
            <a:ext cx="1854461" cy="2265180"/>
          </a:xfrm>
          <a:prstGeom prst="rect">
            <a:avLst/>
          </a:prstGeom>
        </p:spPr>
      </p:pic>
    </p:spTree>
    <p:extLst>
      <p:ext uri="{BB962C8B-B14F-4D97-AF65-F5344CB8AC3E}">
        <p14:creationId xmlns:p14="http://schemas.microsoft.com/office/powerpoint/2010/main" val="3969989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Logo, company name&#10;&#10;Description automatically generated">
            <a:extLst>
              <a:ext uri="{FF2B5EF4-FFF2-40B4-BE49-F238E27FC236}">
                <a16:creationId xmlns:a16="http://schemas.microsoft.com/office/drawing/2014/main" id="{A83BABB1-2514-4A94-A711-D8E92C8B220E}"/>
              </a:ext>
            </a:extLst>
          </p:cNvPr>
          <p:cNvPicPr>
            <a:picLocks noChangeAspect="1"/>
          </p:cNvPicPr>
          <p:nvPr/>
        </p:nvPicPr>
        <p:blipFill>
          <a:blip r:embed="rId2">
            <a:clrChange>
              <a:clrFrom>
                <a:srgbClr val="FFFFFF"/>
              </a:clrFrom>
              <a:clrTo>
                <a:srgbClr val="FFFFFF">
                  <a:alpha val="0"/>
                </a:srgbClr>
              </a:clrTo>
            </a:clrChange>
            <a:alphaModFix amt="70000"/>
            <a:extLst>
              <a:ext uri="{28A0092B-C50C-407E-A947-70E740481C1C}">
                <a14:useLocalDpi xmlns:a14="http://schemas.microsoft.com/office/drawing/2010/main" val="0"/>
              </a:ext>
            </a:extLst>
          </a:blip>
          <a:stretch>
            <a:fillRect/>
          </a:stretch>
        </p:blipFill>
        <p:spPr>
          <a:xfrm>
            <a:off x="6587535" y="0"/>
            <a:ext cx="5375638" cy="5375638"/>
          </a:xfrm>
          <a:prstGeom prst="rect">
            <a:avLst/>
          </a:prstGeom>
        </p:spPr>
      </p:pic>
      <p:sp>
        <p:nvSpPr>
          <p:cNvPr id="7" name="TextBox 6">
            <a:extLst>
              <a:ext uri="{FF2B5EF4-FFF2-40B4-BE49-F238E27FC236}">
                <a16:creationId xmlns:a16="http://schemas.microsoft.com/office/drawing/2014/main" id="{130CC47E-E268-4F74-848F-FB8869EF6D43}"/>
              </a:ext>
            </a:extLst>
          </p:cNvPr>
          <p:cNvSpPr txBox="1"/>
          <p:nvPr/>
        </p:nvSpPr>
        <p:spPr>
          <a:xfrm>
            <a:off x="0" y="0"/>
            <a:ext cx="3492274" cy="769441"/>
          </a:xfrm>
          <a:prstGeom prst="rect">
            <a:avLst/>
          </a:prstGeom>
          <a:noFill/>
        </p:spPr>
        <p:txBody>
          <a:bodyPr wrap="square" rtlCol="0">
            <a:spAutoFit/>
          </a:bodyPr>
          <a:lstStyle/>
          <a:p>
            <a:r>
              <a:rPr lang="en-US" sz="4400" dirty="0">
                <a:solidFill>
                  <a:srgbClr val="00B0F0"/>
                </a:solidFill>
                <a:latin typeface="Kristen ITC" panose="03050502040202030202" pitchFamily="66" charset="0"/>
              </a:rPr>
              <a:t>E</a:t>
            </a:r>
            <a:r>
              <a:rPr lang="en-US" sz="4400" dirty="0">
                <a:solidFill>
                  <a:srgbClr val="00B050"/>
                </a:solidFill>
                <a:latin typeface="Kristen ITC" panose="03050502040202030202" pitchFamily="66" charset="0"/>
              </a:rPr>
              <a:t>X</a:t>
            </a:r>
            <a:r>
              <a:rPr lang="en-US" sz="4400" dirty="0">
                <a:solidFill>
                  <a:srgbClr val="C00000"/>
                </a:solidFill>
                <a:latin typeface="Kristen ITC" panose="03050502040202030202" pitchFamily="66" charset="0"/>
              </a:rPr>
              <a:t>E</a:t>
            </a:r>
            <a:r>
              <a:rPr lang="en-US" sz="4400" dirty="0">
                <a:solidFill>
                  <a:srgbClr val="7030A0"/>
                </a:solidFill>
                <a:latin typeface="Kristen ITC" panose="03050502040202030202" pitchFamily="66" charset="0"/>
              </a:rPr>
              <a:t>R</a:t>
            </a:r>
            <a:r>
              <a:rPr lang="en-US" sz="4400" dirty="0">
                <a:solidFill>
                  <a:srgbClr val="FFC000"/>
                </a:solidFill>
                <a:latin typeface="Kristen ITC" panose="03050502040202030202" pitchFamily="66" charset="0"/>
              </a:rPr>
              <a:t>C</a:t>
            </a:r>
            <a:r>
              <a:rPr lang="en-US" sz="4400" dirty="0">
                <a:solidFill>
                  <a:srgbClr val="0066FF"/>
                </a:solidFill>
                <a:latin typeface="Kristen ITC" panose="03050502040202030202" pitchFamily="66" charset="0"/>
              </a:rPr>
              <a:t>I</a:t>
            </a:r>
            <a:r>
              <a:rPr lang="en-US" sz="4400" dirty="0">
                <a:solidFill>
                  <a:schemeClr val="accent6">
                    <a:lumMod val="50000"/>
                  </a:schemeClr>
                </a:solidFill>
                <a:latin typeface="Kristen ITC" panose="03050502040202030202" pitchFamily="66" charset="0"/>
              </a:rPr>
              <a:t>S</a:t>
            </a:r>
            <a:r>
              <a:rPr lang="en-US" sz="4400" dirty="0">
                <a:solidFill>
                  <a:srgbClr val="FF9900"/>
                </a:solidFill>
                <a:latin typeface="Kristen ITC" panose="03050502040202030202" pitchFamily="66" charset="0"/>
              </a:rPr>
              <a:t>E</a:t>
            </a:r>
          </a:p>
        </p:txBody>
      </p:sp>
      <p:pic>
        <p:nvPicPr>
          <p:cNvPr id="8" name="Picture 7">
            <a:extLst>
              <a:ext uri="{FF2B5EF4-FFF2-40B4-BE49-F238E27FC236}">
                <a16:creationId xmlns:a16="http://schemas.microsoft.com/office/drawing/2014/main" id="{87F7664D-3000-4AF2-AC65-047AED465C9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46473" y="5135669"/>
            <a:ext cx="3423160" cy="1527127"/>
          </a:xfrm>
          <a:prstGeom prst="rect">
            <a:avLst/>
          </a:prstGeom>
          <a:noFill/>
          <a:ln>
            <a:noFill/>
          </a:ln>
        </p:spPr>
      </p:pic>
      <p:sp>
        <p:nvSpPr>
          <p:cNvPr id="2" name="TextBox 1">
            <a:extLst>
              <a:ext uri="{FF2B5EF4-FFF2-40B4-BE49-F238E27FC236}">
                <a16:creationId xmlns:a16="http://schemas.microsoft.com/office/drawing/2014/main" id="{F8300FEF-95E1-4AC4-8FC2-D70B0A39C918}"/>
              </a:ext>
            </a:extLst>
          </p:cNvPr>
          <p:cNvSpPr txBox="1"/>
          <p:nvPr/>
        </p:nvSpPr>
        <p:spPr>
          <a:xfrm>
            <a:off x="228827" y="2153653"/>
            <a:ext cx="4872562" cy="2246769"/>
          </a:xfrm>
          <a:prstGeom prst="rect">
            <a:avLst/>
          </a:prstGeom>
          <a:noFill/>
        </p:spPr>
        <p:txBody>
          <a:bodyPr wrap="square" rtlCol="0">
            <a:spAutoFit/>
          </a:bodyPr>
          <a:lstStyle/>
          <a:p>
            <a:pPr algn="ctr"/>
            <a:r>
              <a:rPr lang="en-US" sz="2800" dirty="0"/>
              <a:t>In the chat box,</a:t>
            </a:r>
          </a:p>
          <a:p>
            <a:pPr algn="ctr"/>
            <a:r>
              <a:rPr lang="en-US" sz="2800" dirty="0"/>
              <a:t>write one word,</a:t>
            </a:r>
          </a:p>
          <a:p>
            <a:pPr algn="ctr"/>
            <a:r>
              <a:rPr lang="en-US" sz="2800" dirty="0"/>
              <a:t>and only one word,</a:t>
            </a:r>
          </a:p>
          <a:p>
            <a:pPr algn="ctr"/>
            <a:r>
              <a:rPr lang="en-US" sz="2800" dirty="0"/>
              <a:t>that best describes</a:t>
            </a:r>
          </a:p>
          <a:p>
            <a:pPr algn="ctr"/>
            <a:r>
              <a:rPr lang="en-US" sz="2800" dirty="0"/>
              <a:t>your leadership style?</a:t>
            </a:r>
          </a:p>
        </p:txBody>
      </p:sp>
    </p:spTree>
    <p:extLst>
      <p:ext uri="{BB962C8B-B14F-4D97-AF65-F5344CB8AC3E}">
        <p14:creationId xmlns:p14="http://schemas.microsoft.com/office/powerpoint/2010/main" val="2396870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0E06F9-9F12-4D1B-92C0-4B30818D0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7DA29CF3-8B8B-4DDF-A19B-72E0059DD5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4" name="Group 13">
            <a:extLst>
              <a:ext uri="{FF2B5EF4-FFF2-40B4-BE49-F238E27FC236}">
                <a16:creationId xmlns:a16="http://schemas.microsoft.com/office/drawing/2014/main" id="{7AFE7A50-2D5F-4DF3-B28D-A8F7E624D8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4881" y="0"/>
            <a:ext cx="7724071" cy="6858000"/>
            <a:chOff x="4464881" y="0"/>
            <a:chExt cx="7724071" cy="6858000"/>
          </a:xfrm>
        </p:grpSpPr>
        <p:pic>
          <p:nvPicPr>
            <p:cNvPr id="15" name="Picture 14">
              <a:extLst>
                <a:ext uri="{FF2B5EF4-FFF2-40B4-BE49-F238E27FC236}">
                  <a16:creationId xmlns:a16="http://schemas.microsoft.com/office/drawing/2014/main" id="{326F236B-5DB7-4DCD-947A-8DDD0C76992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6" name="Picture 15">
              <a:extLst>
                <a:ext uri="{FF2B5EF4-FFF2-40B4-BE49-F238E27FC236}">
                  <a16:creationId xmlns:a16="http://schemas.microsoft.com/office/drawing/2014/main" id="{6CC716D4-FE59-42BE-AA9B-254EF6C1BC8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pic>
        <p:nvPicPr>
          <p:cNvPr id="3" name="Picture 2" descr="Calendar&#10;&#10;Description automatically generated with medium confidence">
            <a:extLst>
              <a:ext uri="{FF2B5EF4-FFF2-40B4-BE49-F238E27FC236}">
                <a16:creationId xmlns:a16="http://schemas.microsoft.com/office/drawing/2014/main" id="{C4126C73-3CE6-46F6-8239-4D85F93841AC}"/>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18354" y="156797"/>
            <a:ext cx="5150714" cy="2890838"/>
          </a:xfrm>
          <a:prstGeom prst="ellipse">
            <a:avLst/>
          </a:prstGeom>
          <a:ln>
            <a:noFill/>
          </a:ln>
          <a:effectLst>
            <a:softEdge rad="112500"/>
          </a:effectLst>
        </p:spPr>
      </p:pic>
      <p:sp>
        <p:nvSpPr>
          <p:cNvPr id="2" name="TextBox 1">
            <a:extLst>
              <a:ext uri="{FF2B5EF4-FFF2-40B4-BE49-F238E27FC236}">
                <a16:creationId xmlns:a16="http://schemas.microsoft.com/office/drawing/2014/main" id="{2966E2E4-58F8-4AEA-A943-B90A542692BF}"/>
              </a:ext>
            </a:extLst>
          </p:cNvPr>
          <p:cNvSpPr txBox="1"/>
          <p:nvPr/>
        </p:nvSpPr>
        <p:spPr>
          <a:xfrm>
            <a:off x="344056" y="3136068"/>
            <a:ext cx="5852027" cy="954107"/>
          </a:xfrm>
          <a:prstGeom prst="rect">
            <a:avLst/>
          </a:prstGeom>
          <a:noFill/>
        </p:spPr>
        <p:txBody>
          <a:bodyPr wrap="square" rtlCol="0">
            <a:spAutoFit/>
          </a:bodyPr>
          <a:lstStyle/>
          <a:p>
            <a:pPr algn="ctr"/>
            <a:r>
              <a:rPr lang="en-US" sz="2400" b="1" i="1" dirty="0">
                <a:solidFill>
                  <a:srgbClr val="0070C0"/>
                </a:solidFill>
              </a:rPr>
              <a:t>RI PRESIDENT-ELECT</a:t>
            </a:r>
          </a:p>
          <a:p>
            <a:pPr algn="ctr"/>
            <a:r>
              <a:rPr lang="en-US" sz="3200" b="1" i="1" dirty="0">
                <a:solidFill>
                  <a:srgbClr val="0070C0"/>
                </a:solidFill>
              </a:rPr>
              <a:t>SHEKHAR and RASHI MEHTA</a:t>
            </a:r>
          </a:p>
        </p:txBody>
      </p:sp>
      <p:sp>
        <p:nvSpPr>
          <p:cNvPr id="4" name="Rectangle 3">
            <a:extLst>
              <a:ext uri="{FF2B5EF4-FFF2-40B4-BE49-F238E27FC236}">
                <a16:creationId xmlns:a16="http://schemas.microsoft.com/office/drawing/2014/main" id="{399928DA-752B-4CCD-856C-BB867D7ED4F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9" name="Picture 18" descr="Logo, company name&#10;&#10;Description automatically generated">
            <a:extLst>
              <a:ext uri="{FF2B5EF4-FFF2-40B4-BE49-F238E27FC236}">
                <a16:creationId xmlns:a16="http://schemas.microsoft.com/office/drawing/2014/main" id="{93A505D0-C0A1-48C4-909E-6D0B0C473AEF}"/>
              </a:ext>
            </a:extLst>
          </p:cNvPr>
          <p:cNvPicPr>
            <a:picLocks noChangeAspect="1"/>
          </p:cNvPicPr>
          <p:nvPr/>
        </p:nvPicPr>
        <p:blipFill>
          <a:blip r:embed="rId6">
            <a:clrChange>
              <a:clrFrom>
                <a:srgbClr val="FFFFFF"/>
              </a:clrFrom>
              <a:clrTo>
                <a:srgbClr val="FFFFFF">
                  <a:alpha val="0"/>
                </a:srgbClr>
              </a:clrTo>
            </a:clrChange>
            <a:alphaModFix amt="70000"/>
            <a:extLst>
              <a:ext uri="{28A0092B-C50C-407E-A947-70E740481C1C}">
                <a14:useLocalDpi xmlns:a14="http://schemas.microsoft.com/office/drawing/2010/main" val="0"/>
              </a:ext>
            </a:extLst>
          </a:blip>
          <a:stretch>
            <a:fillRect/>
          </a:stretch>
        </p:blipFill>
        <p:spPr>
          <a:xfrm>
            <a:off x="6588560" y="0"/>
            <a:ext cx="5375638" cy="5375638"/>
          </a:xfrm>
          <a:prstGeom prst="rect">
            <a:avLst/>
          </a:prstGeom>
        </p:spPr>
      </p:pic>
      <p:pic>
        <p:nvPicPr>
          <p:cNvPr id="20" name="Picture 19">
            <a:extLst>
              <a:ext uri="{FF2B5EF4-FFF2-40B4-BE49-F238E27FC236}">
                <a16:creationId xmlns:a16="http://schemas.microsoft.com/office/drawing/2014/main" id="{F0C393FE-6325-4900-8381-0F1C5DF692A2}"/>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46473" y="5135669"/>
            <a:ext cx="3423160" cy="1527127"/>
          </a:xfrm>
          <a:prstGeom prst="rect">
            <a:avLst/>
          </a:prstGeom>
          <a:noFill/>
          <a:ln>
            <a:noFill/>
          </a:ln>
        </p:spPr>
      </p:pic>
      <p:sp>
        <p:nvSpPr>
          <p:cNvPr id="5" name="TextBox 4">
            <a:extLst>
              <a:ext uri="{FF2B5EF4-FFF2-40B4-BE49-F238E27FC236}">
                <a16:creationId xmlns:a16="http://schemas.microsoft.com/office/drawing/2014/main" id="{1A70D3E8-49D6-4EAD-B699-DDC47FC4EC37}"/>
              </a:ext>
            </a:extLst>
          </p:cNvPr>
          <p:cNvSpPr txBox="1"/>
          <p:nvPr/>
        </p:nvSpPr>
        <p:spPr>
          <a:xfrm>
            <a:off x="268702" y="6054630"/>
            <a:ext cx="6002734" cy="707886"/>
          </a:xfrm>
          <a:prstGeom prst="rect">
            <a:avLst/>
          </a:prstGeom>
          <a:noFill/>
        </p:spPr>
        <p:txBody>
          <a:bodyPr wrap="none" rtlCol="0">
            <a:spAutoFit/>
          </a:bodyPr>
          <a:lstStyle/>
          <a:p>
            <a:pPr algn="ctr"/>
            <a:r>
              <a:rPr lang="en-US" sz="2000" dirty="0"/>
              <a:t>Not just a leader in Rotary, but a true example of a</a:t>
            </a:r>
          </a:p>
          <a:p>
            <a:pPr algn="ctr"/>
            <a:r>
              <a:rPr lang="en-US" sz="2000" b="1" dirty="0"/>
              <a:t>SERVANT LEADER</a:t>
            </a:r>
          </a:p>
        </p:txBody>
      </p:sp>
      <p:pic>
        <p:nvPicPr>
          <p:cNvPr id="7" name="Picture 6" descr="A person in a suit and tie&#10;&#10;Description automatically generated with medium confidence">
            <a:extLst>
              <a:ext uri="{FF2B5EF4-FFF2-40B4-BE49-F238E27FC236}">
                <a16:creationId xmlns:a16="http://schemas.microsoft.com/office/drawing/2014/main" id="{4CC1A180-0210-45A3-AD02-CDD62DE07E9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34900" y="4135566"/>
            <a:ext cx="1368541" cy="1823581"/>
          </a:xfrm>
          <a:prstGeom prst="rect">
            <a:avLst/>
          </a:prstGeom>
        </p:spPr>
      </p:pic>
      <p:pic>
        <p:nvPicPr>
          <p:cNvPr id="11" name="Picture 10" descr="A person and person posing for a picture&#10;&#10;Description automatically generated with medium confidence">
            <a:extLst>
              <a:ext uri="{FF2B5EF4-FFF2-40B4-BE49-F238E27FC236}">
                <a16:creationId xmlns:a16="http://schemas.microsoft.com/office/drawing/2014/main" id="{843F597C-80A8-43B6-8F6F-368515B05F5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7213" y="4137171"/>
            <a:ext cx="2931855" cy="1821976"/>
          </a:xfrm>
          <a:prstGeom prst="rect">
            <a:avLst/>
          </a:prstGeom>
        </p:spPr>
      </p:pic>
    </p:spTree>
    <p:extLst>
      <p:ext uri="{BB962C8B-B14F-4D97-AF65-F5344CB8AC3E}">
        <p14:creationId xmlns:p14="http://schemas.microsoft.com/office/powerpoint/2010/main" val="15854338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yellow triangle with black text&#10;&#10;Description automatically generated with low confidence">
            <a:extLst>
              <a:ext uri="{FF2B5EF4-FFF2-40B4-BE49-F238E27FC236}">
                <a16:creationId xmlns:a16="http://schemas.microsoft.com/office/drawing/2014/main" id="{E488497F-D6E1-4C65-B694-7AF2D798167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84632" y="1655565"/>
            <a:ext cx="3517119" cy="3540723"/>
          </a:xfrm>
          <a:prstGeom prst="rect">
            <a:avLst/>
          </a:prstGeom>
        </p:spPr>
      </p:pic>
      <p:cxnSp>
        <p:nvCxnSpPr>
          <p:cNvPr id="21" name="Straight Connector 20">
            <a:extLst>
              <a:ext uri="{FF2B5EF4-FFF2-40B4-BE49-F238E27FC236}">
                <a16:creationId xmlns:a16="http://schemas.microsoft.com/office/drawing/2014/main" id="{DCD67800-37AC-4E14-89B0-F79DCB3FB8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560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F663E0F0-267F-4973-B8F1-D1F3C2B3E4E1}"/>
              </a:ext>
            </a:extLst>
          </p:cNvPr>
          <p:cNvPicPr/>
          <p:nvPr/>
        </p:nvPicPr>
        <p:blipFill>
          <a:blip r:embed="rId4" cstate="print">
            <a:extLst>
              <a:ext uri="{28A0092B-C50C-407E-A947-70E740481C1C}">
                <a14:useLocalDpi xmlns:a14="http://schemas.microsoft.com/office/drawing/2010/main" val="0"/>
              </a:ext>
            </a:extLst>
          </a:blip>
          <a:stretch>
            <a:fillRect/>
          </a:stretch>
        </p:blipFill>
        <p:spPr bwMode="auto">
          <a:xfrm>
            <a:off x="4294725" y="5476477"/>
            <a:ext cx="3537345" cy="1158480"/>
          </a:xfrm>
          <a:prstGeom prst="rect">
            <a:avLst/>
          </a:prstGeom>
          <a:noFill/>
        </p:spPr>
      </p:pic>
      <p:cxnSp>
        <p:nvCxnSpPr>
          <p:cNvPr id="23" name="Straight Connector 22">
            <a:extLst>
              <a:ext uri="{FF2B5EF4-FFF2-40B4-BE49-F238E27FC236}">
                <a16:creationId xmlns:a16="http://schemas.microsoft.com/office/drawing/2014/main" id="{20F1788F-A5AE-4188-8274-F7F2E3833E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59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sky, outdoor, sign&#10;&#10;Description automatically generated">
            <a:extLst>
              <a:ext uri="{FF2B5EF4-FFF2-40B4-BE49-F238E27FC236}">
                <a16:creationId xmlns:a16="http://schemas.microsoft.com/office/drawing/2014/main" id="{A104AD17-8520-4578-B859-FC744DAA4B3C}"/>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8190248" y="1655564"/>
            <a:ext cx="3517120" cy="3540723"/>
          </a:xfrm>
          <a:prstGeom prst="rect">
            <a:avLst/>
          </a:prstGeom>
        </p:spPr>
      </p:pic>
      <p:pic>
        <p:nvPicPr>
          <p:cNvPr id="4" name="Picture 3" descr="A person smiling for the camera&#10;&#10;Description automatically generated with medium confidence">
            <a:extLst>
              <a:ext uri="{FF2B5EF4-FFF2-40B4-BE49-F238E27FC236}">
                <a16:creationId xmlns:a16="http://schemas.microsoft.com/office/drawing/2014/main" id="{9B173ACD-E49D-40AE-9926-35244BA31E8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28561" y="399696"/>
            <a:ext cx="2269672" cy="3026229"/>
          </a:xfrm>
          <a:prstGeom prst="rect">
            <a:avLst/>
          </a:prstGeom>
          <a:ln>
            <a:noFill/>
          </a:ln>
          <a:effectLst>
            <a:outerShdw blurRad="190500" algn="tl" rotWithShape="0">
              <a:srgbClr val="000000">
                <a:alpha val="70000"/>
              </a:srgbClr>
            </a:outerShdw>
          </a:effectLst>
        </p:spPr>
      </p:pic>
      <p:pic>
        <p:nvPicPr>
          <p:cNvPr id="7" name="Picture 6" descr="A person with long hair smiling&#10;&#10;Description automatically generated with low confidence">
            <a:extLst>
              <a:ext uri="{FF2B5EF4-FFF2-40B4-BE49-F238E27FC236}">
                <a16:creationId xmlns:a16="http://schemas.microsoft.com/office/drawing/2014/main" id="{975F9EA8-92D0-45C6-8E0C-0FA350393CF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18455" y="3485911"/>
            <a:ext cx="1833811" cy="1798203"/>
          </a:xfrm>
          <a:prstGeom prst="rect">
            <a:avLst/>
          </a:prstGeom>
          <a:ln>
            <a:noFill/>
          </a:ln>
          <a:effectLst>
            <a:outerShdw blurRad="190500" algn="tl" rotWithShape="0">
              <a:srgbClr val="000000">
                <a:alpha val="70000"/>
              </a:srgbClr>
            </a:outerShdw>
          </a:effectLst>
        </p:spPr>
      </p:pic>
      <p:pic>
        <p:nvPicPr>
          <p:cNvPr id="9" name="Picture 8" descr="A person playing a guitar&#10;&#10;Description automatically generated with medium confidence">
            <a:extLst>
              <a:ext uri="{FF2B5EF4-FFF2-40B4-BE49-F238E27FC236}">
                <a16:creationId xmlns:a16="http://schemas.microsoft.com/office/drawing/2014/main" id="{4DBF060A-EA47-48CB-8DDB-F4D4AD1450A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39736" y="3485911"/>
            <a:ext cx="1801274" cy="180127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4571230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graphical user interface&#10;&#10;Description automatically generated">
            <a:extLst>
              <a:ext uri="{FF2B5EF4-FFF2-40B4-BE49-F238E27FC236}">
                <a16:creationId xmlns:a16="http://schemas.microsoft.com/office/drawing/2014/main" id="{84AA32EC-9121-4E43-B793-FBEA38AD45C5}"/>
              </a:ext>
            </a:extLst>
          </p:cNvPr>
          <p:cNvPicPr>
            <a:picLocks noChangeAspect="1"/>
          </p:cNvPicPr>
          <p:nvPr/>
        </p:nvPicPr>
        <p:blipFill rotWithShape="1">
          <a:blip r:embed="rId2">
            <a:duotone>
              <a:schemeClr val="accent2">
                <a:shade val="45000"/>
                <a:satMod val="135000"/>
              </a:schemeClr>
              <a:prstClr val="white"/>
            </a:duotone>
            <a:alphaModFix amt="54000"/>
            <a:extLst>
              <a:ext uri="{28A0092B-C50C-407E-A947-70E740481C1C}">
                <a14:useLocalDpi xmlns:a14="http://schemas.microsoft.com/office/drawing/2010/main" val="0"/>
              </a:ext>
            </a:extLst>
          </a:blip>
          <a:srcRect t="30737" b="41463"/>
          <a:stretch/>
        </p:blipFill>
        <p:spPr>
          <a:xfrm>
            <a:off x="20" y="808139"/>
            <a:ext cx="12191979" cy="2542058"/>
          </a:xfrm>
          <a:prstGeom prst="rect">
            <a:avLst/>
          </a:prstGeom>
        </p:spPr>
      </p:pic>
      <p:pic>
        <p:nvPicPr>
          <p:cNvPr id="13" name="Picture 12">
            <a:extLst>
              <a:ext uri="{FF2B5EF4-FFF2-40B4-BE49-F238E27FC236}">
                <a16:creationId xmlns:a16="http://schemas.microsoft.com/office/drawing/2014/main" id="{5A14BA90-4349-408E-A6EB-31FD154E9BF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3315" y="4079938"/>
            <a:ext cx="5694872" cy="2006018"/>
          </a:xfrm>
          <a:prstGeom prst="rect">
            <a:avLst/>
          </a:prstGeom>
          <a:noFill/>
          <a:ln>
            <a:noFill/>
          </a:ln>
        </p:spPr>
      </p:pic>
      <p:sp>
        <p:nvSpPr>
          <p:cNvPr id="6" name="TextBox 5">
            <a:extLst>
              <a:ext uri="{FF2B5EF4-FFF2-40B4-BE49-F238E27FC236}">
                <a16:creationId xmlns:a16="http://schemas.microsoft.com/office/drawing/2014/main" id="{4CF519D1-76DE-4935-A50D-95A332453ECD}"/>
              </a:ext>
            </a:extLst>
          </p:cNvPr>
          <p:cNvSpPr txBox="1"/>
          <p:nvPr/>
        </p:nvSpPr>
        <p:spPr>
          <a:xfrm>
            <a:off x="9214338" y="1109672"/>
            <a:ext cx="2708030" cy="1938992"/>
          </a:xfrm>
          <a:prstGeom prst="rect">
            <a:avLst/>
          </a:prstGeom>
          <a:noFill/>
        </p:spPr>
        <p:txBody>
          <a:bodyPr wrap="square" rtlCol="0">
            <a:spAutoFit/>
          </a:bodyPr>
          <a:lstStyle/>
          <a:p>
            <a:pPr algn="ctr"/>
            <a:r>
              <a:rPr lang="en-US" sz="4000" b="1" dirty="0">
                <a:solidFill>
                  <a:srgbClr val="FFC000"/>
                </a:solidFill>
              </a:rPr>
              <a:t>PIECES</a:t>
            </a:r>
          </a:p>
          <a:p>
            <a:pPr algn="ctr"/>
            <a:r>
              <a:rPr lang="en-US" sz="4000" b="1" dirty="0">
                <a:solidFill>
                  <a:srgbClr val="FFC000"/>
                </a:solidFill>
              </a:rPr>
              <a:t>of</a:t>
            </a:r>
          </a:p>
          <a:p>
            <a:pPr algn="ctr"/>
            <a:r>
              <a:rPr lang="en-US" sz="4000" b="1" dirty="0">
                <a:solidFill>
                  <a:srgbClr val="FFC000"/>
                </a:solidFill>
              </a:rPr>
              <a:t>ROTARY</a:t>
            </a:r>
          </a:p>
        </p:txBody>
      </p:sp>
      <p:pic>
        <p:nvPicPr>
          <p:cNvPr id="8" name="Picture 7" descr="A picture containing text, wheel, gear&#10;&#10;Description automatically generated">
            <a:extLst>
              <a:ext uri="{FF2B5EF4-FFF2-40B4-BE49-F238E27FC236}">
                <a16:creationId xmlns:a16="http://schemas.microsoft.com/office/drawing/2014/main" id="{E0CA36A2-DB10-4C00-BDEF-9CA5EB2B5599}"/>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69632" y="992194"/>
            <a:ext cx="2192215" cy="2173947"/>
          </a:xfrm>
          <a:prstGeom prst="rect">
            <a:avLst/>
          </a:prstGeom>
        </p:spPr>
      </p:pic>
      <p:pic>
        <p:nvPicPr>
          <p:cNvPr id="9" name="Picture 8" descr="Logo, company name&#10;&#10;Description automatically generated">
            <a:extLst>
              <a:ext uri="{FF2B5EF4-FFF2-40B4-BE49-F238E27FC236}">
                <a16:creationId xmlns:a16="http://schemas.microsoft.com/office/drawing/2014/main" id="{6D0AF815-A0A9-4CB0-B62C-87BC2FD0F607}"/>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02829" y="3371438"/>
            <a:ext cx="3423017" cy="3423017"/>
          </a:xfrm>
          <a:prstGeom prst="rect">
            <a:avLst/>
          </a:prstGeom>
        </p:spPr>
      </p:pic>
    </p:spTree>
    <p:extLst>
      <p:ext uri="{BB962C8B-B14F-4D97-AF65-F5344CB8AC3E}">
        <p14:creationId xmlns:p14="http://schemas.microsoft.com/office/powerpoint/2010/main" val="11898599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0E06F9-9F12-4D1B-92C0-4B30818D0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7DA29CF3-8B8B-4DDF-A19B-72E0059DD5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4" name="Group 13">
            <a:extLst>
              <a:ext uri="{FF2B5EF4-FFF2-40B4-BE49-F238E27FC236}">
                <a16:creationId xmlns:a16="http://schemas.microsoft.com/office/drawing/2014/main" id="{7AFE7A50-2D5F-4DF3-B28D-A8F7E624D8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4881" y="0"/>
            <a:ext cx="7724071" cy="6858000"/>
            <a:chOff x="4464881" y="0"/>
            <a:chExt cx="7724071" cy="6858000"/>
          </a:xfrm>
        </p:grpSpPr>
        <p:pic>
          <p:nvPicPr>
            <p:cNvPr id="15" name="Picture 14">
              <a:extLst>
                <a:ext uri="{FF2B5EF4-FFF2-40B4-BE49-F238E27FC236}">
                  <a16:creationId xmlns:a16="http://schemas.microsoft.com/office/drawing/2014/main" id="{326F236B-5DB7-4DCD-947A-8DDD0C76992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6" name="Picture 15">
              <a:extLst>
                <a:ext uri="{FF2B5EF4-FFF2-40B4-BE49-F238E27FC236}">
                  <a16:creationId xmlns:a16="http://schemas.microsoft.com/office/drawing/2014/main" id="{6CC716D4-FE59-42BE-AA9B-254EF6C1BC8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pic>
        <p:nvPicPr>
          <p:cNvPr id="20" name="Picture 19" descr="Logo, company name&#10;&#10;Description automatically generated">
            <a:extLst>
              <a:ext uri="{FF2B5EF4-FFF2-40B4-BE49-F238E27FC236}">
                <a16:creationId xmlns:a16="http://schemas.microsoft.com/office/drawing/2014/main" id="{107AEB68-5734-42B5-B269-7FDA1E94A072}"/>
              </a:ext>
            </a:extLst>
          </p:cNvPr>
          <p:cNvPicPr>
            <a:picLocks noChangeAspect="1"/>
          </p:cNvPicPr>
          <p:nvPr/>
        </p:nvPicPr>
        <p:blipFill>
          <a:blip r:embed="rId4">
            <a:clrChange>
              <a:clrFrom>
                <a:srgbClr val="FFFFFF"/>
              </a:clrFrom>
              <a:clrTo>
                <a:srgbClr val="FFFFFF">
                  <a:alpha val="0"/>
                </a:srgbClr>
              </a:clrTo>
            </a:clrChange>
            <a:alphaModFix amt="70000"/>
            <a:extLst>
              <a:ext uri="{28A0092B-C50C-407E-A947-70E740481C1C}">
                <a14:useLocalDpi xmlns:a14="http://schemas.microsoft.com/office/drawing/2010/main" val="0"/>
              </a:ext>
            </a:extLst>
          </a:blip>
          <a:stretch>
            <a:fillRect/>
          </a:stretch>
        </p:blipFill>
        <p:spPr>
          <a:xfrm>
            <a:off x="6556002" y="-7027"/>
            <a:ext cx="5375638" cy="5375638"/>
          </a:xfrm>
          <a:prstGeom prst="rect">
            <a:avLst/>
          </a:prstGeom>
        </p:spPr>
      </p:pic>
      <p:pic>
        <p:nvPicPr>
          <p:cNvPr id="13" name="Picture 12">
            <a:extLst>
              <a:ext uri="{FF2B5EF4-FFF2-40B4-BE49-F238E27FC236}">
                <a16:creationId xmlns:a16="http://schemas.microsoft.com/office/drawing/2014/main" id="{D13B8BB1-6F0A-494B-AD18-7D8B920A75CD}"/>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46473" y="5135669"/>
            <a:ext cx="3423160" cy="1527127"/>
          </a:xfrm>
          <a:prstGeom prst="rect">
            <a:avLst/>
          </a:prstGeom>
          <a:noFill/>
          <a:ln>
            <a:noFill/>
          </a:ln>
        </p:spPr>
      </p:pic>
      <p:sp>
        <p:nvSpPr>
          <p:cNvPr id="2" name="TextBox 1">
            <a:extLst>
              <a:ext uri="{FF2B5EF4-FFF2-40B4-BE49-F238E27FC236}">
                <a16:creationId xmlns:a16="http://schemas.microsoft.com/office/drawing/2014/main" id="{AB54FBB2-2F5E-4245-8E4D-ABC7D5F87082}"/>
              </a:ext>
            </a:extLst>
          </p:cNvPr>
          <p:cNvSpPr txBox="1"/>
          <p:nvPr/>
        </p:nvSpPr>
        <p:spPr>
          <a:xfrm>
            <a:off x="360665" y="79304"/>
            <a:ext cx="5825986" cy="1384995"/>
          </a:xfrm>
          <a:prstGeom prst="rect">
            <a:avLst/>
          </a:prstGeom>
          <a:solidFill>
            <a:srgbClr val="FFC000"/>
          </a:solidFill>
        </p:spPr>
        <p:txBody>
          <a:bodyPr wrap="square" rtlCol="0">
            <a:spAutoFit/>
          </a:bodyPr>
          <a:lstStyle/>
          <a:p>
            <a:pPr algn="ctr"/>
            <a:r>
              <a:rPr lang="en-US" sz="2800" b="1" i="1" dirty="0">
                <a:solidFill>
                  <a:srgbClr val="0070C0"/>
                </a:solidFill>
              </a:rPr>
              <a:t>Tomorrow will be filled with</a:t>
            </a:r>
          </a:p>
          <a:p>
            <a:pPr algn="ctr"/>
            <a:r>
              <a:rPr lang="en-US" sz="2800" b="1" i="1" dirty="0">
                <a:solidFill>
                  <a:srgbClr val="0070C0"/>
                </a:solidFill>
              </a:rPr>
              <a:t>tips, hints, strategies </a:t>
            </a:r>
          </a:p>
          <a:p>
            <a:pPr algn="ctr"/>
            <a:r>
              <a:rPr lang="en-US" sz="2800" b="1" i="1" dirty="0">
                <a:solidFill>
                  <a:srgbClr val="0070C0"/>
                </a:solidFill>
              </a:rPr>
              <a:t>and of course, some fun!</a:t>
            </a:r>
          </a:p>
        </p:txBody>
      </p:sp>
      <p:sp>
        <p:nvSpPr>
          <p:cNvPr id="4" name="TextBox 3">
            <a:extLst>
              <a:ext uri="{FF2B5EF4-FFF2-40B4-BE49-F238E27FC236}">
                <a16:creationId xmlns:a16="http://schemas.microsoft.com/office/drawing/2014/main" id="{8333146B-8E8A-409A-9DD2-9B3F60AF3758}"/>
              </a:ext>
            </a:extLst>
          </p:cNvPr>
          <p:cNvSpPr txBox="1"/>
          <p:nvPr/>
        </p:nvSpPr>
        <p:spPr>
          <a:xfrm>
            <a:off x="689650" y="5641902"/>
            <a:ext cx="5163016" cy="1077218"/>
          </a:xfrm>
          <a:prstGeom prst="rect">
            <a:avLst/>
          </a:prstGeom>
          <a:solidFill>
            <a:srgbClr val="0070C0"/>
          </a:solidFill>
        </p:spPr>
        <p:txBody>
          <a:bodyPr wrap="none" rtlCol="0">
            <a:spAutoFit/>
          </a:bodyPr>
          <a:lstStyle/>
          <a:p>
            <a:pPr algn="ctr"/>
            <a:r>
              <a:rPr lang="en-US" b="1" dirty="0">
                <a:solidFill>
                  <a:srgbClr val="FFC000"/>
                </a:solidFill>
              </a:rPr>
              <a:t>Tomorrow’s session is 8:00 a.m. – 12:00 p.m.</a:t>
            </a:r>
          </a:p>
          <a:p>
            <a:pPr algn="ctr"/>
            <a:endParaRPr lang="en-US" b="1" dirty="0">
              <a:solidFill>
                <a:srgbClr val="FFC000"/>
              </a:solidFill>
            </a:endParaRPr>
          </a:p>
          <a:p>
            <a:pPr algn="ctr"/>
            <a:r>
              <a:rPr lang="en-US" sz="1400" b="1" dirty="0">
                <a:solidFill>
                  <a:srgbClr val="FFC000"/>
                </a:solidFill>
              </a:rPr>
              <a:t>NOTE:  District 5680 PEs,</a:t>
            </a:r>
          </a:p>
          <a:p>
            <a:pPr algn="ctr"/>
            <a:r>
              <a:rPr lang="en-US" sz="1400" b="1" dirty="0">
                <a:solidFill>
                  <a:srgbClr val="FFC000"/>
                </a:solidFill>
              </a:rPr>
              <a:t>please plan to be on through 12:30 p.m.</a:t>
            </a:r>
          </a:p>
        </p:txBody>
      </p:sp>
      <p:sp>
        <p:nvSpPr>
          <p:cNvPr id="3" name="TextBox 2">
            <a:extLst>
              <a:ext uri="{FF2B5EF4-FFF2-40B4-BE49-F238E27FC236}">
                <a16:creationId xmlns:a16="http://schemas.microsoft.com/office/drawing/2014/main" id="{31E791A2-82FC-4D75-8520-605F10FF51F6}"/>
              </a:ext>
            </a:extLst>
          </p:cNvPr>
          <p:cNvSpPr txBox="1"/>
          <p:nvPr/>
        </p:nvSpPr>
        <p:spPr>
          <a:xfrm>
            <a:off x="1182588" y="1600854"/>
            <a:ext cx="4190827" cy="3785652"/>
          </a:xfrm>
          <a:prstGeom prst="rect">
            <a:avLst/>
          </a:prstGeom>
          <a:noFill/>
        </p:spPr>
        <p:txBody>
          <a:bodyPr wrap="none" rtlCol="0">
            <a:spAutoFit/>
          </a:bodyPr>
          <a:lstStyle/>
          <a:p>
            <a:pPr algn="ctr"/>
            <a:r>
              <a:rPr lang="en-US" sz="2000" b="1" dirty="0">
                <a:solidFill>
                  <a:srgbClr val="0070C0"/>
                </a:solidFill>
                <a:highlight>
                  <a:srgbClr val="FFFF00"/>
                </a:highlight>
              </a:rPr>
              <a:t>GUEST SPEAKERS</a:t>
            </a:r>
          </a:p>
          <a:p>
            <a:pPr algn="ctr"/>
            <a:r>
              <a:rPr lang="en-US" sz="2000" b="1" dirty="0">
                <a:solidFill>
                  <a:schemeClr val="accent6">
                    <a:lumMod val="75000"/>
                  </a:schemeClr>
                </a:solidFill>
              </a:rPr>
              <a:t>Suzie Howe, RI Director</a:t>
            </a:r>
          </a:p>
          <a:p>
            <a:pPr algn="ctr"/>
            <a:r>
              <a:rPr lang="en-US" sz="2000" b="1" dirty="0">
                <a:solidFill>
                  <a:schemeClr val="accent5">
                    <a:lumMod val="75000"/>
                  </a:schemeClr>
                </a:solidFill>
              </a:rPr>
              <a:t>Rob Pennington</a:t>
            </a:r>
          </a:p>
          <a:p>
            <a:pPr algn="ctr"/>
            <a:endParaRPr lang="en-US" sz="2000" dirty="0"/>
          </a:p>
          <a:p>
            <a:pPr algn="ctr"/>
            <a:r>
              <a:rPr lang="en-US" sz="2000" b="1" dirty="0">
                <a:solidFill>
                  <a:srgbClr val="0070C0"/>
                </a:solidFill>
                <a:highlight>
                  <a:srgbClr val="FFFF00"/>
                </a:highlight>
              </a:rPr>
              <a:t>TOPICS</a:t>
            </a:r>
          </a:p>
          <a:p>
            <a:pPr algn="ctr"/>
            <a:r>
              <a:rPr lang="en-US" sz="2000" b="1" dirty="0">
                <a:solidFill>
                  <a:srgbClr val="7030A0"/>
                </a:solidFill>
              </a:rPr>
              <a:t>Re-energizing your membership</a:t>
            </a:r>
          </a:p>
          <a:p>
            <a:pPr algn="ctr"/>
            <a:r>
              <a:rPr lang="en-US" sz="2000" b="1" dirty="0">
                <a:solidFill>
                  <a:srgbClr val="C00000"/>
                </a:solidFill>
              </a:rPr>
              <a:t>Public Image</a:t>
            </a:r>
          </a:p>
          <a:p>
            <a:pPr algn="ctr"/>
            <a:r>
              <a:rPr lang="en-US" sz="2000" b="1" dirty="0">
                <a:solidFill>
                  <a:srgbClr val="FF9900"/>
                </a:solidFill>
              </a:rPr>
              <a:t>Being an Effective President</a:t>
            </a:r>
          </a:p>
          <a:p>
            <a:pPr algn="ctr"/>
            <a:r>
              <a:rPr lang="en-US" sz="2000" b="1" dirty="0">
                <a:solidFill>
                  <a:schemeClr val="tx2">
                    <a:lumMod val="75000"/>
                    <a:lumOff val="25000"/>
                  </a:schemeClr>
                </a:solidFill>
              </a:rPr>
              <a:t>RI Foundation</a:t>
            </a:r>
          </a:p>
          <a:p>
            <a:pPr algn="ctr"/>
            <a:r>
              <a:rPr lang="en-US" sz="2000" b="1" dirty="0">
                <a:solidFill>
                  <a:srgbClr val="FF66FF"/>
                </a:solidFill>
              </a:rPr>
              <a:t>Virtual Fundraising</a:t>
            </a:r>
          </a:p>
          <a:p>
            <a:pPr algn="ctr"/>
            <a:endParaRPr lang="en-US" sz="2000" dirty="0"/>
          </a:p>
          <a:p>
            <a:pPr algn="ctr"/>
            <a:r>
              <a:rPr lang="en-US" sz="2000" b="1" i="1" dirty="0">
                <a:solidFill>
                  <a:srgbClr val="0070C0"/>
                </a:solidFill>
                <a:highlight>
                  <a:srgbClr val="FFFF00"/>
                </a:highlight>
              </a:rPr>
              <a:t>TIME WITH YOUR DGE</a:t>
            </a:r>
          </a:p>
        </p:txBody>
      </p:sp>
    </p:spTree>
    <p:extLst>
      <p:ext uri="{BB962C8B-B14F-4D97-AF65-F5344CB8AC3E}">
        <p14:creationId xmlns:p14="http://schemas.microsoft.com/office/powerpoint/2010/main" val="1217182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0E06F9-9F12-4D1B-92C0-4B30818D0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7DA29CF3-8B8B-4DDF-A19B-72E0059DD5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4" name="Group 13">
            <a:extLst>
              <a:ext uri="{FF2B5EF4-FFF2-40B4-BE49-F238E27FC236}">
                <a16:creationId xmlns:a16="http://schemas.microsoft.com/office/drawing/2014/main" id="{7AFE7A50-2D5F-4DF3-B28D-A8F7E624D8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4881" y="0"/>
            <a:ext cx="7724071" cy="6858000"/>
            <a:chOff x="4464881" y="0"/>
            <a:chExt cx="7724071" cy="6858000"/>
          </a:xfrm>
        </p:grpSpPr>
        <p:pic>
          <p:nvPicPr>
            <p:cNvPr id="15" name="Picture 14">
              <a:extLst>
                <a:ext uri="{FF2B5EF4-FFF2-40B4-BE49-F238E27FC236}">
                  <a16:creationId xmlns:a16="http://schemas.microsoft.com/office/drawing/2014/main" id="{326F236B-5DB7-4DCD-947A-8DDD0C76992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6" name="Picture 15">
              <a:extLst>
                <a:ext uri="{FF2B5EF4-FFF2-40B4-BE49-F238E27FC236}">
                  <a16:creationId xmlns:a16="http://schemas.microsoft.com/office/drawing/2014/main" id="{6CC716D4-FE59-42BE-AA9B-254EF6C1BC8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pic>
        <p:nvPicPr>
          <p:cNvPr id="20" name="Picture 19" descr="Logo, company name&#10;&#10;Description automatically generated">
            <a:extLst>
              <a:ext uri="{FF2B5EF4-FFF2-40B4-BE49-F238E27FC236}">
                <a16:creationId xmlns:a16="http://schemas.microsoft.com/office/drawing/2014/main" id="{107AEB68-5734-42B5-B269-7FDA1E94A072}"/>
              </a:ext>
            </a:extLst>
          </p:cNvPr>
          <p:cNvPicPr>
            <a:picLocks noChangeAspect="1"/>
          </p:cNvPicPr>
          <p:nvPr/>
        </p:nvPicPr>
        <p:blipFill>
          <a:blip r:embed="rId4">
            <a:clrChange>
              <a:clrFrom>
                <a:srgbClr val="FFFFFF"/>
              </a:clrFrom>
              <a:clrTo>
                <a:srgbClr val="FFFFFF">
                  <a:alpha val="0"/>
                </a:srgbClr>
              </a:clrTo>
            </a:clrChange>
            <a:alphaModFix amt="70000"/>
            <a:extLst>
              <a:ext uri="{28A0092B-C50C-407E-A947-70E740481C1C}">
                <a14:useLocalDpi xmlns:a14="http://schemas.microsoft.com/office/drawing/2010/main" val="0"/>
              </a:ext>
            </a:extLst>
          </a:blip>
          <a:stretch>
            <a:fillRect/>
          </a:stretch>
        </p:blipFill>
        <p:spPr>
          <a:xfrm>
            <a:off x="6556002" y="-7027"/>
            <a:ext cx="5375638" cy="5375638"/>
          </a:xfrm>
          <a:prstGeom prst="rect">
            <a:avLst/>
          </a:prstGeom>
        </p:spPr>
      </p:pic>
      <p:pic>
        <p:nvPicPr>
          <p:cNvPr id="13" name="Picture 12">
            <a:extLst>
              <a:ext uri="{FF2B5EF4-FFF2-40B4-BE49-F238E27FC236}">
                <a16:creationId xmlns:a16="http://schemas.microsoft.com/office/drawing/2014/main" id="{D13B8BB1-6F0A-494B-AD18-7D8B920A75CD}"/>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46473" y="5135669"/>
            <a:ext cx="3423160" cy="1527127"/>
          </a:xfrm>
          <a:prstGeom prst="rect">
            <a:avLst/>
          </a:prstGeom>
          <a:noFill/>
          <a:ln>
            <a:noFill/>
          </a:ln>
        </p:spPr>
      </p:pic>
      <p:pic>
        <p:nvPicPr>
          <p:cNvPr id="3" name="Picture 2" descr="A picture containing outdoor, tree, group, people&#10;&#10;Description automatically generated">
            <a:extLst>
              <a:ext uri="{FF2B5EF4-FFF2-40B4-BE49-F238E27FC236}">
                <a16:creationId xmlns:a16="http://schemas.microsoft.com/office/drawing/2014/main" id="{1E2F43B5-2450-406B-A54E-E71DE6DC340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026272">
            <a:off x="302294" y="1515591"/>
            <a:ext cx="6471717" cy="2289211"/>
          </a:xfrm>
          <a:prstGeom prst="rect">
            <a:avLst/>
          </a:prstGeom>
        </p:spPr>
      </p:pic>
      <p:sp>
        <p:nvSpPr>
          <p:cNvPr id="5" name="TextBox 4">
            <a:extLst>
              <a:ext uri="{FF2B5EF4-FFF2-40B4-BE49-F238E27FC236}">
                <a16:creationId xmlns:a16="http://schemas.microsoft.com/office/drawing/2014/main" id="{44A1D8A0-67D1-4EE4-9379-58683B5F14E4}"/>
              </a:ext>
            </a:extLst>
          </p:cNvPr>
          <p:cNvSpPr txBox="1"/>
          <p:nvPr/>
        </p:nvSpPr>
        <p:spPr>
          <a:xfrm>
            <a:off x="218274" y="162564"/>
            <a:ext cx="5292168" cy="707886"/>
          </a:xfrm>
          <a:prstGeom prst="rect">
            <a:avLst/>
          </a:prstGeom>
          <a:noFill/>
        </p:spPr>
        <p:txBody>
          <a:bodyPr wrap="square" rtlCol="0">
            <a:spAutoFit/>
          </a:bodyPr>
          <a:lstStyle/>
          <a:p>
            <a:r>
              <a:rPr lang="en-US" sz="4000" dirty="0"/>
              <a:t>#Rotarysharingsmiles</a:t>
            </a:r>
          </a:p>
        </p:txBody>
      </p:sp>
      <p:sp>
        <p:nvSpPr>
          <p:cNvPr id="7" name="TextBox 6">
            <a:extLst>
              <a:ext uri="{FF2B5EF4-FFF2-40B4-BE49-F238E27FC236}">
                <a16:creationId xmlns:a16="http://schemas.microsoft.com/office/drawing/2014/main" id="{0D039644-59CE-4B43-8B23-8A980E06D30E}"/>
              </a:ext>
            </a:extLst>
          </p:cNvPr>
          <p:cNvSpPr txBox="1"/>
          <p:nvPr/>
        </p:nvSpPr>
        <p:spPr>
          <a:xfrm>
            <a:off x="1236342" y="4449942"/>
            <a:ext cx="5569948" cy="2031325"/>
          </a:xfrm>
          <a:prstGeom prst="rect">
            <a:avLst/>
          </a:prstGeom>
          <a:noFill/>
        </p:spPr>
        <p:txBody>
          <a:bodyPr wrap="square" rtlCol="0">
            <a:spAutoFit/>
          </a:bodyPr>
          <a:lstStyle/>
          <a:p>
            <a:r>
              <a:rPr lang="en-US" dirty="0"/>
              <a:t>Make sure your club is using the smile kits</a:t>
            </a:r>
          </a:p>
          <a:p>
            <a:endParaRPr lang="en-US" dirty="0"/>
          </a:p>
          <a:p>
            <a:r>
              <a:rPr lang="en-US" dirty="0"/>
              <a:t>Use the hashtag to spread the word</a:t>
            </a:r>
          </a:p>
          <a:p>
            <a:endParaRPr lang="en-US" dirty="0"/>
          </a:p>
          <a:p>
            <a:r>
              <a:rPr lang="en-US" dirty="0"/>
              <a:t>Take pictures and share them with both districts</a:t>
            </a:r>
          </a:p>
          <a:p>
            <a:endParaRPr lang="en-US" dirty="0"/>
          </a:p>
          <a:p>
            <a:r>
              <a:rPr lang="en-US" dirty="0"/>
              <a:t>Like and share on your personal social media sites</a:t>
            </a:r>
          </a:p>
        </p:txBody>
      </p:sp>
    </p:spTree>
    <p:extLst>
      <p:ext uri="{BB962C8B-B14F-4D97-AF65-F5344CB8AC3E}">
        <p14:creationId xmlns:p14="http://schemas.microsoft.com/office/powerpoint/2010/main" val="16566175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0E06F9-9F12-4D1B-92C0-4B30818D0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7DA29CF3-8B8B-4DDF-A19B-72E0059DD5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4" name="Group 13">
            <a:extLst>
              <a:ext uri="{FF2B5EF4-FFF2-40B4-BE49-F238E27FC236}">
                <a16:creationId xmlns:a16="http://schemas.microsoft.com/office/drawing/2014/main" id="{7AFE7A50-2D5F-4DF3-B28D-A8F7E624D8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4881" y="0"/>
            <a:ext cx="7724071" cy="6858000"/>
            <a:chOff x="4464881" y="0"/>
            <a:chExt cx="7724071" cy="6858000"/>
          </a:xfrm>
        </p:grpSpPr>
        <p:pic>
          <p:nvPicPr>
            <p:cNvPr id="15" name="Picture 14">
              <a:extLst>
                <a:ext uri="{FF2B5EF4-FFF2-40B4-BE49-F238E27FC236}">
                  <a16:creationId xmlns:a16="http://schemas.microsoft.com/office/drawing/2014/main" id="{326F236B-5DB7-4DCD-947A-8DDD0C76992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6" name="Picture 15">
              <a:extLst>
                <a:ext uri="{FF2B5EF4-FFF2-40B4-BE49-F238E27FC236}">
                  <a16:creationId xmlns:a16="http://schemas.microsoft.com/office/drawing/2014/main" id="{6CC716D4-FE59-42BE-AA9B-254EF6C1BC8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pic>
        <p:nvPicPr>
          <p:cNvPr id="31" name="Picture 30" descr="Logo, company name&#10;&#10;Description automatically generated">
            <a:extLst>
              <a:ext uri="{FF2B5EF4-FFF2-40B4-BE49-F238E27FC236}">
                <a16:creationId xmlns:a16="http://schemas.microsoft.com/office/drawing/2014/main" id="{9F6AB381-2857-4835-A3CB-157495C175E5}"/>
              </a:ext>
            </a:extLst>
          </p:cNvPr>
          <p:cNvPicPr>
            <a:picLocks noChangeAspect="1"/>
          </p:cNvPicPr>
          <p:nvPr/>
        </p:nvPicPr>
        <p:blipFill>
          <a:blip r:embed="rId4">
            <a:clrChange>
              <a:clrFrom>
                <a:srgbClr val="FFFFFF"/>
              </a:clrFrom>
              <a:clrTo>
                <a:srgbClr val="FFFFFF">
                  <a:alpha val="0"/>
                </a:srgbClr>
              </a:clrTo>
            </a:clrChange>
            <a:alphaModFix amt="70000"/>
            <a:extLst>
              <a:ext uri="{28A0092B-C50C-407E-A947-70E740481C1C}">
                <a14:useLocalDpi xmlns:a14="http://schemas.microsoft.com/office/drawing/2010/main" val="0"/>
              </a:ext>
            </a:extLst>
          </a:blip>
          <a:stretch>
            <a:fillRect/>
          </a:stretch>
        </p:blipFill>
        <p:spPr>
          <a:xfrm>
            <a:off x="6547873" y="-1077"/>
            <a:ext cx="5375638" cy="5375638"/>
          </a:xfrm>
          <a:prstGeom prst="rect">
            <a:avLst/>
          </a:prstGeom>
        </p:spPr>
      </p:pic>
      <p:sp>
        <p:nvSpPr>
          <p:cNvPr id="6" name="TextBox 5">
            <a:extLst>
              <a:ext uri="{FF2B5EF4-FFF2-40B4-BE49-F238E27FC236}">
                <a16:creationId xmlns:a16="http://schemas.microsoft.com/office/drawing/2014/main" id="{524FAB75-8DE3-4088-ABFF-57A69740D5B6}"/>
              </a:ext>
            </a:extLst>
          </p:cNvPr>
          <p:cNvSpPr txBox="1"/>
          <p:nvPr/>
        </p:nvSpPr>
        <p:spPr>
          <a:xfrm flipH="1">
            <a:off x="126365" y="130922"/>
            <a:ext cx="1003486" cy="830997"/>
          </a:xfrm>
          <a:prstGeom prst="rect">
            <a:avLst/>
          </a:prstGeom>
          <a:solidFill>
            <a:srgbClr val="FF0000"/>
          </a:solidFill>
        </p:spPr>
        <p:txBody>
          <a:bodyPr wrap="square" rtlCol="0">
            <a:spAutoFit/>
          </a:bodyPr>
          <a:lstStyle/>
          <a:p>
            <a:pPr algn="ctr"/>
            <a:r>
              <a:rPr lang="en-US" sz="4800" dirty="0">
                <a:latin typeface="Algerian" panose="04020705040A02060702" pitchFamily="82" charset="0"/>
              </a:rPr>
              <a:t>RE</a:t>
            </a:r>
          </a:p>
        </p:txBody>
      </p:sp>
      <p:sp>
        <p:nvSpPr>
          <p:cNvPr id="20" name="TextBox 19">
            <a:extLst>
              <a:ext uri="{FF2B5EF4-FFF2-40B4-BE49-F238E27FC236}">
                <a16:creationId xmlns:a16="http://schemas.microsoft.com/office/drawing/2014/main" id="{D8DB2554-B613-4AF9-9B98-1A01A0B2EED1}"/>
              </a:ext>
            </a:extLst>
          </p:cNvPr>
          <p:cNvSpPr txBox="1"/>
          <p:nvPr/>
        </p:nvSpPr>
        <p:spPr>
          <a:xfrm flipH="1">
            <a:off x="890799" y="791895"/>
            <a:ext cx="1003486" cy="830997"/>
          </a:xfrm>
          <a:prstGeom prst="rect">
            <a:avLst/>
          </a:prstGeom>
          <a:solidFill>
            <a:srgbClr val="FF6600"/>
          </a:solidFill>
        </p:spPr>
        <p:txBody>
          <a:bodyPr wrap="square" rtlCol="0">
            <a:spAutoFit/>
          </a:bodyPr>
          <a:lstStyle/>
          <a:p>
            <a:pPr algn="ctr"/>
            <a:r>
              <a:rPr lang="en-US" sz="4800" dirty="0">
                <a:latin typeface="Algerian" panose="04020705040A02060702" pitchFamily="82" charset="0"/>
              </a:rPr>
              <a:t>SO</a:t>
            </a:r>
          </a:p>
        </p:txBody>
      </p:sp>
      <p:sp>
        <p:nvSpPr>
          <p:cNvPr id="21" name="TextBox 20">
            <a:extLst>
              <a:ext uri="{FF2B5EF4-FFF2-40B4-BE49-F238E27FC236}">
                <a16:creationId xmlns:a16="http://schemas.microsoft.com/office/drawing/2014/main" id="{322CA712-6B92-4F8D-A6F5-C55EAC3F893E}"/>
              </a:ext>
            </a:extLst>
          </p:cNvPr>
          <p:cNvSpPr txBox="1"/>
          <p:nvPr/>
        </p:nvSpPr>
        <p:spPr>
          <a:xfrm flipH="1">
            <a:off x="1852996" y="1298271"/>
            <a:ext cx="1003486" cy="830997"/>
          </a:xfrm>
          <a:prstGeom prst="rect">
            <a:avLst/>
          </a:prstGeom>
          <a:solidFill>
            <a:srgbClr val="FFFF99"/>
          </a:solidFill>
        </p:spPr>
        <p:txBody>
          <a:bodyPr wrap="square" rtlCol="0">
            <a:spAutoFit/>
          </a:bodyPr>
          <a:lstStyle/>
          <a:p>
            <a:pPr algn="ctr"/>
            <a:r>
              <a:rPr lang="en-US" sz="4800" dirty="0">
                <a:latin typeface="Algerian" panose="04020705040A02060702" pitchFamily="82" charset="0"/>
              </a:rPr>
              <a:t>UR</a:t>
            </a:r>
          </a:p>
        </p:txBody>
      </p:sp>
      <p:sp>
        <p:nvSpPr>
          <p:cNvPr id="22" name="TextBox 21">
            <a:extLst>
              <a:ext uri="{FF2B5EF4-FFF2-40B4-BE49-F238E27FC236}">
                <a16:creationId xmlns:a16="http://schemas.microsoft.com/office/drawing/2014/main" id="{F531B204-D24A-401A-90CD-5FAE6846AC5E}"/>
              </a:ext>
            </a:extLst>
          </p:cNvPr>
          <p:cNvSpPr txBox="1"/>
          <p:nvPr/>
        </p:nvSpPr>
        <p:spPr>
          <a:xfrm flipH="1">
            <a:off x="2808066" y="1848369"/>
            <a:ext cx="957179" cy="830997"/>
          </a:xfrm>
          <a:prstGeom prst="rect">
            <a:avLst/>
          </a:prstGeom>
          <a:solidFill>
            <a:srgbClr val="009900"/>
          </a:solidFill>
        </p:spPr>
        <p:txBody>
          <a:bodyPr wrap="square" rtlCol="0">
            <a:spAutoFit/>
          </a:bodyPr>
          <a:lstStyle/>
          <a:p>
            <a:pPr algn="ctr"/>
            <a:r>
              <a:rPr lang="en-US" sz="4800" dirty="0">
                <a:latin typeface="Algerian" panose="04020705040A02060702" pitchFamily="82" charset="0"/>
              </a:rPr>
              <a:t>CE</a:t>
            </a:r>
          </a:p>
        </p:txBody>
      </p:sp>
      <p:sp>
        <p:nvSpPr>
          <p:cNvPr id="23" name="TextBox 22">
            <a:extLst>
              <a:ext uri="{FF2B5EF4-FFF2-40B4-BE49-F238E27FC236}">
                <a16:creationId xmlns:a16="http://schemas.microsoft.com/office/drawing/2014/main" id="{DADD53A8-4A43-4228-96E2-029D0C5510D7}"/>
              </a:ext>
            </a:extLst>
          </p:cNvPr>
          <p:cNvSpPr txBox="1"/>
          <p:nvPr/>
        </p:nvSpPr>
        <p:spPr>
          <a:xfrm flipH="1">
            <a:off x="3635112" y="2398467"/>
            <a:ext cx="826721" cy="830997"/>
          </a:xfrm>
          <a:prstGeom prst="rect">
            <a:avLst/>
          </a:prstGeom>
          <a:solidFill>
            <a:srgbClr val="0066FF"/>
          </a:solidFill>
        </p:spPr>
        <p:txBody>
          <a:bodyPr wrap="square" rtlCol="0">
            <a:spAutoFit/>
          </a:bodyPr>
          <a:lstStyle/>
          <a:p>
            <a:pPr algn="ctr"/>
            <a:r>
              <a:rPr lang="en-US" sz="4800" dirty="0">
                <a:latin typeface="Algerian" panose="04020705040A02060702" pitchFamily="82" charset="0"/>
              </a:rPr>
              <a:t>s</a:t>
            </a:r>
          </a:p>
        </p:txBody>
      </p:sp>
      <p:sp>
        <p:nvSpPr>
          <p:cNvPr id="13" name="TextBox 12">
            <a:extLst>
              <a:ext uri="{FF2B5EF4-FFF2-40B4-BE49-F238E27FC236}">
                <a16:creationId xmlns:a16="http://schemas.microsoft.com/office/drawing/2014/main" id="{831ECFDA-97CA-442E-A681-754BAC1D89E1}"/>
              </a:ext>
            </a:extLst>
          </p:cNvPr>
          <p:cNvSpPr txBox="1"/>
          <p:nvPr/>
        </p:nvSpPr>
        <p:spPr>
          <a:xfrm>
            <a:off x="126364" y="3274017"/>
            <a:ext cx="7366635" cy="3539430"/>
          </a:xfrm>
          <a:prstGeom prst="rect">
            <a:avLst/>
          </a:prstGeom>
          <a:noFill/>
        </p:spPr>
        <p:txBody>
          <a:bodyPr wrap="square" rtlCol="0">
            <a:spAutoFit/>
          </a:bodyPr>
          <a:lstStyle/>
          <a:p>
            <a:r>
              <a:rPr lang="en-US" sz="1600" dirty="0"/>
              <a:t>District 5680 website – </a:t>
            </a:r>
            <a:r>
              <a:rPr lang="en-US" sz="1600" dirty="0">
                <a:hlinkClick r:id="rId5"/>
              </a:rPr>
              <a:t>www.rotary5680.org</a:t>
            </a:r>
            <a:endParaRPr lang="en-US" sz="1600" dirty="0"/>
          </a:p>
          <a:p>
            <a:endParaRPr lang="en-US" sz="1600" dirty="0"/>
          </a:p>
          <a:p>
            <a:r>
              <a:rPr lang="en-US" sz="1600" dirty="0"/>
              <a:t>District 5710 website – </a:t>
            </a:r>
            <a:r>
              <a:rPr lang="en-US" sz="1600" dirty="0">
                <a:hlinkClick r:id="rId6"/>
              </a:rPr>
              <a:t>www.rotary5710.org</a:t>
            </a:r>
            <a:endParaRPr lang="en-US" sz="1600" dirty="0"/>
          </a:p>
          <a:p>
            <a:endParaRPr lang="en-US" sz="1600" dirty="0"/>
          </a:p>
          <a:p>
            <a:r>
              <a:rPr lang="en-US" sz="1600" dirty="0"/>
              <a:t>D5680 RYLA –</a:t>
            </a:r>
          </a:p>
          <a:p>
            <a:r>
              <a:rPr lang="en-US" sz="1600" dirty="0">
                <a:hlinkClick r:id="rId7"/>
              </a:rPr>
              <a:t>Campus Activities - Leadership - Southwestern College (sckans.edu)</a:t>
            </a:r>
            <a:endParaRPr lang="en-US" sz="1600" dirty="0"/>
          </a:p>
          <a:p>
            <a:endParaRPr lang="en-US" sz="1600" dirty="0"/>
          </a:p>
          <a:p>
            <a:r>
              <a:rPr lang="en-US" sz="1600" dirty="0"/>
              <a:t>RI website – </a:t>
            </a:r>
            <a:r>
              <a:rPr lang="en-US" sz="1600" dirty="0">
                <a:hlinkClick r:id="rId8"/>
              </a:rPr>
              <a:t>www.Rotary.org</a:t>
            </a:r>
            <a:endParaRPr lang="en-US" sz="1600" dirty="0"/>
          </a:p>
          <a:p>
            <a:endParaRPr lang="en-US" sz="1600" dirty="0"/>
          </a:p>
          <a:p>
            <a:r>
              <a:rPr lang="en-US" sz="1600" dirty="0"/>
              <a:t>Heartland PETS – </a:t>
            </a:r>
            <a:r>
              <a:rPr lang="en-US" sz="1600" dirty="0">
                <a:hlinkClick r:id="rId9"/>
              </a:rPr>
              <a:t>www.heartlandpets.org</a:t>
            </a:r>
            <a:endParaRPr lang="en-US" sz="1600" dirty="0"/>
          </a:p>
          <a:p>
            <a:endParaRPr lang="en-US" sz="1600" dirty="0"/>
          </a:p>
          <a:p>
            <a:r>
              <a:rPr lang="en-US" sz="1600" dirty="0"/>
              <a:t>My Rotary Log-in: </a:t>
            </a:r>
          </a:p>
          <a:p>
            <a:r>
              <a:rPr lang="en-US" sz="1600" dirty="0"/>
              <a:t>	Learning Center  			Individual Profile</a:t>
            </a:r>
          </a:p>
          <a:p>
            <a:r>
              <a:rPr lang="en-US" sz="1600" dirty="0"/>
              <a:t>	Giving History				Rotary Club Central</a:t>
            </a:r>
          </a:p>
        </p:txBody>
      </p:sp>
      <p:pic>
        <p:nvPicPr>
          <p:cNvPr id="18" name="Picture 17" descr="A picture containing graphical user interface&#10;&#10;Description automatically generated">
            <a:extLst>
              <a:ext uri="{FF2B5EF4-FFF2-40B4-BE49-F238E27FC236}">
                <a16:creationId xmlns:a16="http://schemas.microsoft.com/office/drawing/2014/main" id="{FBBF64D3-3B3B-41FD-A12A-6A4AFB58719B}"/>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3577656" y="117394"/>
            <a:ext cx="3429000" cy="1030224"/>
          </a:xfrm>
          <a:prstGeom prst="rect">
            <a:avLst/>
          </a:prstGeom>
        </p:spPr>
      </p:pic>
      <p:pic>
        <p:nvPicPr>
          <p:cNvPr id="24" name="Picture 23">
            <a:extLst>
              <a:ext uri="{FF2B5EF4-FFF2-40B4-BE49-F238E27FC236}">
                <a16:creationId xmlns:a16="http://schemas.microsoft.com/office/drawing/2014/main" id="{47A1B89F-70FE-48DB-B383-C278CF35423E}"/>
              </a:ext>
            </a:extLst>
          </p:cNvPr>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646473" y="5135669"/>
            <a:ext cx="3423160" cy="1527127"/>
          </a:xfrm>
          <a:prstGeom prst="rect">
            <a:avLst/>
          </a:prstGeom>
          <a:noFill/>
          <a:ln>
            <a:noFill/>
          </a:ln>
        </p:spPr>
      </p:pic>
    </p:spTree>
    <p:extLst>
      <p:ext uri="{BB962C8B-B14F-4D97-AF65-F5344CB8AC3E}">
        <p14:creationId xmlns:p14="http://schemas.microsoft.com/office/powerpoint/2010/main" val="2502509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0E06F9-9F12-4D1B-92C0-4B30818D0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7DA29CF3-8B8B-4DDF-A19B-72E0059DD5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4" name="Group 13">
            <a:extLst>
              <a:ext uri="{FF2B5EF4-FFF2-40B4-BE49-F238E27FC236}">
                <a16:creationId xmlns:a16="http://schemas.microsoft.com/office/drawing/2014/main" id="{7AFE7A50-2D5F-4DF3-B28D-A8F7E624D8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4881" y="0"/>
            <a:ext cx="7724071" cy="6858000"/>
            <a:chOff x="4464881" y="0"/>
            <a:chExt cx="7724071" cy="6858000"/>
          </a:xfrm>
        </p:grpSpPr>
        <p:pic>
          <p:nvPicPr>
            <p:cNvPr id="15" name="Picture 14">
              <a:extLst>
                <a:ext uri="{FF2B5EF4-FFF2-40B4-BE49-F238E27FC236}">
                  <a16:creationId xmlns:a16="http://schemas.microsoft.com/office/drawing/2014/main" id="{326F236B-5DB7-4DCD-947A-8DDD0C76992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6" name="Picture 15">
              <a:extLst>
                <a:ext uri="{FF2B5EF4-FFF2-40B4-BE49-F238E27FC236}">
                  <a16:creationId xmlns:a16="http://schemas.microsoft.com/office/drawing/2014/main" id="{6CC716D4-FE59-42BE-AA9B-254EF6C1BC8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pic>
        <p:nvPicPr>
          <p:cNvPr id="19" name="Picture 18">
            <a:extLst>
              <a:ext uri="{FF2B5EF4-FFF2-40B4-BE49-F238E27FC236}">
                <a16:creationId xmlns:a16="http://schemas.microsoft.com/office/drawing/2014/main" id="{9F2CB3A8-9359-445A-A4FB-D3E5EDAEFDAE}"/>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0" y="7602"/>
            <a:ext cx="12188952" cy="6850398"/>
          </a:xfrm>
          <a:prstGeom prst="rect">
            <a:avLst/>
          </a:prstGeom>
        </p:spPr>
      </p:pic>
      <p:pic>
        <p:nvPicPr>
          <p:cNvPr id="13" name="Picture 12">
            <a:extLst>
              <a:ext uri="{FF2B5EF4-FFF2-40B4-BE49-F238E27FC236}">
                <a16:creationId xmlns:a16="http://schemas.microsoft.com/office/drawing/2014/main" id="{F663E0F0-267F-4973-B8F1-D1F3C2B3E4E1}"/>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39577" y="172587"/>
            <a:ext cx="5109797" cy="1528123"/>
          </a:xfrm>
          <a:prstGeom prst="rect">
            <a:avLst/>
          </a:prstGeom>
          <a:noFill/>
          <a:ln>
            <a:noFill/>
          </a:ln>
        </p:spPr>
      </p:pic>
      <p:sp>
        <p:nvSpPr>
          <p:cNvPr id="2" name="TextBox 1">
            <a:extLst>
              <a:ext uri="{FF2B5EF4-FFF2-40B4-BE49-F238E27FC236}">
                <a16:creationId xmlns:a16="http://schemas.microsoft.com/office/drawing/2014/main" id="{66754631-B7E9-481E-86C7-662CDF636C70}"/>
              </a:ext>
            </a:extLst>
          </p:cNvPr>
          <p:cNvSpPr txBox="1"/>
          <p:nvPr/>
        </p:nvSpPr>
        <p:spPr>
          <a:xfrm>
            <a:off x="-3048" y="6481066"/>
            <a:ext cx="12188952" cy="400110"/>
          </a:xfrm>
          <a:prstGeom prst="rect">
            <a:avLst/>
          </a:prstGeom>
          <a:solidFill>
            <a:srgbClr val="7030A0"/>
          </a:solidFill>
        </p:spPr>
        <p:txBody>
          <a:bodyPr wrap="square" rtlCol="0">
            <a:spAutoFit/>
          </a:bodyPr>
          <a:lstStyle/>
          <a:p>
            <a:pPr algn="ctr"/>
            <a:r>
              <a:rPr lang="en-US" sz="2000" b="1" dirty="0">
                <a:solidFill>
                  <a:schemeClr val="bg1"/>
                </a:solidFill>
              </a:rPr>
              <a:t>Fill your Heartland PETS glass with your favorite beverage and get to know your fellow PEs</a:t>
            </a:r>
          </a:p>
        </p:txBody>
      </p:sp>
    </p:spTree>
    <p:extLst>
      <p:ext uri="{BB962C8B-B14F-4D97-AF65-F5344CB8AC3E}">
        <p14:creationId xmlns:p14="http://schemas.microsoft.com/office/powerpoint/2010/main" val="10022357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0E06F9-9F12-4D1B-92C0-4B30818D0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7DA29CF3-8B8B-4DDF-A19B-72E0059DD5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4" name="Group 13">
            <a:extLst>
              <a:ext uri="{FF2B5EF4-FFF2-40B4-BE49-F238E27FC236}">
                <a16:creationId xmlns:a16="http://schemas.microsoft.com/office/drawing/2014/main" id="{7AFE7A50-2D5F-4DF3-B28D-A8F7E624D8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4881" y="0"/>
            <a:ext cx="7724071" cy="6858000"/>
            <a:chOff x="4464881" y="0"/>
            <a:chExt cx="7724071" cy="6858000"/>
          </a:xfrm>
        </p:grpSpPr>
        <p:pic>
          <p:nvPicPr>
            <p:cNvPr id="15" name="Picture 14">
              <a:extLst>
                <a:ext uri="{FF2B5EF4-FFF2-40B4-BE49-F238E27FC236}">
                  <a16:creationId xmlns:a16="http://schemas.microsoft.com/office/drawing/2014/main" id="{326F236B-5DB7-4DCD-947A-8DDD0C76992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6" name="Picture 15">
              <a:extLst>
                <a:ext uri="{FF2B5EF4-FFF2-40B4-BE49-F238E27FC236}">
                  <a16:creationId xmlns:a16="http://schemas.microsoft.com/office/drawing/2014/main" id="{6CC716D4-FE59-42BE-AA9B-254EF6C1BC8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pic>
        <p:nvPicPr>
          <p:cNvPr id="20" name="Picture 19" descr="Logo, company name&#10;&#10;Description automatically generated">
            <a:extLst>
              <a:ext uri="{FF2B5EF4-FFF2-40B4-BE49-F238E27FC236}">
                <a16:creationId xmlns:a16="http://schemas.microsoft.com/office/drawing/2014/main" id="{107AEB68-5734-42B5-B269-7FDA1E94A072}"/>
              </a:ext>
            </a:extLst>
          </p:cNvPr>
          <p:cNvPicPr>
            <a:picLocks noChangeAspect="1"/>
          </p:cNvPicPr>
          <p:nvPr/>
        </p:nvPicPr>
        <p:blipFill>
          <a:blip r:embed="rId4">
            <a:clrChange>
              <a:clrFrom>
                <a:srgbClr val="FFFFFF"/>
              </a:clrFrom>
              <a:clrTo>
                <a:srgbClr val="FFFFFF">
                  <a:alpha val="0"/>
                </a:srgbClr>
              </a:clrTo>
            </a:clrChange>
            <a:alphaModFix amt="70000"/>
            <a:extLst>
              <a:ext uri="{28A0092B-C50C-407E-A947-70E740481C1C}">
                <a14:useLocalDpi xmlns:a14="http://schemas.microsoft.com/office/drawing/2010/main" val="0"/>
              </a:ext>
            </a:extLst>
          </a:blip>
          <a:stretch>
            <a:fillRect/>
          </a:stretch>
        </p:blipFill>
        <p:spPr>
          <a:xfrm>
            <a:off x="6556002" y="-7027"/>
            <a:ext cx="5375638" cy="5375638"/>
          </a:xfrm>
          <a:prstGeom prst="rect">
            <a:avLst/>
          </a:prstGeom>
        </p:spPr>
      </p:pic>
      <p:pic>
        <p:nvPicPr>
          <p:cNvPr id="13" name="Picture 12">
            <a:extLst>
              <a:ext uri="{FF2B5EF4-FFF2-40B4-BE49-F238E27FC236}">
                <a16:creationId xmlns:a16="http://schemas.microsoft.com/office/drawing/2014/main" id="{D13B8BB1-6F0A-494B-AD18-7D8B920A75CD}"/>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46473" y="5135669"/>
            <a:ext cx="3423160" cy="1527127"/>
          </a:xfrm>
          <a:prstGeom prst="rect">
            <a:avLst/>
          </a:prstGeom>
          <a:noFill/>
          <a:ln>
            <a:noFill/>
          </a:ln>
        </p:spPr>
      </p:pic>
      <p:sp>
        <p:nvSpPr>
          <p:cNvPr id="5" name="TextBox 4">
            <a:extLst>
              <a:ext uri="{FF2B5EF4-FFF2-40B4-BE49-F238E27FC236}">
                <a16:creationId xmlns:a16="http://schemas.microsoft.com/office/drawing/2014/main" id="{44A1D8A0-67D1-4EE4-9379-58683B5F14E4}"/>
              </a:ext>
            </a:extLst>
          </p:cNvPr>
          <p:cNvSpPr txBox="1"/>
          <p:nvPr/>
        </p:nvSpPr>
        <p:spPr>
          <a:xfrm>
            <a:off x="100013" y="162564"/>
            <a:ext cx="6446335" cy="1969770"/>
          </a:xfrm>
          <a:prstGeom prst="rect">
            <a:avLst/>
          </a:prstGeom>
          <a:noFill/>
        </p:spPr>
        <p:txBody>
          <a:bodyPr wrap="square" rtlCol="0">
            <a:spAutoFit/>
          </a:bodyPr>
          <a:lstStyle/>
          <a:p>
            <a:pPr algn="ctr"/>
            <a:r>
              <a:rPr lang="en-US" sz="4000" b="1" dirty="0">
                <a:solidFill>
                  <a:srgbClr val="FF0000"/>
                </a:solidFill>
              </a:rPr>
              <a:t>Attention: D5680 PEs</a:t>
            </a:r>
          </a:p>
          <a:p>
            <a:pPr algn="ctr"/>
            <a:endParaRPr lang="en-US" sz="1600" b="1" dirty="0">
              <a:solidFill>
                <a:srgbClr val="0066FF"/>
              </a:solidFill>
            </a:endParaRPr>
          </a:p>
          <a:p>
            <a:pPr algn="ctr"/>
            <a:r>
              <a:rPr lang="en-US" sz="3200" b="1" dirty="0">
                <a:solidFill>
                  <a:srgbClr val="0066FF"/>
                </a:solidFill>
              </a:rPr>
              <a:t>Learning opportunities for your club’s officers and chairs</a:t>
            </a:r>
          </a:p>
        </p:txBody>
      </p:sp>
      <p:sp>
        <p:nvSpPr>
          <p:cNvPr id="2" name="Rectangle 1">
            <a:extLst>
              <a:ext uri="{FF2B5EF4-FFF2-40B4-BE49-F238E27FC236}">
                <a16:creationId xmlns:a16="http://schemas.microsoft.com/office/drawing/2014/main" id="{07354B6A-64AA-45C5-95A1-7799F3643899}"/>
              </a:ext>
            </a:extLst>
          </p:cNvPr>
          <p:cNvSpPr/>
          <p:nvPr/>
        </p:nvSpPr>
        <p:spPr>
          <a:xfrm>
            <a:off x="157299" y="3923242"/>
            <a:ext cx="6331761" cy="1846659"/>
          </a:xfrm>
          <a:prstGeom prst="rect">
            <a:avLst/>
          </a:prstGeom>
          <a:solidFill>
            <a:srgbClr val="FF66FF"/>
          </a:solidFill>
        </p:spPr>
        <p:txBody>
          <a:bodyPr wrap="square" lIns="91440" tIns="45720" rIns="91440" bIns="45720">
            <a:spAutoFit/>
          </a:bodyPr>
          <a:lstStyle/>
          <a:p>
            <a:pPr algn="ctr"/>
            <a:r>
              <a:rPr lang="en-US" sz="4000" b="1" cap="none" spc="0" dirty="0">
                <a:ln w="12700">
                  <a:solidFill>
                    <a:schemeClr val="accent3">
                      <a:lumMod val="50000"/>
                    </a:schemeClr>
                  </a:solidFill>
                  <a:prstDash val="solid"/>
                </a:ln>
                <a:solidFill>
                  <a:srgbClr val="FFFFCC"/>
                </a:solidFill>
                <a:effectLst>
                  <a:innerShdw blurRad="177800">
                    <a:schemeClr val="accent3">
                      <a:lumMod val="50000"/>
                    </a:schemeClr>
                  </a:innerShdw>
                </a:effectLst>
              </a:rPr>
              <a:t>LEARN DETAILS ABOUT</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400" noProof="0" dirty="0">
              <a:solidFill>
                <a:prstClr val="black"/>
              </a:solidFill>
              <a:latin typeface="Avenir Next LT Pro"/>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venir Next LT Pro"/>
                <a:ea typeface="+mn-ea"/>
                <a:cs typeface="+mn-cs"/>
              </a:rPr>
              <a:t>District Grant Process: 10:30 a.m. – 11:00 a.m.</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venir Next LT Pro"/>
                <a:ea typeface="+mn-ea"/>
                <a:cs typeface="+mn-cs"/>
              </a:rPr>
              <a:t>Youth Programs:  11:00 a.m. – 11:30 a.m.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venir Next LT Pro"/>
                <a:ea typeface="+mn-ea"/>
                <a:cs typeface="+mn-cs"/>
              </a:rPr>
              <a:t>Strategic Engagement:  11:30 a.m. – 12:00 p.m.</a:t>
            </a:r>
          </a:p>
        </p:txBody>
      </p:sp>
      <p:sp>
        <p:nvSpPr>
          <p:cNvPr id="4" name="TextBox 3">
            <a:extLst>
              <a:ext uri="{FF2B5EF4-FFF2-40B4-BE49-F238E27FC236}">
                <a16:creationId xmlns:a16="http://schemas.microsoft.com/office/drawing/2014/main" id="{FD446141-3042-4567-87D7-08DCE949CB1D}"/>
              </a:ext>
            </a:extLst>
          </p:cNvPr>
          <p:cNvSpPr txBox="1"/>
          <p:nvPr/>
        </p:nvSpPr>
        <p:spPr>
          <a:xfrm>
            <a:off x="200175" y="2296946"/>
            <a:ext cx="6317799" cy="1200329"/>
          </a:xfrm>
          <a:prstGeom prst="rect">
            <a:avLst/>
          </a:prstGeom>
          <a:solidFill>
            <a:srgbClr val="7030A0"/>
          </a:solidFill>
        </p:spPr>
        <p:txBody>
          <a:bodyPr wrap="square" rtlCol="0">
            <a:spAutoFit/>
          </a:bodyPr>
          <a:lstStyle/>
          <a:p>
            <a:pPr algn="ctr"/>
            <a:r>
              <a:rPr lang="en-US" sz="2400" dirty="0">
                <a:solidFill>
                  <a:srgbClr val="FFFF00"/>
                </a:solidFill>
              </a:rPr>
              <a:t>Zoom meeting:  Saturday, April 3</a:t>
            </a:r>
          </a:p>
          <a:p>
            <a:pPr algn="ctr"/>
            <a:r>
              <a:rPr lang="en-US" sz="2400" dirty="0">
                <a:solidFill>
                  <a:srgbClr val="FFFF00"/>
                </a:solidFill>
              </a:rPr>
              <a:t>10:30 a.m. – 12:00 p.m.</a:t>
            </a:r>
          </a:p>
          <a:p>
            <a:pPr algn="ctr"/>
            <a:r>
              <a:rPr lang="en-US" sz="2400" b="1" i="1" dirty="0">
                <a:solidFill>
                  <a:srgbClr val="FFFF00"/>
                </a:solidFill>
              </a:rPr>
              <a:t>OPEN TO ALL ROTARIANS</a:t>
            </a:r>
          </a:p>
        </p:txBody>
      </p:sp>
      <p:sp>
        <p:nvSpPr>
          <p:cNvPr id="3" name="TextBox 2">
            <a:extLst>
              <a:ext uri="{FF2B5EF4-FFF2-40B4-BE49-F238E27FC236}">
                <a16:creationId xmlns:a16="http://schemas.microsoft.com/office/drawing/2014/main" id="{CB38AE44-64E5-4EA9-9AAB-CDF2BC91B447}"/>
              </a:ext>
            </a:extLst>
          </p:cNvPr>
          <p:cNvSpPr txBox="1"/>
          <p:nvPr/>
        </p:nvSpPr>
        <p:spPr>
          <a:xfrm>
            <a:off x="638980" y="6301834"/>
            <a:ext cx="5496185" cy="369332"/>
          </a:xfrm>
          <a:prstGeom prst="rect">
            <a:avLst/>
          </a:prstGeom>
          <a:solidFill>
            <a:srgbClr val="FFFF00"/>
          </a:solidFill>
        </p:spPr>
        <p:txBody>
          <a:bodyPr wrap="none" rtlCol="0">
            <a:spAutoFit/>
          </a:bodyPr>
          <a:lstStyle/>
          <a:p>
            <a:r>
              <a:rPr lang="en-US" b="1" dirty="0"/>
              <a:t>INVITE YOUR 2021-22 CLUB OFFICERS/CHAIRS</a:t>
            </a:r>
          </a:p>
        </p:txBody>
      </p:sp>
    </p:spTree>
    <p:extLst>
      <p:ext uri="{BB962C8B-B14F-4D97-AF65-F5344CB8AC3E}">
        <p14:creationId xmlns:p14="http://schemas.microsoft.com/office/powerpoint/2010/main" val="37680098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2">
            <a:extLst>
              <a:ext uri="{FF2B5EF4-FFF2-40B4-BE49-F238E27FC236}">
                <a16:creationId xmlns:a16="http://schemas.microsoft.com/office/drawing/2014/main" id="{AADBC8A7-67C2-43C2-9BE0-2BEE4C05AD82}"/>
              </a:ext>
            </a:extLst>
          </p:cNvPr>
          <p:cNvSpPr txBox="1">
            <a:spLocks/>
          </p:cNvSpPr>
          <p:nvPr/>
        </p:nvSpPr>
        <p:spPr>
          <a:xfrm>
            <a:off x="617895" y="1411444"/>
            <a:ext cx="2781958" cy="1152510"/>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0700" b="1" dirty="0">
                <a:solidFill>
                  <a:schemeClr val="accent1">
                    <a:lumMod val="50000"/>
                  </a:schemeClr>
                </a:solidFill>
                <a:latin typeface="Vladimir Script" panose="03050402040407070305" pitchFamily="66" charset="0"/>
              </a:rPr>
              <a:t>Pieces of</a:t>
            </a:r>
          </a:p>
        </p:txBody>
      </p:sp>
      <p:pic>
        <p:nvPicPr>
          <p:cNvPr id="18" name="Picture 17" descr="See the source image">
            <a:extLst>
              <a:ext uri="{FF2B5EF4-FFF2-40B4-BE49-F238E27FC236}">
                <a16:creationId xmlns:a16="http://schemas.microsoft.com/office/drawing/2014/main" id="{507BBC9D-3E7C-42E9-9FBE-5DD6BC5A5779}"/>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5830" y="1682038"/>
            <a:ext cx="5188281" cy="195079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Diagram, calendar&#10;&#10;Description automatically generated">
            <a:extLst>
              <a:ext uri="{FF2B5EF4-FFF2-40B4-BE49-F238E27FC236}">
                <a16:creationId xmlns:a16="http://schemas.microsoft.com/office/drawing/2014/main" id="{2AB0F083-C818-4BFC-93A8-C4E7D322611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27802" y="4088478"/>
            <a:ext cx="5964338" cy="1287159"/>
          </a:xfrm>
          <a:prstGeom prst="rect">
            <a:avLst/>
          </a:prstGeom>
        </p:spPr>
      </p:pic>
      <p:pic>
        <p:nvPicPr>
          <p:cNvPr id="22" name="Picture 21" descr="Logo, company name&#10;&#10;Description automatically generated">
            <a:extLst>
              <a:ext uri="{FF2B5EF4-FFF2-40B4-BE49-F238E27FC236}">
                <a16:creationId xmlns:a16="http://schemas.microsoft.com/office/drawing/2014/main" id="{51012320-F064-4269-BCB6-EBC5D058004E}"/>
              </a:ext>
            </a:extLst>
          </p:cNvPr>
          <p:cNvPicPr>
            <a:picLocks noChangeAspect="1"/>
          </p:cNvPicPr>
          <p:nvPr/>
        </p:nvPicPr>
        <p:blipFill>
          <a:blip r:embed="rId5">
            <a:clrChange>
              <a:clrFrom>
                <a:srgbClr val="FFFFFF"/>
              </a:clrFrom>
              <a:clrTo>
                <a:srgbClr val="FFFFFF">
                  <a:alpha val="0"/>
                </a:srgbClr>
              </a:clrTo>
            </a:clrChange>
            <a:alphaModFix amt="70000"/>
            <a:extLst>
              <a:ext uri="{28A0092B-C50C-407E-A947-70E740481C1C}">
                <a14:useLocalDpi xmlns:a14="http://schemas.microsoft.com/office/drawing/2010/main" val="0"/>
              </a:ext>
            </a:extLst>
          </a:blip>
          <a:stretch>
            <a:fillRect/>
          </a:stretch>
        </p:blipFill>
        <p:spPr>
          <a:xfrm>
            <a:off x="6588560" y="0"/>
            <a:ext cx="5375638" cy="5375638"/>
          </a:xfrm>
          <a:prstGeom prst="rect">
            <a:avLst/>
          </a:prstGeom>
        </p:spPr>
      </p:pic>
      <p:pic>
        <p:nvPicPr>
          <p:cNvPr id="17" name="Picture 16">
            <a:extLst>
              <a:ext uri="{FF2B5EF4-FFF2-40B4-BE49-F238E27FC236}">
                <a16:creationId xmlns:a16="http://schemas.microsoft.com/office/drawing/2014/main" id="{F009CEA5-F6F0-467F-BE7B-7AACE649F756}"/>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46473" y="5135669"/>
            <a:ext cx="3423160" cy="1527127"/>
          </a:xfrm>
          <a:prstGeom prst="rect">
            <a:avLst/>
          </a:prstGeom>
          <a:noFill/>
          <a:ln>
            <a:noFill/>
          </a:ln>
        </p:spPr>
      </p:pic>
    </p:spTree>
    <p:extLst>
      <p:ext uri="{BB962C8B-B14F-4D97-AF65-F5344CB8AC3E}">
        <p14:creationId xmlns:p14="http://schemas.microsoft.com/office/powerpoint/2010/main" val="22542595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0E06F9-9F12-4D1B-92C0-4B30818D0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7DA29CF3-8B8B-4DDF-A19B-72E0059DD5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4" name="Group 13">
            <a:extLst>
              <a:ext uri="{FF2B5EF4-FFF2-40B4-BE49-F238E27FC236}">
                <a16:creationId xmlns:a16="http://schemas.microsoft.com/office/drawing/2014/main" id="{7AFE7A50-2D5F-4DF3-B28D-A8F7E624D8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4881" y="0"/>
            <a:ext cx="7724071" cy="6858000"/>
            <a:chOff x="4464881" y="0"/>
            <a:chExt cx="7724071" cy="6858000"/>
          </a:xfrm>
        </p:grpSpPr>
        <p:pic>
          <p:nvPicPr>
            <p:cNvPr id="15" name="Picture 14">
              <a:extLst>
                <a:ext uri="{FF2B5EF4-FFF2-40B4-BE49-F238E27FC236}">
                  <a16:creationId xmlns:a16="http://schemas.microsoft.com/office/drawing/2014/main" id="{326F236B-5DB7-4DCD-947A-8DDD0C76992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6" name="Picture 15">
              <a:extLst>
                <a:ext uri="{FF2B5EF4-FFF2-40B4-BE49-F238E27FC236}">
                  <a16:creationId xmlns:a16="http://schemas.microsoft.com/office/drawing/2014/main" id="{6CC716D4-FE59-42BE-AA9B-254EF6C1BC8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2" name="Title 1">
            <a:extLst>
              <a:ext uri="{FF2B5EF4-FFF2-40B4-BE49-F238E27FC236}">
                <a16:creationId xmlns:a16="http://schemas.microsoft.com/office/drawing/2014/main" id="{B37ACD0B-7342-4075-A9FA-1BF83C93A49F}"/>
              </a:ext>
            </a:extLst>
          </p:cNvPr>
          <p:cNvSpPr>
            <a:spLocks noGrp="1"/>
          </p:cNvSpPr>
          <p:nvPr>
            <p:ph type="ctrTitle"/>
          </p:nvPr>
        </p:nvSpPr>
        <p:spPr>
          <a:xfrm>
            <a:off x="293616" y="804879"/>
            <a:ext cx="5562600" cy="1378484"/>
          </a:xfrm>
        </p:spPr>
        <p:txBody>
          <a:bodyPr anchor="b">
            <a:normAutofit fontScale="90000"/>
          </a:bodyPr>
          <a:lstStyle/>
          <a:p>
            <a:r>
              <a:rPr lang="en-US" sz="6700" b="1" dirty="0">
                <a:solidFill>
                  <a:srgbClr val="FFC000"/>
                </a:solidFill>
                <a:effectLst>
                  <a:outerShdw blurRad="38100" dist="38100" dir="2700000" algn="tl">
                    <a:srgbClr val="000000">
                      <a:alpha val="43137"/>
                    </a:srgbClr>
                  </a:outerShdw>
                </a:effectLst>
              </a:rPr>
              <a:t>THANK YOU</a:t>
            </a:r>
            <a:br>
              <a:rPr lang="en-US" b="1" dirty="0">
                <a:solidFill>
                  <a:srgbClr val="0070C0"/>
                </a:solidFill>
                <a:effectLst>
                  <a:outerShdw blurRad="38100" dist="38100" dir="2700000" algn="tl">
                    <a:srgbClr val="000000">
                      <a:alpha val="43137"/>
                    </a:srgbClr>
                  </a:outerShdw>
                </a:effectLst>
              </a:rPr>
            </a:br>
            <a:r>
              <a:rPr lang="en-US" b="1" dirty="0">
                <a:solidFill>
                  <a:srgbClr val="0070C0"/>
                </a:solidFill>
                <a:effectLst>
                  <a:outerShdw blurRad="38100" dist="38100" dir="2700000" algn="tl">
                    <a:srgbClr val="000000">
                      <a:alpha val="43137"/>
                    </a:srgbClr>
                  </a:outerShdw>
                </a:effectLst>
              </a:rPr>
              <a:t>PRESIDENTS-ELECT</a:t>
            </a:r>
            <a:br>
              <a:rPr lang="en-US" b="1" dirty="0">
                <a:solidFill>
                  <a:srgbClr val="0070C0"/>
                </a:solidFill>
                <a:effectLst>
                  <a:outerShdw blurRad="38100" dist="38100" dir="2700000" algn="tl">
                    <a:srgbClr val="000000">
                      <a:alpha val="43137"/>
                    </a:srgbClr>
                  </a:outerShdw>
                </a:effectLst>
              </a:rPr>
            </a:br>
            <a:r>
              <a:rPr lang="en-US" b="1" dirty="0">
                <a:solidFill>
                  <a:srgbClr val="0070C0"/>
                </a:solidFill>
                <a:effectLst>
                  <a:outerShdw blurRad="38100" dist="38100" dir="2700000" algn="tl">
                    <a:srgbClr val="000000">
                      <a:alpha val="43137"/>
                    </a:srgbClr>
                  </a:outerShdw>
                </a:effectLst>
              </a:rPr>
              <a:t>of D5680 &amp; D5710</a:t>
            </a:r>
          </a:p>
        </p:txBody>
      </p:sp>
      <p:sp>
        <p:nvSpPr>
          <p:cNvPr id="13" name="TextBox 12">
            <a:extLst>
              <a:ext uri="{FF2B5EF4-FFF2-40B4-BE49-F238E27FC236}">
                <a16:creationId xmlns:a16="http://schemas.microsoft.com/office/drawing/2014/main" id="{499E28FA-38A1-4B3A-A225-CBA14A39FB2D}"/>
              </a:ext>
            </a:extLst>
          </p:cNvPr>
          <p:cNvSpPr txBox="1"/>
          <p:nvPr/>
        </p:nvSpPr>
        <p:spPr>
          <a:xfrm>
            <a:off x="1577936" y="2266565"/>
            <a:ext cx="2993960" cy="2154436"/>
          </a:xfrm>
          <a:prstGeom prst="rect">
            <a:avLst/>
          </a:prstGeom>
          <a:noFill/>
        </p:spPr>
        <p:txBody>
          <a:bodyPr wrap="none" rtlCol="0">
            <a:spAutoFit/>
          </a:bodyPr>
          <a:lstStyle/>
          <a:p>
            <a:pPr algn="ctr"/>
            <a:r>
              <a:rPr lang="en-US" sz="4000" b="1" dirty="0">
                <a:solidFill>
                  <a:schemeClr val="accent3">
                    <a:lumMod val="50000"/>
                  </a:schemeClr>
                </a:solidFill>
              </a:rPr>
              <a:t>VIRTUAL</a:t>
            </a:r>
          </a:p>
          <a:p>
            <a:pPr algn="ctr"/>
            <a:r>
              <a:rPr lang="en-US" sz="4000" b="1" dirty="0">
                <a:solidFill>
                  <a:schemeClr val="accent3">
                    <a:lumMod val="50000"/>
                  </a:schemeClr>
                </a:solidFill>
              </a:rPr>
              <a:t>PETS</a:t>
            </a:r>
          </a:p>
          <a:p>
            <a:pPr algn="ctr"/>
            <a:r>
              <a:rPr lang="en-US" sz="1400" b="1" dirty="0">
                <a:solidFill>
                  <a:schemeClr val="accent3">
                    <a:lumMod val="50000"/>
                  </a:schemeClr>
                </a:solidFill>
              </a:rPr>
              <a:t>President-Elect Training Seminar</a:t>
            </a:r>
          </a:p>
          <a:p>
            <a:pPr algn="ctr"/>
            <a:r>
              <a:rPr lang="en-US" sz="4000" b="1" dirty="0">
                <a:solidFill>
                  <a:schemeClr val="accent3">
                    <a:lumMod val="50000"/>
                  </a:schemeClr>
                </a:solidFill>
              </a:rPr>
              <a:t>2021</a:t>
            </a:r>
          </a:p>
        </p:txBody>
      </p:sp>
      <p:sp>
        <p:nvSpPr>
          <p:cNvPr id="4" name="TextBox 3">
            <a:extLst>
              <a:ext uri="{FF2B5EF4-FFF2-40B4-BE49-F238E27FC236}">
                <a16:creationId xmlns:a16="http://schemas.microsoft.com/office/drawing/2014/main" id="{F38ED27B-9B8D-4D04-B168-AC7BF1EFBE50}"/>
              </a:ext>
            </a:extLst>
          </p:cNvPr>
          <p:cNvSpPr txBox="1"/>
          <p:nvPr/>
        </p:nvSpPr>
        <p:spPr>
          <a:xfrm>
            <a:off x="1082175" y="4529763"/>
            <a:ext cx="3964928" cy="2246769"/>
          </a:xfrm>
          <a:custGeom>
            <a:avLst/>
            <a:gdLst>
              <a:gd name="connsiteX0" fmla="*/ 0 w 3964928"/>
              <a:gd name="connsiteY0" fmla="*/ 0 h 2246769"/>
              <a:gd name="connsiteX1" fmla="*/ 566418 w 3964928"/>
              <a:gd name="connsiteY1" fmla="*/ 0 h 2246769"/>
              <a:gd name="connsiteX2" fmla="*/ 1053538 w 3964928"/>
              <a:gd name="connsiteY2" fmla="*/ 0 h 2246769"/>
              <a:gd name="connsiteX3" fmla="*/ 1619956 w 3964928"/>
              <a:gd name="connsiteY3" fmla="*/ 0 h 2246769"/>
              <a:gd name="connsiteX4" fmla="*/ 2265673 w 3964928"/>
              <a:gd name="connsiteY4" fmla="*/ 0 h 2246769"/>
              <a:gd name="connsiteX5" fmla="*/ 2792442 w 3964928"/>
              <a:gd name="connsiteY5" fmla="*/ 0 h 2246769"/>
              <a:gd name="connsiteX6" fmla="*/ 3398510 w 3964928"/>
              <a:gd name="connsiteY6" fmla="*/ 0 h 2246769"/>
              <a:gd name="connsiteX7" fmla="*/ 3964928 w 3964928"/>
              <a:gd name="connsiteY7" fmla="*/ 0 h 2246769"/>
              <a:gd name="connsiteX8" fmla="*/ 3964928 w 3964928"/>
              <a:gd name="connsiteY8" fmla="*/ 539225 h 2246769"/>
              <a:gd name="connsiteX9" fmla="*/ 3964928 w 3964928"/>
              <a:gd name="connsiteY9" fmla="*/ 1145852 h 2246769"/>
              <a:gd name="connsiteX10" fmla="*/ 3964928 w 3964928"/>
              <a:gd name="connsiteY10" fmla="*/ 1662609 h 2246769"/>
              <a:gd name="connsiteX11" fmla="*/ 3964928 w 3964928"/>
              <a:gd name="connsiteY11" fmla="*/ 2246769 h 2246769"/>
              <a:gd name="connsiteX12" fmla="*/ 3319211 w 3964928"/>
              <a:gd name="connsiteY12" fmla="*/ 2246769 h 2246769"/>
              <a:gd name="connsiteX13" fmla="*/ 2673494 w 3964928"/>
              <a:gd name="connsiteY13" fmla="*/ 2246769 h 2246769"/>
              <a:gd name="connsiteX14" fmla="*/ 2027777 w 3964928"/>
              <a:gd name="connsiteY14" fmla="*/ 2246769 h 2246769"/>
              <a:gd name="connsiteX15" fmla="*/ 1382061 w 3964928"/>
              <a:gd name="connsiteY15" fmla="*/ 2246769 h 2246769"/>
              <a:gd name="connsiteX16" fmla="*/ 894941 w 3964928"/>
              <a:gd name="connsiteY16" fmla="*/ 2246769 h 2246769"/>
              <a:gd name="connsiteX17" fmla="*/ 0 w 3964928"/>
              <a:gd name="connsiteY17" fmla="*/ 2246769 h 2246769"/>
              <a:gd name="connsiteX18" fmla="*/ 0 w 3964928"/>
              <a:gd name="connsiteY18" fmla="*/ 1640141 h 2246769"/>
              <a:gd name="connsiteX19" fmla="*/ 0 w 3964928"/>
              <a:gd name="connsiteY19" fmla="*/ 1033514 h 2246769"/>
              <a:gd name="connsiteX20" fmla="*/ 0 w 3964928"/>
              <a:gd name="connsiteY20" fmla="*/ 0 h 2246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64928" h="2246769" fill="none" extrusionOk="0">
                <a:moveTo>
                  <a:pt x="0" y="0"/>
                </a:moveTo>
                <a:cubicBezTo>
                  <a:pt x="181557" y="-45909"/>
                  <a:pt x="443722" y="4279"/>
                  <a:pt x="566418" y="0"/>
                </a:cubicBezTo>
                <a:cubicBezTo>
                  <a:pt x="689114" y="-4279"/>
                  <a:pt x="911553" y="11440"/>
                  <a:pt x="1053538" y="0"/>
                </a:cubicBezTo>
                <a:cubicBezTo>
                  <a:pt x="1195523" y="-11440"/>
                  <a:pt x="1363364" y="6743"/>
                  <a:pt x="1619956" y="0"/>
                </a:cubicBezTo>
                <a:cubicBezTo>
                  <a:pt x="1876548" y="-6743"/>
                  <a:pt x="2040602" y="64015"/>
                  <a:pt x="2265673" y="0"/>
                </a:cubicBezTo>
                <a:cubicBezTo>
                  <a:pt x="2490744" y="-64015"/>
                  <a:pt x="2674322" y="30337"/>
                  <a:pt x="2792442" y="0"/>
                </a:cubicBezTo>
                <a:cubicBezTo>
                  <a:pt x="2910562" y="-30337"/>
                  <a:pt x="3137378" y="25754"/>
                  <a:pt x="3398510" y="0"/>
                </a:cubicBezTo>
                <a:cubicBezTo>
                  <a:pt x="3659642" y="-25754"/>
                  <a:pt x="3850809" y="34005"/>
                  <a:pt x="3964928" y="0"/>
                </a:cubicBezTo>
                <a:cubicBezTo>
                  <a:pt x="3998372" y="113120"/>
                  <a:pt x="3954322" y="354324"/>
                  <a:pt x="3964928" y="539225"/>
                </a:cubicBezTo>
                <a:cubicBezTo>
                  <a:pt x="3975534" y="724126"/>
                  <a:pt x="3897188" y="929750"/>
                  <a:pt x="3964928" y="1145852"/>
                </a:cubicBezTo>
                <a:cubicBezTo>
                  <a:pt x="4032668" y="1361954"/>
                  <a:pt x="3960836" y="1528953"/>
                  <a:pt x="3964928" y="1662609"/>
                </a:cubicBezTo>
                <a:cubicBezTo>
                  <a:pt x="3969020" y="1796265"/>
                  <a:pt x="3941489" y="1967024"/>
                  <a:pt x="3964928" y="2246769"/>
                </a:cubicBezTo>
                <a:cubicBezTo>
                  <a:pt x="3812787" y="2310859"/>
                  <a:pt x="3524790" y="2174727"/>
                  <a:pt x="3319211" y="2246769"/>
                </a:cubicBezTo>
                <a:cubicBezTo>
                  <a:pt x="3113632" y="2318811"/>
                  <a:pt x="2924242" y="2220950"/>
                  <a:pt x="2673494" y="2246769"/>
                </a:cubicBezTo>
                <a:cubicBezTo>
                  <a:pt x="2422746" y="2272588"/>
                  <a:pt x="2299449" y="2241006"/>
                  <a:pt x="2027777" y="2246769"/>
                </a:cubicBezTo>
                <a:cubicBezTo>
                  <a:pt x="1756105" y="2252532"/>
                  <a:pt x="1701426" y="2174605"/>
                  <a:pt x="1382061" y="2246769"/>
                </a:cubicBezTo>
                <a:cubicBezTo>
                  <a:pt x="1062696" y="2318933"/>
                  <a:pt x="1104922" y="2234878"/>
                  <a:pt x="894941" y="2246769"/>
                </a:cubicBezTo>
                <a:cubicBezTo>
                  <a:pt x="684960" y="2258660"/>
                  <a:pt x="258203" y="2144723"/>
                  <a:pt x="0" y="2246769"/>
                </a:cubicBezTo>
                <a:cubicBezTo>
                  <a:pt x="-60131" y="1991282"/>
                  <a:pt x="35262" y="1844030"/>
                  <a:pt x="0" y="1640141"/>
                </a:cubicBezTo>
                <a:cubicBezTo>
                  <a:pt x="-35262" y="1436252"/>
                  <a:pt x="42865" y="1223970"/>
                  <a:pt x="0" y="1033514"/>
                </a:cubicBezTo>
                <a:cubicBezTo>
                  <a:pt x="-42865" y="843058"/>
                  <a:pt x="10759" y="320241"/>
                  <a:pt x="0" y="0"/>
                </a:cubicBezTo>
                <a:close/>
              </a:path>
              <a:path w="3964928" h="2246769" stroke="0" extrusionOk="0">
                <a:moveTo>
                  <a:pt x="0" y="0"/>
                </a:moveTo>
                <a:cubicBezTo>
                  <a:pt x="103888" y="-32986"/>
                  <a:pt x="309973" y="45693"/>
                  <a:pt x="487120" y="0"/>
                </a:cubicBezTo>
                <a:cubicBezTo>
                  <a:pt x="664267" y="-45693"/>
                  <a:pt x="870788" y="34865"/>
                  <a:pt x="1093187" y="0"/>
                </a:cubicBezTo>
                <a:cubicBezTo>
                  <a:pt x="1315586" y="-34865"/>
                  <a:pt x="1476710" y="12661"/>
                  <a:pt x="1619956" y="0"/>
                </a:cubicBezTo>
                <a:cubicBezTo>
                  <a:pt x="1763202" y="-12661"/>
                  <a:pt x="2031857" y="47227"/>
                  <a:pt x="2146725" y="0"/>
                </a:cubicBezTo>
                <a:cubicBezTo>
                  <a:pt x="2261593" y="-47227"/>
                  <a:pt x="2556097" y="24377"/>
                  <a:pt x="2792442" y="0"/>
                </a:cubicBezTo>
                <a:cubicBezTo>
                  <a:pt x="3028787" y="-24377"/>
                  <a:pt x="3143352" y="16925"/>
                  <a:pt x="3279562" y="0"/>
                </a:cubicBezTo>
                <a:cubicBezTo>
                  <a:pt x="3415772" y="-16925"/>
                  <a:pt x="3719432" y="38862"/>
                  <a:pt x="3964928" y="0"/>
                </a:cubicBezTo>
                <a:cubicBezTo>
                  <a:pt x="3988439" y="135578"/>
                  <a:pt x="3933503" y="315726"/>
                  <a:pt x="3964928" y="539225"/>
                </a:cubicBezTo>
                <a:cubicBezTo>
                  <a:pt x="3996353" y="762724"/>
                  <a:pt x="3931021" y="859011"/>
                  <a:pt x="3964928" y="1055981"/>
                </a:cubicBezTo>
                <a:cubicBezTo>
                  <a:pt x="3998835" y="1252951"/>
                  <a:pt x="3915341" y="1354300"/>
                  <a:pt x="3964928" y="1595206"/>
                </a:cubicBezTo>
                <a:cubicBezTo>
                  <a:pt x="4014515" y="1836112"/>
                  <a:pt x="3888691" y="1948670"/>
                  <a:pt x="3964928" y="2246769"/>
                </a:cubicBezTo>
                <a:cubicBezTo>
                  <a:pt x="3749856" y="2308639"/>
                  <a:pt x="3600636" y="2182216"/>
                  <a:pt x="3398510" y="2246769"/>
                </a:cubicBezTo>
                <a:cubicBezTo>
                  <a:pt x="3196384" y="2311322"/>
                  <a:pt x="3066143" y="2228909"/>
                  <a:pt x="2871741" y="2246769"/>
                </a:cubicBezTo>
                <a:cubicBezTo>
                  <a:pt x="2677339" y="2264629"/>
                  <a:pt x="2529815" y="2243289"/>
                  <a:pt x="2265673" y="2246769"/>
                </a:cubicBezTo>
                <a:cubicBezTo>
                  <a:pt x="2001531" y="2250249"/>
                  <a:pt x="1783262" y="2223259"/>
                  <a:pt x="1619956" y="2246769"/>
                </a:cubicBezTo>
                <a:cubicBezTo>
                  <a:pt x="1456650" y="2270279"/>
                  <a:pt x="1296606" y="2228067"/>
                  <a:pt x="1132837" y="2246769"/>
                </a:cubicBezTo>
                <a:cubicBezTo>
                  <a:pt x="969068" y="2265471"/>
                  <a:pt x="803571" y="2236030"/>
                  <a:pt x="645717" y="2246769"/>
                </a:cubicBezTo>
                <a:cubicBezTo>
                  <a:pt x="487863" y="2257508"/>
                  <a:pt x="156098" y="2176597"/>
                  <a:pt x="0" y="2246769"/>
                </a:cubicBezTo>
                <a:cubicBezTo>
                  <a:pt x="-17034" y="1996775"/>
                  <a:pt x="5784" y="1861027"/>
                  <a:pt x="0" y="1685077"/>
                </a:cubicBezTo>
                <a:cubicBezTo>
                  <a:pt x="-5784" y="1509127"/>
                  <a:pt x="29571" y="1383357"/>
                  <a:pt x="0" y="1190788"/>
                </a:cubicBezTo>
                <a:cubicBezTo>
                  <a:pt x="-29571" y="998219"/>
                  <a:pt x="17677" y="852098"/>
                  <a:pt x="0" y="629095"/>
                </a:cubicBezTo>
                <a:cubicBezTo>
                  <a:pt x="-17677" y="406092"/>
                  <a:pt x="56002" y="299477"/>
                  <a:pt x="0" y="0"/>
                </a:cubicBezTo>
                <a:close/>
              </a:path>
            </a:pathLst>
          </a:custGeom>
          <a:solidFill>
            <a:srgbClr val="0070C0"/>
          </a:solidFill>
          <a:ln w="28575">
            <a:solidFill>
              <a:srgbClr val="FFFF00"/>
            </a:solidFill>
            <a:extLst>
              <a:ext uri="{C807C97D-BFC1-408E-A445-0C87EB9F89A2}">
                <ask:lineSketchStyleProps xmlns:ask="http://schemas.microsoft.com/office/drawing/2018/sketchyshapes" sd="3159908479">
                  <a:prstGeom prst="rect">
                    <a:avLst/>
                  </a:prstGeom>
                  <ask:type>
                    <ask:lineSketchScribble/>
                  </ask:type>
                </ask:lineSketchStyleProps>
              </a:ext>
            </a:extLst>
          </a:ln>
        </p:spPr>
        <p:txBody>
          <a:bodyPr wrap="square" rtlCol="0">
            <a:spAutoFit/>
          </a:bodyPr>
          <a:lstStyle/>
          <a:p>
            <a:pPr algn="ctr"/>
            <a:r>
              <a:rPr lang="en-US" sz="2800" dirty="0">
                <a:solidFill>
                  <a:srgbClr val="FFFF00"/>
                </a:solidFill>
              </a:rPr>
              <a:t>See you tomorrow for our next session of </a:t>
            </a:r>
            <a:r>
              <a:rPr lang="en-US" sz="2800" b="1" dirty="0">
                <a:solidFill>
                  <a:srgbClr val="FFFF00"/>
                </a:solidFill>
              </a:rPr>
              <a:t>PETS 2021</a:t>
            </a:r>
          </a:p>
          <a:p>
            <a:pPr algn="ctr"/>
            <a:r>
              <a:rPr lang="en-US" sz="2800" dirty="0">
                <a:solidFill>
                  <a:srgbClr val="FFFF00"/>
                </a:solidFill>
              </a:rPr>
              <a:t>Saturday, March 27</a:t>
            </a:r>
          </a:p>
          <a:p>
            <a:pPr algn="ctr"/>
            <a:r>
              <a:rPr lang="en-US" sz="2800" dirty="0">
                <a:solidFill>
                  <a:srgbClr val="FFFF00"/>
                </a:solidFill>
              </a:rPr>
              <a:t>8:00 a.m. – 12:00 p.m.</a:t>
            </a:r>
          </a:p>
        </p:txBody>
      </p:sp>
      <p:pic>
        <p:nvPicPr>
          <p:cNvPr id="7" name="Picture 6" descr="Logo, company name&#10;&#10;Description automatically generated">
            <a:extLst>
              <a:ext uri="{FF2B5EF4-FFF2-40B4-BE49-F238E27FC236}">
                <a16:creationId xmlns:a16="http://schemas.microsoft.com/office/drawing/2014/main" id="{63A6BC09-4598-4B5F-82FE-7AE5DF67B5AB}"/>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126229" y="0"/>
            <a:ext cx="5598577" cy="5598577"/>
          </a:xfrm>
          <a:prstGeom prst="rect">
            <a:avLst/>
          </a:prstGeom>
        </p:spPr>
      </p:pic>
      <p:pic>
        <p:nvPicPr>
          <p:cNvPr id="17" name="Picture 16">
            <a:extLst>
              <a:ext uri="{FF2B5EF4-FFF2-40B4-BE49-F238E27FC236}">
                <a16:creationId xmlns:a16="http://schemas.microsoft.com/office/drawing/2014/main" id="{D8A2D0A4-CC4C-435B-8783-594DC83DDF09}"/>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86958" y="5361673"/>
            <a:ext cx="3277118" cy="1160233"/>
          </a:xfrm>
          <a:prstGeom prst="rect">
            <a:avLst/>
          </a:prstGeom>
          <a:noFill/>
          <a:ln>
            <a:noFill/>
          </a:ln>
        </p:spPr>
      </p:pic>
    </p:spTree>
    <p:extLst>
      <p:ext uri="{BB962C8B-B14F-4D97-AF65-F5344CB8AC3E}">
        <p14:creationId xmlns:p14="http://schemas.microsoft.com/office/powerpoint/2010/main" val="25398493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ACD0B-7342-4075-A9FA-1BF83C93A49F}"/>
              </a:ext>
            </a:extLst>
          </p:cNvPr>
          <p:cNvSpPr>
            <a:spLocks noGrp="1"/>
          </p:cNvSpPr>
          <p:nvPr>
            <p:ph type="ctrTitle"/>
          </p:nvPr>
        </p:nvSpPr>
        <p:spPr>
          <a:xfrm>
            <a:off x="107068" y="4822541"/>
            <a:ext cx="5417376" cy="1000015"/>
          </a:xfrm>
        </p:spPr>
        <p:txBody>
          <a:bodyPr anchor="b">
            <a:normAutofit fontScale="90000"/>
          </a:bodyPr>
          <a:lstStyle/>
          <a:p>
            <a:r>
              <a:rPr lang="en-US" sz="3200" dirty="0"/>
              <a:t>We will begin this session</a:t>
            </a:r>
            <a:br>
              <a:rPr lang="en-US" sz="3200" dirty="0"/>
            </a:br>
            <a:r>
              <a:rPr lang="en-US" sz="3200" dirty="0"/>
              <a:t>in a few minutes</a:t>
            </a:r>
            <a:br>
              <a:rPr lang="en-US" sz="3200" dirty="0"/>
            </a:br>
            <a:br>
              <a:rPr lang="en-US" sz="3200" dirty="0"/>
            </a:br>
            <a:r>
              <a:rPr lang="en-US" sz="3200" dirty="0">
                <a:solidFill>
                  <a:srgbClr val="FF0000"/>
                </a:solidFill>
              </a:rPr>
              <a:t>Please write your name, title, club and district in your screen name.</a:t>
            </a:r>
            <a:br>
              <a:rPr lang="en-US" sz="3200" dirty="0">
                <a:solidFill>
                  <a:srgbClr val="FF0000"/>
                </a:solidFill>
              </a:rPr>
            </a:br>
            <a:r>
              <a:rPr lang="en-US" sz="1800" dirty="0"/>
              <a:t>such as</a:t>
            </a:r>
            <a:br>
              <a:rPr lang="en-US" sz="3200" dirty="0">
                <a:solidFill>
                  <a:srgbClr val="FF0000"/>
                </a:solidFill>
              </a:rPr>
            </a:br>
            <a:r>
              <a:rPr lang="en-US" sz="2700" i="1" dirty="0">
                <a:solidFill>
                  <a:srgbClr val="0070C0"/>
                </a:solidFill>
              </a:rPr>
              <a:t>Jane Jones, PE, Anytown, 0000</a:t>
            </a:r>
            <a:endParaRPr lang="en-US" sz="3200" b="1" i="1" dirty="0">
              <a:solidFill>
                <a:srgbClr val="0070C0"/>
              </a:solidFill>
            </a:endParaRPr>
          </a:p>
        </p:txBody>
      </p:sp>
      <p:sp>
        <p:nvSpPr>
          <p:cNvPr id="3" name="Subtitle 2">
            <a:extLst>
              <a:ext uri="{FF2B5EF4-FFF2-40B4-BE49-F238E27FC236}">
                <a16:creationId xmlns:a16="http://schemas.microsoft.com/office/drawing/2014/main" id="{6617C957-6C4E-48B6-846B-CE6D09EB74F0}"/>
              </a:ext>
            </a:extLst>
          </p:cNvPr>
          <p:cNvSpPr>
            <a:spLocks noGrp="1"/>
          </p:cNvSpPr>
          <p:nvPr>
            <p:ph type="subTitle" idx="1"/>
          </p:nvPr>
        </p:nvSpPr>
        <p:spPr>
          <a:xfrm>
            <a:off x="5950634" y="955964"/>
            <a:ext cx="5960388" cy="4789742"/>
          </a:xfrm>
          <a:ln w="155575" cmpd="tri">
            <a:solidFill>
              <a:srgbClr val="7030A0"/>
            </a:solidFill>
          </a:ln>
        </p:spPr>
        <p:txBody>
          <a:bodyPr anchor="t">
            <a:normAutofit/>
          </a:bodyPr>
          <a:lstStyle/>
          <a:p>
            <a:pPr marL="0" marR="0">
              <a:spcBef>
                <a:spcPts val="0"/>
              </a:spcBef>
              <a:spcAft>
                <a:spcPts val="0"/>
              </a:spcAft>
            </a:pPr>
            <a:endParaRPr lang="en-US" sz="1300" i="1" dirty="0">
              <a:effectLst/>
              <a:latin typeface="Calibri" panose="020F0502020204030204" pitchFamily="34" charset="0"/>
              <a:ea typeface="Times New Roman" panose="02020603050405020304" pitchFamily="18" charset="0"/>
            </a:endParaRPr>
          </a:p>
          <a:p>
            <a:pPr marL="0" marR="0">
              <a:spcBef>
                <a:spcPts val="0"/>
              </a:spcBef>
              <a:spcAft>
                <a:spcPts val="0"/>
              </a:spcAft>
            </a:pPr>
            <a:endParaRPr lang="en-US" sz="3600" i="1" dirty="0">
              <a:effectLst/>
              <a:latin typeface="Calibri" panose="020F0502020204030204" pitchFamily="34" charset="0"/>
              <a:ea typeface="Times New Roman" panose="02020603050405020304" pitchFamily="18" charset="0"/>
            </a:endParaRPr>
          </a:p>
          <a:p>
            <a:pPr marL="0" marR="0">
              <a:spcBef>
                <a:spcPts val="0"/>
              </a:spcBef>
              <a:spcAft>
                <a:spcPts val="0"/>
              </a:spcAft>
            </a:pPr>
            <a:endParaRPr lang="en-US" sz="3600" i="1" dirty="0">
              <a:latin typeface="Calibri" panose="020F0502020204030204" pitchFamily="34" charset="0"/>
              <a:ea typeface="Times New Roman" panose="02020603050405020304" pitchFamily="18" charset="0"/>
            </a:endParaRPr>
          </a:p>
          <a:p>
            <a:pPr marL="0" marR="0">
              <a:spcBef>
                <a:spcPts val="0"/>
              </a:spcBef>
              <a:spcAft>
                <a:spcPts val="0"/>
              </a:spcAft>
            </a:pPr>
            <a:r>
              <a:rPr lang="en-US" sz="3600" i="1" dirty="0">
                <a:effectLst/>
                <a:latin typeface="Calibri" panose="020F0502020204030204" pitchFamily="34" charset="0"/>
                <a:ea typeface="Times New Roman" panose="02020603050405020304" pitchFamily="18" charset="0"/>
              </a:rPr>
              <a:t>“Words may inspire but only action creates change.”</a:t>
            </a:r>
          </a:p>
          <a:p>
            <a:pPr marL="0" marR="0">
              <a:spcBef>
                <a:spcPts val="0"/>
              </a:spcBef>
              <a:spcAft>
                <a:spcPts val="0"/>
              </a:spcAft>
            </a:pPr>
            <a:endParaRPr lang="en-US" sz="1800" i="1" dirty="0">
              <a:latin typeface="Calibri" panose="020F0502020204030204" pitchFamily="34" charset="0"/>
              <a:ea typeface="Calibri" panose="020F0502020204030204" pitchFamily="34" charset="0"/>
            </a:endParaRPr>
          </a:p>
          <a:p>
            <a:pPr marL="0" marR="0" algn="r">
              <a:spcBef>
                <a:spcPts val="0"/>
              </a:spcBef>
              <a:spcAft>
                <a:spcPts val="0"/>
              </a:spcAft>
            </a:pPr>
            <a:r>
              <a:rPr lang="en-US" sz="2400" i="1" dirty="0">
                <a:effectLst/>
                <a:latin typeface="Calibri" panose="020F0502020204030204" pitchFamily="34" charset="0"/>
                <a:ea typeface="Calibri" panose="020F0502020204030204" pitchFamily="34" charset="0"/>
              </a:rPr>
              <a:t>- Simon Sinek</a:t>
            </a:r>
          </a:p>
          <a:p>
            <a:pPr algn="l"/>
            <a:endParaRPr lang="en-US" sz="1800" dirty="0"/>
          </a:p>
        </p:txBody>
      </p:sp>
      <p:pic>
        <p:nvPicPr>
          <p:cNvPr id="13" name="Picture 12">
            <a:extLst>
              <a:ext uri="{FF2B5EF4-FFF2-40B4-BE49-F238E27FC236}">
                <a16:creationId xmlns:a16="http://schemas.microsoft.com/office/drawing/2014/main" id="{F663E0F0-267F-4973-B8F1-D1F3C2B3E4E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0697" y="549173"/>
            <a:ext cx="4050118" cy="1648532"/>
          </a:xfrm>
          <a:prstGeom prst="rect">
            <a:avLst/>
          </a:prstGeom>
          <a:noFill/>
          <a:ln>
            <a:noFill/>
          </a:ln>
        </p:spPr>
      </p:pic>
    </p:spTree>
    <p:extLst>
      <p:ext uri="{BB962C8B-B14F-4D97-AF65-F5344CB8AC3E}">
        <p14:creationId xmlns:p14="http://schemas.microsoft.com/office/powerpoint/2010/main" val="26917041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663E0F0-267F-4973-B8F1-D1F3C2B3E4E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53985" y="1605602"/>
            <a:ext cx="5109797" cy="1528123"/>
          </a:xfrm>
          <a:prstGeom prst="rect">
            <a:avLst/>
          </a:prstGeom>
          <a:noFill/>
          <a:ln>
            <a:noFill/>
          </a:ln>
        </p:spPr>
      </p:pic>
      <p:sp>
        <p:nvSpPr>
          <p:cNvPr id="5" name="Subtitle 4">
            <a:extLst>
              <a:ext uri="{FF2B5EF4-FFF2-40B4-BE49-F238E27FC236}">
                <a16:creationId xmlns:a16="http://schemas.microsoft.com/office/drawing/2014/main" id="{73B349F6-C35C-4806-AE1F-663FE411707A}"/>
              </a:ext>
            </a:extLst>
          </p:cNvPr>
          <p:cNvSpPr>
            <a:spLocks noGrp="1"/>
          </p:cNvSpPr>
          <p:nvPr>
            <p:ph type="subTitle" idx="1"/>
          </p:nvPr>
        </p:nvSpPr>
        <p:spPr>
          <a:xfrm>
            <a:off x="3016967" y="5562598"/>
            <a:ext cx="6155018" cy="945881"/>
          </a:xfrm>
        </p:spPr>
        <p:txBody>
          <a:bodyPr>
            <a:normAutofit/>
          </a:bodyPr>
          <a:lstStyle/>
          <a:p>
            <a:r>
              <a:rPr lang="en-US" dirty="0">
                <a:hlinkClick r:id="rId3"/>
              </a:rPr>
              <a:t>Rotary Minute: What have you learned from being a Rotarian? - Bing video</a:t>
            </a:r>
            <a:endParaRPr lang="en-US" dirty="0"/>
          </a:p>
        </p:txBody>
      </p:sp>
      <p:sp>
        <p:nvSpPr>
          <p:cNvPr id="7" name="Title 6">
            <a:extLst>
              <a:ext uri="{FF2B5EF4-FFF2-40B4-BE49-F238E27FC236}">
                <a16:creationId xmlns:a16="http://schemas.microsoft.com/office/drawing/2014/main" id="{CF9649A5-B006-46FC-B8AD-74D86C11E065}"/>
              </a:ext>
            </a:extLst>
          </p:cNvPr>
          <p:cNvSpPr>
            <a:spLocks noGrp="1"/>
          </p:cNvSpPr>
          <p:nvPr>
            <p:ph type="ctrTitle"/>
          </p:nvPr>
        </p:nvSpPr>
        <p:spPr>
          <a:xfrm>
            <a:off x="617262" y="1288474"/>
            <a:ext cx="4799410" cy="2520358"/>
          </a:xfrm>
          <a:solidFill>
            <a:srgbClr val="0066FF"/>
          </a:solidFill>
        </p:spPr>
        <p:txBody>
          <a:bodyPr>
            <a:normAutofit fontScale="90000"/>
          </a:bodyPr>
          <a:lstStyle/>
          <a:p>
            <a:r>
              <a:rPr lang="en-US" dirty="0">
                <a:solidFill>
                  <a:srgbClr val="FFC000"/>
                </a:solidFill>
              </a:rPr>
              <a:t>Rotary Minute:  What have you learned from being a Rotarian?</a:t>
            </a:r>
          </a:p>
        </p:txBody>
      </p:sp>
    </p:spTree>
    <p:extLst>
      <p:ext uri="{BB962C8B-B14F-4D97-AF65-F5344CB8AC3E}">
        <p14:creationId xmlns:p14="http://schemas.microsoft.com/office/powerpoint/2010/main" val="34362192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ACD0B-7342-4075-A9FA-1BF83C93A49F}"/>
              </a:ext>
            </a:extLst>
          </p:cNvPr>
          <p:cNvSpPr>
            <a:spLocks noGrp="1"/>
          </p:cNvSpPr>
          <p:nvPr>
            <p:ph type="ctrTitle"/>
          </p:nvPr>
        </p:nvSpPr>
        <p:spPr>
          <a:xfrm>
            <a:off x="112841" y="940359"/>
            <a:ext cx="5562600" cy="1378484"/>
          </a:xfrm>
        </p:spPr>
        <p:txBody>
          <a:bodyPr anchor="b">
            <a:normAutofit fontScale="90000"/>
          </a:bodyPr>
          <a:lstStyle/>
          <a:p>
            <a:r>
              <a:rPr lang="en-US" sz="5300" b="1" dirty="0">
                <a:solidFill>
                  <a:srgbClr val="FFC000"/>
                </a:solidFill>
                <a:effectLst>
                  <a:outerShdw blurRad="38100" dist="38100" dir="2700000" algn="tl">
                    <a:srgbClr val="000000">
                      <a:alpha val="43137"/>
                    </a:srgbClr>
                  </a:outerShdw>
                </a:effectLst>
              </a:rPr>
              <a:t>WELCOME BACK</a:t>
            </a:r>
            <a:br>
              <a:rPr lang="en-US" b="1" dirty="0">
                <a:solidFill>
                  <a:srgbClr val="0070C0"/>
                </a:solidFill>
                <a:effectLst>
                  <a:outerShdw blurRad="38100" dist="38100" dir="2700000" algn="tl">
                    <a:srgbClr val="000000">
                      <a:alpha val="43137"/>
                    </a:srgbClr>
                  </a:outerShdw>
                </a:effectLst>
              </a:rPr>
            </a:br>
            <a:r>
              <a:rPr lang="en-US" b="1" dirty="0">
                <a:solidFill>
                  <a:srgbClr val="0070C0"/>
                </a:solidFill>
                <a:effectLst>
                  <a:outerShdw blurRad="38100" dist="38100" dir="2700000" algn="tl">
                    <a:srgbClr val="000000">
                      <a:alpha val="43137"/>
                    </a:srgbClr>
                  </a:outerShdw>
                </a:effectLst>
              </a:rPr>
              <a:t>PRESIDENTS-ELECT</a:t>
            </a:r>
            <a:br>
              <a:rPr lang="en-US" b="1" dirty="0">
                <a:solidFill>
                  <a:srgbClr val="0070C0"/>
                </a:solidFill>
                <a:effectLst>
                  <a:outerShdw blurRad="38100" dist="38100" dir="2700000" algn="tl">
                    <a:srgbClr val="000000">
                      <a:alpha val="43137"/>
                    </a:srgbClr>
                  </a:outerShdw>
                </a:effectLst>
              </a:rPr>
            </a:br>
            <a:r>
              <a:rPr lang="en-US" b="1" dirty="0">
                <a:solidFill>
                  <a:srgbClr val="0070C0"/>
                </a:solidFill>
                <a:effectLst>
                  <a:outerShdw blurRad="38100" dist="38100" dir="2700000" algn="tl">
                    <a:srgbClr val="000000">
                      <a:alpha val="43137"/>
                    </a:srgbClr>
                  </a:outerShdw>
                </a:effectLst>
              </a:rPr>
              <a:t>of D5680 &amp; D5710</a:t>
            </a:r>
          </a:p>
        </p:txBody>
      </p:sp>
      <p:sp>
        <p:nvSpPr>
          <p:cNvPr id="13" name="TextBox 12">
            <a:extLst>
              <a:ext uri="{FF2B5EF4-FFF2-40B4-BE49-F238E27FC236}">
                <a16:creationId xmlns:a16="http://schemas.microsoft.com/office/drawing/2014/main" id="{499E28FA-38A1-4B3A-A225-CBA14A39FB2D}"/>
              </a:ext>
            </a:extLst>
          </p:cNvPr>
          <p:cNvSpPr txBox="1"/>
          <p:nvPr/>
        </p:nvSpPr>
        <p:spPr>
          <a:xfrm>
            <a:off x="1467873" y="2700242"/>
            <a:ext cx="2993960" cy="2154436"/>
          </a:xfrm>
          <a:prstGeom prst="rect">
            <a:avLst/>
          </a:prstGeom>
          <a:noFill/>
        </p:spPr>
        <p:txBody>
          <a:bodyPr wrap="none" rtlCol="0">
            <a:spAutoFit/>
          </a:bodyPr>
          <a:lstStyle/>
          <a:p>
            <a:pPr algn="ctr"/>
            <a:r>
              <a:rPr lang="en-US" sz="4000" b="1" dirty="0">
                <a:solidFill>
                  <a:schemeClr val="accent3">
                    <a:lumMod val="50000"/>
                  </a:schemeClr>
                </a:solidFill>
              </a:rPr>
              <a:t>VIRTUAL</a:t>
            </a:r>
          </a:p>
          <a:p>
            <a:pPr algn="ctr"/>
            <a:r>
              <a:rPr lang="en-US" sz="4000" b="1" dirty="0">
                <a:solidFill>
                  <a:schemeClr val="accent3">
                    <a:lumMod val="50000"/>
                  </a:schemeClr>
                </a:solidFill>
              </a:rPr>
              <a:t>PETS</a:t>
            </a:r>
          </a:p>
          <a:p>
            <a:pPr algn="ctr"/>
            <a:r>
              <a:rPr lang="en-US" sz="1400" b="1" dirty="0">
                <a:solidFill>
                  <a:schemeClr val="accent3">
                    <a:lumMod val="50000"/>
                  </a:schemeClr>
                </a:solidFill>
              </a:rPr>
              <a:t>President-Elect Training Seminar</a:t>
            </a:r>
          </a:p>
          <a:p>
            <a:pPr algn="ctr"/>
            <a:r>
              <a:rPr lang="en-US" sz="4000" b="1" dirty="0">
                <a:solidFill>
                  <a:schemeClr val="accent3">
                    <a:lumMod val="50000"/>
                  </a:schemeClr>
                </a:solidFill>
              </a:rPr>
              <a:t>2021</a:t>
            </a:r>
          </a:p>
        </p:txBody>
      </p:sp>
      <p:sp>
        <p:nvSpPr>
          <p:cNvPr id="4" name="TextBox 3">
            <a:extLst>
              <a:ext uri="{FF2B5EF4-FFF2-40B4-BE49-F238E27FC236}">
                <a16:creationId xmlns:a16="http://schemas.microsoft.com/office/drawing/2014/main" id="{F38ED27B-9B8D-4D04-B168-AC7BF1EFBE50}"/>
              </a:ext>
            </a:extLst>
          </p:cNvPr>
          <p:cNvSpPr txBox="1"/>
          <p:nvPr/>
        </p:nvSpPr>
        <p:spPr>
          <a:xfrm>
            <a:off x="1078277" y="5249289"/>
            <a:ext cx="3773149" cy="1384995"/>
          </a:xfrm>
          <a:custGeom>
            <a:avLst/>
            <a:gdLst>
              <a:gd name="connsiteX0" fmla="*/ 0 w 3773149"/>
              <a:gd name="connsiteY0" fmla="*/ 0 h 1384995"/>
              <a:gd name="connsiteX1" fmla="*/ 539021 w 3773149"/>
              <a:gd name="connsiteY1" fmla="*/ 0 h 1384995"/>
              <a:gd name="connsiteX2" fmla="*/ 1078043 w 3773149"/>
              <a:gd name="connsiteY2" fmla="*/ 0 h 1384995"/>
              <a:gd name="connsiteX3" fmla="*/ 1617064 w 3773149"/>
              <a:gd name="connsiteY3" fmla="*/ 0 h 1384995"/>
              <a:gd name="connsiteX4" fmla="*/ 2080622 w 3773149"/>
              <a:gd name="connsiteY4" fmla="*/ 0 h 1384995"/>
              <a:gd name="connsiteX5" fmla="*/ 2619643 w 3773149"/>
              <a:gd name="connsiteY5" fmla="*/ 0 h 1384995"/>
              <a:gd name="connsiteX6" fmla="*/ 3234128 w 3773149"/>
              <a:gd name="connsiteY6" fmla="*/ 0 h 1384995"/>
              <a:gd name="connsiteX7" fmla="*/ 3773149 w 3773149"/>
              <a:gd name="connsiteY7" fmla="*/ 0 h 1384995"/>
              <a:gd name="connsiteX8" fmla="*/ 3773149 w 3773149"/>
              <a:gd name="connsiteY8" fmla="*/ 475515 h 1384995"/>
              <a:gd name="connsiteX9" fmla="*/ 3773149 w 3773149"/>
              <a:gd name="connsiteY9" fmla="*/ 937180 h 1384995"/>
              <a:gd name="connsiteX10" fmla="*/ 3773149 w 3773149"/>
              <a:gd name="connsiteY10" fmla="*/ 1384995 h 1384995"/>
              <a:gd name="connsiteX11" fmla="*/ 3158665 w 3773149"/>
              <a:gd name="connsiteY11" fmla="*/ 1384995 h 1384995"/>
              <a:gd name="connsiteX12" fmla="*/ 2695106 w 3773149"/>
              <a:gd name="connsiteY12" fmla="*/ 1384995 h 1384995"/>
              <a:gd name="connsiteX13" fmla="*/ 2118354 w 3773149"/>
              <a:gd name="connsiteY13" fmla="*/ 1384995 h 1384995"/>
              <a:gd name="connsiteX14" fmla="*/ 1617064 w 3773149"/>
              <a:gd name="connsiteY14" fmla="*/ 1384995 h 1384995"/>
              <a:gd name="connsiteX15" fmla="*/ 1002580 w 3773149"/>
              <a:gd name="connsiteY15" fmla="*/ 1384995 h 1384995"/>
              <a:gd name="connsiteX16" fmla="*/ 0 w 3773149"/>
              <a:gd name="connsiteY16" fmla="*/ 1384995 h 1384995"/>
              <a:gd name="connsiteX17" fmla="*/ 0 w 3773149"/>
              <a:gd name="connsiteY17" fmla="*/ 895630 h 1384995"/>
              <a:gd name="connsiteX18" fmla="*/ 0 w 3773149"/>
              <a:gd name="connsiteY18" fmla="*/ 406265 h 1384995"/>
              <a:gd name="connsiteX19" fmla="*/ 0 w 3773149"/>
              <a:gd name="connsiteY19" fmla="*/ 0 h 1384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73149" h="1384995" fill="none" extrusionOk="0">
                <a:moveTo>
                  <a:pt x="0" y="0"/>
                </a:moveTo>
                <a:cubicBezTo>
                  <a:pt x="196597" y="-41277"/>
                  <a:pt x="418169" y="24132"/>
                  <a:pt x="539021" y="0"/>
                </a:cubicBezTo>
                <a:cubicBezTo>
                  <a:pt x="659873" y="-24132"/>
                  <a:pt x="902301" y="19251"/>
                  <a:pt x="1078043" y="0"/>
                </a:cubicBezTo>
                <a:cubicBezTo>
                  <a:pt x="1253785" y="-19251"/>
                  <a:pt x="1423175" y="6819"/>
                  <a:pt x="1617064" y="0"/>
                </a:cubicBezTo>
                <a:cubicBezTo>
                  <a:pt x="1810953" y="-6819"/>
                  <a:pt x="1962028" y="53955"/>
                  <a:pt x="2080622" y="0"/>
                </a:cubicBezTo>
                <a:cubicBezTo>
                  <a:pt x="2199216" y="-53955"/>
                  <a:pt x="2444627" y="14084"/>
                  <a:pt x="2619643" y="0"/>
                </a:cubicBezTo>
                <a:cubicBezTo>
                  <a:pt x="2794659" y="-14084"/>
                  <a:pt x="2930739" y="43199"/>
                  <a:pt x="3234128" y="0"/>
                </a:cubicBezTo>
                <a:cubicBezTo>
                  <a:pt x="3537517" y="-43199"/>
                  <a:pt x="3634408" y="20535"/>
                  <a:pt x="3773149" y="0"/>
                </a:cubicBezTo>
                <a:cubicBezTo>
                  <a:pt x="3818897" y="236945"/>
                  <a:pt x="3742828" y="264433"/>
                  <a:pt x="3773149" y="475515"/>
                </a:cubicBezTo>
                <a:cubicBezTo>
                  <a:pt x="3803470" y="686598"/>
                  <a:pt x="3757543" y="710959"/>
                  <a:pt x="3773149" y="937180"/>
                </a:cubicBezTo>
                <a:cubicBezTo>
                  <a:pt x="3788755" y="1163401"/>
                  <a:pt x="3760523" y="1293448"/>
                  <a:pt x="3773149" y="1384995"/>
                </a:cubicBezTo>
                <a:cubicBezTo>
                  <a:pt x="3522585" y="1386593"/>
                  <a:pt x="3382046" y="1322500"/>
                  <a:pt x="3158665" y="1384995"/>
                </a:cubicBezTo>
                <a:cubicBezTo>
                  <a:pt x="2935284" y="1447490"/>
                  <a:pt x="2812941" y="1384637"/>
                  <a:pt x="2695106" y="1384995"/>
                </a:cubicBezTo>
                <a:cubicBezTo>
                  <a:pt x="2577271" y="1385353"/>
                  <a:pt x="2298990" y="1332387"/>
                  <a:pt x="2118354" y="1384995"/>
                </a:cubicBezTo>
                <a:cubicBezTo>
                  <a:pt x="1937718" y="1437603"/>
                  <a:pt x="1837765" y="1380504"/>
                  <a:pt x="1617064" y="1384995"/>
                </a:cubicBezTo>
                <a:cubicBezTo>
                  <a:pt x="1396363" y="1389486"/>
                  <a:pt x="1217479" y="1328061"/>
                  <a:pt x="1002580" y="1384995"/>
                </a:cubicBezTo>
                <a:cubicBezTo>
                  <a:pt x="787681" y="1441929"/>
                  <a:pt x="395510" y="1342305"/>
                  <a:pt x="0" y="1384995"/>
                </a:cubicBezTo>
                <a:cubicBezTo>
                  <a:pt x="-35089" y="1237645"/>
                  <a:pt x="22764" y="1098874"/>
                  <a:pt x="0" y="895630"/>
                </a:cubicBezTo>
                <a:cubicBezTo>
                  <a:pt x="-22764" y="692386"/>
                  <a:pt x="23597" y="626139"/>
                  <a:pt x="0" y="406265"/>
                </a:cubicBezTo>
                <a:cubicBezTo>
                  <a:pt x="-23597" y="186392"/>
                  <a:pt x="9826" y="145613"/>
                  <a:pt x="0" y="0"/>
                </a:cubicBezTo>
                <a:close/>
              </a:path>
              <a:path w="3773149" h="1384995" stroke="0" extrusionOk="0">
                <a:moveTo>
                  <a:pt x="0" y="0"/>
                </a:moveTo>
                <a:cubicBezTo>
                  <a:pt x="160957" y="-45788"/>
                  <a:pt x="339588" y="8535"/>
                  <a:pt x="463558" y="0"/>
                </a:cubicBezTo>
                <a:cubicBezTo>
                  <a:pt x="587528" y="-8535"/>
                  <a:pt x="865211" y="47434"/>
                  <a:pt x="1040311" y="0"/>
                </a:cubicBezTo>
                <a:cubicBezTo>
                  <a:pt x="1215411" y="-47434"/>
                  <a:pt x="1405997" y="15448"/>
                  <a:pt x="1541601" y="0"/>
                </a:cubicBezTo>
                <a:cubicBezTo>
                  <a:pt x="1677205" y="-15448"/>
                  <a:pt x="1922762" y="8366"/>
                  <a:pt x="2042891" y="0"/>
                </a:cubicBezTo>
                <a:cubicBezTo>
                  <a:pt x="2163020" y="-8366"/>
                  <a:pt x="2410419" y="57954"/>
                  <a:pt x="2657375" y="0"/>
                </a:cubicBezTo>
                <a:cubicBezTo>
                  <a:pt x="2904331" y="-57954"/>
                  <a:pt x="3001015" y="25776"/>
                  <a:pt x="3120933" y="0"/>
                </a:cubicBezTo>
                <a:cubicBezTo>
                  <a:pt x="3240851" y="-25776"/>
                  <a:pt x="3522502" y="37260"/>
                  <a:pt x="3773149" y="0"/>
                </a:cubicBezTo>
                <a:cubicBezTo>
                  <a:pt x="3792302" y="90959"/>
                  <a:pt x="3756343" y="283595"/>
                  <a:pt x="3773149" y="447815"/>
                </a:cubicBezTo>
                <a:cubicBezTo>
                  <a:pt x="3789955" y="612035"/>
                  <a:pt x="3750036" y="670610"/>
                  <a:pt x="3773149" y="881780"/>
                </a:cubicBezTo>
                <a:cubicBezTo>
                  <a:pt x="3796262" y="1092950"/>
                  <a:pt x="3728533" y="1254791"/>
                  <a:pt x="3773149" y="1384995"/>
                </a:cubicBezTo>
                <a:cubicBezTo>
                  <a:pt x="3558722" y="1426780"/>
                  <a:pt x="3457431" y="1333937"/>
                  <a:pt x="3158665" y="1384995"/>
                </a:cubicBezTo>
                <a:cubicBezTo>
                  <a:pt x="2859899" y="1436053"/>
                  <a:pt x="2845988" y="1355227"/>
                  <a:pt x="2657375" y="1384995"/>
                </a:cubicBezTo>
                <a:cubicBezTo>
                  <a:pt x="2468762" y="1414763"/>
                  <a:pt x="2358564" y="1371249"/>
                  <a:pt x="2156085" y="1384995"/>
                </a:cubicBezTo>
                <a:cubicBezTo>
                  <a:pt x="1953606" y="1398741"/>
                  <a:pt x="1711097" y="1384677"/>
                  <a:pt x="1579332" y="1384995"/>
                </a:cubicBezTo>
                <a:cubicBezTo>
                  <a:pt x="1447567" y="1385313"/>
                  <a:pt x="1171136" y="1326298"/>
                  <a:pt x="964848" y="1384995"/>
                </a:cubicBezTo>
                <a:cubicBezTo>
                  <a:pt x="758560" y="1443692"/>
                  <a:pt x="722318" y="1372775"/>
                  <a:pt x="501290" y="1384995"/>
                </a:cubicBezTo>
                <a:cubicBezTo>
                  <a:pt x="280262" y="1397215"/>
                  <a:pt x="228978" y="1352664"/>
                  <a:pt x="0" y="1384995"/>
                </a:cubicBezTo>
                <a:cubicBezTo>
                  <a:pt x="-39696" y="1196414"/>
                  <a:pt x="4964" y="1022157"/>
                  <a:pt x="0" y="909480"/>
                </a:cubicBezTo>
                <a:cubicBezTo>
                  <a:pt x="-4964" y="796803"/>
                  <a:pt x="29884" y="638616"/>
                  <a:pt x="0" y="433965"/>
                </a:cubicBezTo>
                <a:cubicBezTo>
                  <a:pt x="-29884" y="229314"/>
                  <a:pt x="26015" y="204988"/>
                  <a:pt x="0" y="0"/>
                </a:cubicBezTo>
                <a:close/>
              </a:path>
            </a:pathLst>
          </a:custGeom>
          <a:solidFill>
            <a:srgbClr val="FFFFCC"/>
          </a:solidFill>
          <a:ln w="28575">
            <a:solidFill>
              <a:srgbClr val="0070C0"/>
            </a:solidFill>
            <a:extLst>
              <a:ext uri="{C807C97D-BFC1-408E-A445-0C87EB9F89A2}">
                <ask:lineSketchStyleProps xmlns:ask="http://schemas.microsoft.com/office/drawing/2018/sketchyshapes" sd="3159908479">
                  <a:prstGeom prst="rect">
                    <a:avLst/>
                  </a:prstGeom>
                  <ask:type>
                    <ask:lineSketchScribble/>
                  </ask:type>
                </ask:lineSketchStyleProps>
              </a:ext>
            </a:extLst>
          </a:ln>
        </p:spPr>
        <p:txBody>
          <a:bodyPr wrap="none" rtlCol="0">
            <a:spAutoFit/>
          </a:bodyPr>
          <a:lstStyle/>
          <a:p>
            <a:pPr algn="ctr"/>
            <a:r>
              <a:rPr lang="en-US" sz="2800" dirty="0">
                <a:solidFill>
                  <a:srgbClr val="0070C0"/>
                </a:solidFill>
              </a:rPr>
              <a:t>PETS</a:t>
            </a:r>
          </a:p>
          <a:p>
            <a:pPr algn="ctr"/>
            <a:r>
              <a:rPr lang="en-US" sz="2800" dirty="0">
                <a:solidFill>
                  <a:srgbClr val="0070C0"/>
                </a:solidFill>
              </a:rPr>
              <a:t>Saturday, March 27</a:t>
            </a:r>
          </a:p>
          <a:p>
            <a:pPr algn="ctr"/>
            <a:r>
              <a:rPr lang="en-US" sz="2800" dirty="0">
                <a:solidFill>
                  <a:srgbClr val="0070C0"/>
                </a:solidFill>
              </a:rPr>
              <a:t>8:00 a.m. – 12:00 p.m.</a:t>
            </a:r>
          </a:p>
        </p:txBody>
      </p:sp>
      <p:pic>
        <p:nvPicPr>
          <p:cNvPr id="18" name="Picture 17" descr="Logo, company name&#10;&#10;Description automatically generated">
            <a:extLst>
              <a:ext uri="{FF2B5EF4-FFF2-40B4-BE49-F238E27FC236}">
                <a16:creationId xmlns:a16="http://schemas.microsoft.com/office/drawing/2014/main" id="{8DAD3071-FF93-4247-9313-BDA9153988CE}"/>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548296" y="-2"/>
            <a:ext cx="5598577" cy="5598577"/>
          </a:xfrm>
          <a:prstGeom prst="rect">
            <a:avLst/>
          </a:prstGeom>
        </p:spPr>
      </p:pic>
      <p:pic>
        <p:nvPicPr>
          <p:cNvPr id="19" name="Picture 18">
            <a:extLst>
              <a:ext uri="{FF2B5EF4-FFF2-40B4-BE49-F238E27FC236}">
                <a16:creationId xmlns:a16="http://schemas.microsoft.com/office/drawing/2014/main" id="{BEE1FEF2-4726-497E-A713-9329112526E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09025" y="5361671"/>
            <a:ext cx="3277118" cy="1160233"/>
          </a:xfrm>
          <a:prstGeom prst="rect">
            <a:avLst/>
          </a:prstGeom>
          <a:noFill/>
          <a:ln>
            <a:noFill/>
          </a:ln>
        </p:spPr>
      </p:pic>
    </p:spTree>
    <p:extLst>
      <p:ext uri="{BB962C8B-B14F-4D97-AF65-F5344CB8AC3E}">
        <p14:creationId xmlns:p14="http://schemas.microsoft.com/office/powerpoint/2010/main" val="10921528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alendar&#10;&#10;Description automatically generated with medium confidence">
            <a:extLst>
              <a:ext uri="{FF2B5EF4-FFF2-40B4-BE49-F238E27FC236}">
                <a16:creationId xmlns:a16="http://schemas.microsoft.com/office/drawing/2014/main" id="{C4126C73-3CE6-46F6-8239-4D85F93841A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43762" y="132367"/>
            <a:ext cx="5150714" cy="2890838"/>
          </a:xfrm>
          <a:prstGeom prst="ellipse">
            <a:avLst/>
          </a:prstGeom>
          <a:ln>
            <a:noFill/>
          </a:ln>
          <a:effectLst>
            <a:softEdge rad="112500"/>
          </a:effectLst>
        </p:spPr>
      </p:pic>
      <p:sp>
        <p:nvSpPr>
          <p:cNvPr id="2" name="TextBox 1">
            <a:extLst>
              <a:ext uri="{FF2B5EF4-FFF2-40B4-BE49-F238E27FC236}">
                <a16:creationId xmlns:a16="http://schemas.microsoft.com/office/drawing/2014/main" id="{2966E2E4-58F8-4AEA-A943-B90A542692BF}"/>
              </a:ext>
            </a:extLst>
          </p:cNvPr>
          <p:cNvSpPr txBox="1"/>
          <p:nvPr/>
        </p:nvSpPr>
        <p:spPr>
          <a:xfrm>
            <a:off x="-3716" y="5657671"/>
            <a:ext cx="3137398" cy="1200329"/>
          </a:xfrm>
          <a:prstGeom prst="rect">
            <a:avLst/>
          </a:prstGeom>
          <a:noFill/>
        </p:spPr>
        <p:txBody>
          <a:bodyPr wrap="none" rtlCol="0">
            <a:spAutoFit/>
          </a:bodyPr>
          <a:lstStyle/>
          <a:p>
            <a:pPr algn="ctr"/>
            <a:r>
              <a:rPr lang="en-US" sz="2400" b="1" i="1" dirty="0">
                <a:solidFill>
                  <a:srgbClr val="0070C0"/>
                </a:solidFill>
              </a:rPr>
              <a:t>Ivanhoe Love</a:t>
            </a:r>
          </a:p>
          <a:p>
            <a:pPr algn="ctr"/>
            <a:r>
              <a:rPr lang="en-US" sz="2400" b="1" i="1" dirty="0">
                <a:solidFill>
                  <a:srgbClr val="0070C0"/>
                </a:solidFill>
              </a:rPr>
              <a:t>District 5680</a:t>
            </a:r>
          </a:p>
          <a:p>
            <a:pPr algn="ctr"/>
            <a:r>
              <a:rPr lang="en-US" sz="2400" b="1" i="1" dirty="0">
                <a:solidFill>
                  <a:srgbClr val="0070C0"/>
                </a:solidFill>
              </a:rPr>
              <a:t>Governor - nominee</a:t>
            </a:r>
          </a:p>
        </p:txBody>
      </p:sp>
      <p:pic>
        <p:nvPicPr>
          <p:cNvPr id="20" name="Picture 19" descr="Logo, company name&#10;&#10;Description automatically generated">
            <a:extLst>
              <a:ext uri="{FF2B5EF4-FFF2-40B4-BE49-F238E27FC236}">
                <a16:creationId xmlns:a16="http://schemas.microsoft.com/office/drawing/2014/main" id="{9E9EA571-45A7-4F61-9B7E-CF86E3EE301A}"/>
              </a:ext>
            </a:extLst>
          </p:cNvPr>
          <p:cNvPicPr>
            <a:picLocks noChangeAspect="1"/>
          </p:cNvPicPr>
          <p:nvPr/>
        </p:nvPicPr>
        <p:blipFill>
          <a:blip r:embed="rId4">
            <a:clrChange>
              <a:clrFrom>
                <a:srgbClr val="FFFFFF"/>
              </a:clrFrom>
              <a:clrTo>
                <a:srgbClr val="FFFFFF">
                  <a:alpha val="0"/>
                </a:srgbClr>
              </a:clrTo>
            </a:clrChange>
            <a:alphaModFix amt="70000"/>
            <a:extLst>
              <a:ext uri="{28A0092B-C50C-407E-A947-70E740481C1C}">
                <a14:useLocalDpi xmlns:a14="http://schemas.microsoft.com/office/drawing/2010/main" val="0"/>
              </a:ext>
            </a:extLst>
          </a:blip>
          <a:stretch>
            <a:fillRect/>
          </a:stretch>
        </p:blipFill>
        <p:spPr>
          <a:xfrm>
            <a:off x="6588560" y="0"/>
            <a:ext cx="5375638" cy="5375638"/>
          </a:xfrm>
          <a:prstGeom prst="rect">
            <a:avLst/>
          </a:prstGeom>
        </p:spPr>
      </p:pic>
      <p:pic>
        <p:nvPicPr>
          <p:cNvPr id="21" name="Picture 20">
            <a:extLst>
              <a:ext uri="{FF2B5EF4-FFF2-40B4-BE49-F238E27FC236}">
                <a16:creationId xmlns:a16="http://schemas.microsoft.com/office/drawing/2014/main" id="{2B2CBD2E-B257-4CB6-A6DF-DCD096E2028D}"/>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46473" y="5135669"/>
            <a:ext cx="3423160" cy="1527127"/>
          </a:xfrm>
          <a:prstGeom prst="rect">
            <a:avLst/>
          </a:prstGeom>
          <a:noFill/>
          <a:ln>
            <a:noFill/>
          </a:ln>
        </p:spPr>
      </p:pic>
      <p:sp>
        <p:nvSpPr>
          <p:cNvPr id="22" name="TextBox 21">
            <a:extLst>
              <a:ext uri="{FF2B5EF4-FFF2-40B4-BE49-F238E27FC236}">
                <a16:creationId xmlns:a16="http://schemas.microsoft.com/office/drawing/2014/main" id="{7A25F6DA-6D91-42E1-915D-9080ADC24358}"/>
              </a:ext>
            </a:extLst>
          </p:cNvPr>
          <p:cNvSpPr txBox="1"/>
          <p:nvPr/>
        </p:nvSpPr>
        <p:spPr>
          <a:xfrm>
            <a:off x="3572348" y="5652025"/>
            <a:ext cx="3137397" cy="1200329"/>
          </a:xfrm>
          <a:prstGeom prst="rect">
            <a:avLst/>
          </a:prstGeom>
          <a:noFill/>
        </p:spPr>
        <p:txBody>
          <a:bodyPr wrap="square" rtlCol="0">
            <a:spAutoFit/>
          </a:bodyPr>
          <a:lstStyle/>
          <a:p>
            <a:pPr algn="ctr"/>
            <a:r>
              <a:rPr lang="en-US" sz="2400" b="1" i="1" dirty="0">
                <a:solidFill>
                  <a:srgbClr val="0070C0"/>
                </a:solidFill>
              </a:rPr>
              <a:t>Stephanie Meyer</a:t>
            </a:r>
          </a:p>
          <a:p>
            <a:pPr algn="ctr"/>
            <a:r>
              <a:rPr lang="en-US" sz="2400" b="1" i="1" dirty="0">
                <a:solidFill>
                  <a:srgbClr val="0070C0"/>
                </a:solidFill>
              </a:rPr>
              <a:t>District 5710</a:t>
            </a:r>
          </a:p>
          <a:p>
            <a:pPr algn="ctr"/>
            <a:r>
              <a:rPr lang="en-US" sz="2400" b="1" i="1" dirty="0">
                <a:solidFill>
                  <a:srgbClr val="0070C0"/>
                </a:solidFill>
              </a:rPr>
              <a:t>Governor - nominee</a:t>
            </a:r>
          </a:p>
        </p:txBody>
      </p:sp>
      <p:pic>
        <p:nvPicPr>
          <p:cNvPr id="17" name="Picture 16" descr="A person wearing glasses&#10;&#10;Description automatically generated with low confidence">
            <a:extLst>
              <a:ext uri="{FF2B5EF4-FFF2-40B4-BE49-F238E27FC236}">
                <a16:creationId xmlns:a16="http://schemas.microsoft.com/office/drawing/2014/main" id="{39F75028-CA4F-4FF5-9183-B29B538B42E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09617">
            <a:off x="478916" y="3371560"/>
            <a:ext cx="2411964" cy="2005127"/>
          </a:xfrm>
          <a:prstGeom prst="rect">
            <a:avLst/>
          </a:prstGeom>
        </p:spPr>
      </p:pic>
      <p:pic>
        <p:nvPicPr>
          <p:cNvPr id="1026" name="Picture 2" descr="member photo">
            <a:extLst>
              <a:ext uri="{FF2B5EF4-FFF2-40B4-BE49-F238E27FC236}">
                <a16:creationId xmlns:a16="http://schemas.microsoft.com/office/drawing/2014/main" id="{C0344C72-881E-434D-8C91-19F77A60BBA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653434">
            <a:off x="3761509" y="3462158"/>
            <a:ext cx="2634842" cy="1756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36666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40682" y="195124"/>
            <a:ext cx="10310637" cy="1065477"/>
            <a:chOff x="0" y="0"/>
            <a:chExt cx="3957320" cy="408940"/>
          </a:xfrm>
        </p:grpSpPr>
        <p:sp>
          <p:nvSpPr>
            <p:cNvPr id="3" name="Freeform 3"/>
            <p:cNvSpPr/>
            <p:nvPr/>
          </p:nvSpPr>
          <p:spPr>
            <a:xfrm>
              <a:off x="-2540" y="0"/>
              <a:ext cx="3963670" cy="408940"/>
            </a:xfrm>
            <a:custGeom>
              <a:avLst/>
              <a:gdLst/>
              <a:ahLst/>
              <a:cxnLst/>
              <a:rect l="l" t="t" r="r" b="b"/>
              <a:pathLst>
                <a:path w="3963670" h="408940">
                  <a:moveTo>
                    <a:pt x="3848100" y="204470"/>
                  </a:moveTo>
                  <a:lnTo>
                    <a:pt x="3952240" y="60960"/>
                  </a:lnTo>
                  <a:cubicBezTo>
                    <a:pt x="3961130" y="49530"/>
                    <a:pt x="3962400" y="34290"/>
                    <a:pt x="3954780" y="21590"/>
                  </a:cubicBezTo>
                  <a:cubicBezTo>
                    <a:pt x="3947160" y="8890"/>
                    <a:pt x="3935730" y="0"/>
                    <a:pt x="3921760" y="0"/>
                  </a:cubicBezTo>
                  <a:lnTo>
                    <a:pt x="40640" y="0"/>
                  </a:lnTo>
                  <a:cubicBezTo>
                    <a:pt x="26670" y="0"/>
                    <a:pt x="12700" y="7620"/>
                    <a:pt x="6350" y="20320"/>
                  </a:cubicBezTo>
                  <a:cubicBezTo>
                    <a:pt x="0" y="33020"/>
                    <a:pt x="1270" y="48260"/>
                    <a:pt x="8890" y="59690"/>
                  </a:cubicBezTo>
                  <a:lnTo>
                    <a:pt x="113030" y="204470"/>
                  </a:lnTo>
                  <a:lnTo>
                    <a:pt x="10160" y="349250"/>
                  </a:lnTo>
                  <a:cubicBezTo>
                    <a:pt x="1270" y="360680"/>
                    <a:pt x="0" y="375920"/>
                    <a:pt x="7620" y="388620"/>
                  </a:cubicBezTo>
                  <a:cubicBezTo>
                    <a:pt x="15240" y="401320"/>
                    <a:pt x="26670" y="408940"/>
                    <a:pt x="41910" y="408940"/>
                  </a:cubicBezTo>
                  <a:lnTo>
                    <a:pt x="3923030" y="408940"/>
                  </a:lnTo>
                  <a:cubicBezTo>
                    <a:pt x="3937000" y="408940"/>
                    <a:pt x="3950970" y="401320"/>
                    <a:pt x="3957320" y="388620"/>
                  </a:cubicBezTo>
                  <a:cubicBezTo>
                    <a:pt x="3963670" y="375920"/>
                    <a:pt x="3962400" y="360680"/>
                    <a:pt x="3954780" y="349250"/>
                  </a:cubicBezTo>
                  <a:lnTo>
                    <a:pt x="3848100" y="204470"/>
                  </a:lnTo>
                  <a:close/>
                </a:path>
              </a:pathLst>
            </a:custGeom>
            <a:solidFill>
              <a:srgbClr val="E9C401"/>
            </a:solidFill>
          </p:spPr>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038234" y="1749609"/>
            <a:ext cx="1054154" cy="701491"/>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836905" y="1553578"/>
            <a:ext cx="793083" cy="897522"/>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374929" y="1474471"/>
            <a:ext cx="941387" cy="941387"/>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3911117" y="4029192"/>
            <a:ext cx="1078325" cy="1078325"/>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681925" y="3880601"/>
            <a:ext cx="818687" cy="1226916"/>
          </a:xfrm>
          <a:prstGeom prst="rect">
            <a:avLst/>
          </a:prstGeom>
        </p:spPr>
      </p:pic>
      <p:pic>
        <p:nvPicPr>
          <p:cNvPr id="9" name="Picture 9"/>
          <p:cNvPicPr>
            <a:picLocks noChangeAspect="1"/>
          </p:cNvPicPr>
          <p:nvPr/>
        </p:nvPicPr>
        <p:blipFill>
          <a:blip r:embed="rId12"/>
          <a:srcRect/>
          <a:stretch>
            <a:fillRect/>
          </a:stretch>
        </p:blipFill>
        <p:spPr>
          <a:xfrm>
            <a:off x="8662712" y="6172200"/>
            <a:ext cx="3338876" cy="524482"/>
          </a:xfrm>
          <a:prstGeom prst="rect">
            <a:avLst/>
          </a:prstGeom>
        </p:spPr>
      </p:pic>
      <p:sp>
        <p:nvSpPr>
          <p:cNvPr id="10" name="TextBox 10"/>
          <p:cNvSpPr txBox="1"/>
          <p:nvPr/>
        </p:nvSpPr>
        <p:spPr>
          <a:xfrm>
            <a:off x="342900" y="285267"/>
            <a:ext cx="11506200" cy="724750"/>
          </a:xfrm>
          <a:prstGeom prst="rect">
            <a:avLst/>
          </a:prstGeom>
        </p:spPr>
        <p:txBody>
          <a:bodyPr lIns="0" tIns="0" rIns="0" bIns="0" rtlCol="0" anchor="t">
            <a:spAutoFit/>
          </a:bodyPr>
          <a:lstStyle/>
          <a:p>
            <a:pPr algn="ctr" defTabSz="609630">
              <a:lnSpc>
                <a:spcPts val="6160"/>
              </a:lnSpc>
            </a:pPr>
            <a:r>
              <a:rPr lang="en-US" sz="4400">
                <a:solidFill>
                  <a:srgbClr val="000000"/>
                </a:solidFill>
                <a:latin typeface="Arimo Bold"/>
              </a:rPr>
              <a:t>Before We Start</a:t>
            </a:r>
          </a:p>
        </p:txBody>
      </p:sp>
      <p:sp>
        <p:nvSpPr>
          <p:cNvPr id="11" name="TextBox 11"/>
          <p:cNvSpPr txBox="1"/>
          <p:nvPr/>
        </p:nvSpPr>
        <p:spPr>
          <a:xfrm>
            <a:off x="1541929" y="2451524"/>
            <a:ext cx="2725271" cy="1093761"/>
          </a:xfrm>
          <a:prstGeom prst="rect">
            <a:avLst/>
          </a:prstGeom>
        </p:spPr>
        <p:txBody>
          <a:bodyPr wrap="square" lIns="0" tIns="0" rIns="0" bIns="0" rtlCol="0" anchor="t">
            <a:spAutoFit/>
          </a:bodyPr>
          <a:lstStyle/>
          <a:p>
            <a:pPr algn="ctr" defTabSz="609630">
              <a:lnSpc>
                <a:spcPts val="2939"/>
              </a:lnSpc>
            </a:pPr>
            <a:r>
              <a:rPr lang="en-US" sz="2099" dirty="0">
                <a:solidFill>
                  <a:srgbClr val="FFFFFF"/>
                </a:solidFill>
                <a:latin typeface="Arimo"/>
              </a:rPr>
              <a:t>Rename yourself </a:t>
            </a:r>
          </a:p>
          <a:p>
            <a:pPr algn="ctr" defTabSz="609630">
              <a:lnSpc>
                <a:spcPts val="2939"/>
              </a:lnSpc>
            </a:pPr>
            <a:r>
              <a:rPr lang="en-US" sz="2099" dirty="0">
                <a:solidFill>
                  <a:srgbClr val="FFFFFF"/>
                </a:solidFill>
                <a:latin typeface="Arimo"/>
              </a:rPr>
              <a:t>with first and last name,</a:t>
            </a:r>
          </a:p>
          <a:p>
            <a:pPr algn="ctr" defTabSz="609630">
              <a:lnSpc>
                <a:spcPts val="2939"/>
              </a:lnSpc>
            </a:pPr>
            <a:r>
              <a:rPr lang="en-US" sz="2099" dirty="0">
                <a:solidFill>
                  <a:srgbClr val="FFFFFF"/>
                </a:solidFill>
                <a:latin typeface="Arimo"/>
              </a:rPr>
              <a:t> title, Club</a:t>
            </a:r>
          </a:p>
        </p:txBody>
      </p:sp>
      <p:sp>
        <p:nvSpPr>
          <p:cNvPr id="12" name="TextBox 12"/>
          <p:cNvSpPr txBox="1"/>
          <p:nvPr/>
        </p:nvSpPr>
        <p:spPr>
          <a:xfrm>
            <a:off x="5523412" y="2464223"/>
            <a:ext cx="1377553" cy="1093761"/>
          </a:xfrm>
          <a:prstGeom prst="rect">
            <a:avLst/>
          </a:prstGeom>
        </p:spPr>
        <p:txBody>
          <a:bodyPr lIns="0" tIns="0" rIns="0" bIns="0" rtlCol="0" anchor="t">
            <a:spAutoFit/>
          </a:bodyPr>
          <a:lstStyle/>
          <a:p>
            <a:pPr algn="ctr" defTabSz="609630">
              <a:lnSpc>
                <a:spcPts val="2937"/>
              </a:lnSpc>
            </a:pPr>
            <a:r>
              <a:rPr lang="en-US" sz="2098" dirty="0">
                <a:solidFill>
                  <a:srgbClr val="FFFFFF"/>
                </a:solidFill>
                <a:latin typeface="Arimo"/>
              </a:rPr>
              <a:t>Please MUTE when </a:t>
            </a:r>
          </a:p>
          <a:p>
            <a:pPr algn="ctr" defTabSz="609630">
              <a:lnSpc>
                <a:spcPts val="2937"/>
              </a:lnSpc>
            </a:pPr>
            <a:r>
              <a:rPr lang="en-US" sz="2098" dirty="0">
                <a:solidFill>
                  <a:srgbClr val="FFFFFF"/>
                </a:solidFill>
                <a:latin typeface="Arimo"/>
              </a:rPr>
              <a:t>not talking</a:t>
            </a:r>
          </a:p>
        </p:txBody>
      </p:sp>
      <p:sp>
        <p:nvSpPr>
          <p:cNvPr id="13" name="TextBox 13"/>
          <p:cNvSpPr txBox="1"/>
          <p:nvPr/>
        </p:nvSpPr>
        <p:spPr>
          <a:xfrm>
            <a:off x="8932372" y="2472690"/>
            <a:ext cx="1260078" cy="712118"/>
          </a:xfrm>
          <a:prstGeom prst="rect">
            <a:avLst/>
          </a:prstGeom>
        </p:spPr>
        <p:txBody>
          <a:bodyPr lIns="0" tIns="0" rIns="0" bIns="0" rtlCol="0" anchor="t">
            <a:spAutoFit/>
          </a:bodyPr>
          <a:lstStyle/>
          <a:p>
            <a:pPr algn="ctr" defTabSz="609630">
              <a:lnSpc>
                <a:spcPts val="2939"/>
              </a:lnSpc>
            </a:pPr>
            <a:r>
              <a:rPr lang="en-US" sz="2100">
                <a:solidFill>
                  <a:srgbClr val="FFFFFF"/>
                </a:solidFill>
                <a:latin typeface="Arimo"/>
              </a:rPr>
              <a:t>Turn your </a:t>
            </a:r>
          </a:p>
          <a:p>
            <a:pPr algn="ctr" defTabSz="609630">
              <a:lnSpc>
                <a:spcPts val="2939"/>
              </a:lnSpc>
            </a:pPr>
            <a:r>
              <a:rPr lang="en-US" sz="2100">
                <a:solidFill>
                  <a:srgbClr val="FFFFFF"/>
                </a:solidFill>
                <a:latin typeface="Arimo"/>
              </a:rPr>
              <a:t>camera on</a:t>
            </a:r>
          </a:p>
        </p:txBody>
      </p:sp>
      <p:sp>
        <p:nvSpPr>
          <p:cNvPr id="14" name="TextBox 14"/>
          <p:cNvSpPr txBox="1"/>
          <p:nvPr/>
        </p:nvSpPr>
        <p:spPr>
          <a:xfrm>
            <a:off x="2607845" y="5190490"/>
            <a:ext cx="3528119" cy="712118"/>
          </a:xfrm>
          <a:prstGeom prst="rect">
            <a:avLst/>
          </a:prstGeom>
        </p:spPr>
        <p:txBody>
          <a:bodyPr lIns="0" tIns="0" rIns="0" bIns="0" rtlCol="0" anchor="t">
            <a:spAutoFit/>
          </a:bodyPr>
          <a:lstStyle/>
          <a:p>
            <a:pPr algn="ctr" defTabSz="609630">
              <a:lnSpc>
                <a:spcPts val="2940"/>
              </a:lnSpc>
            </a:pPr>
            <a:r>
              <a:rPr lang="en-US" sz="2100">
                <a:solidFill>
                  <a:srgbClr val="FFFFFF"/>
                </a:solidFill>
                <a:latin typeface="Arimo"/>
              </a:rPr>
              <a:t>Use the chat to communicate </a:t>
            </a:r>
          </a:p>
          <a:p>
            <a:pPr algn="ctr" defTabSz="609630">
              <a:lnSpc>
                <a:spcPts val="2939"/>
              </a:lnSpc>
            </a:pPr>
            <a:r>
              <a:rPr lang="en-US" sz="2100">
                <a:solidFill>
                  <a:srgbClr val="FFFFFF"/>
                </a:solidFill>
                <a:latin typeface="Arimo"/>
              </a:rPr>
              <a:t>questions and comments</a:t>
            </a:r>
          </a:p>
        </p:txBody>
      </p:sp>
      <p:sp>
        <p:nvSpPr>
          <p:cNvPr id="15" name="TextBox 15"/>
          <p:cNvSpPr txBox="1"/>
          <p:nvPr/>
        </p:nvSpPr>
        <p:spPr>
          <a:xfrm>
            <a:off x="6608990" y="5190490"/>
            <a:ext cx="2964557" cy="712118"/>
          </a:xfrm>
          <a:prstGeom prst="rect">
            <a:avLst/>
          </a:prstGeom>
        </p:spPr>
        <p:txBody>
          <a:bodyPr lIns="0" tIns="0" rIns="0" bIns="0" rtlCol="0" anchor="t">
            <a:spAutoFit/>
          </a:bodyPr>
          <a:lstStyle/>
          <a:p>
            <a:pPr algn="ctr" defTabSz="609630">
              <a:lnSpc>
                <a:spcPts val="2939"/>
              </a:lnSpc>
            </a:pPr>
            <a:r>
              <a:rPr lang="en-US" sz="2100">
                <a:solidFill>
                  <a:srgbClr val="FFFFFF"/>
                </a:solidFill>
                <a:latin typeface="Arimo"/>
              </a:rPr>
              <a:t>Raise hand to contribute </a:t>
            </a:r>
          </a:p>
          <a:p>
            <a:pPr algn="ctr" defTabSz="609630">
              <a:lnSpc>
                <a:spcPts val="2939"/>
              </a:lnSpc>
            </a:pPr>
            <a:r>
              <a:rPr lang="en-US" sz="2100">
                <a:solidFill>
                  <a:srgbClr val="FFFFFF"/>
                </a:solidFill>
                <a:latin typeface="Arimo"/>
              </a:rPr>
              <a:t>or comment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663E0F0-267F-4973-B8F1-D1F3C2B3E4E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27476" y="4565103"/>
            <a:ext cx="5334000" cy="2135453"/>
          </a:xfrm>
          <a:prstGeom prst="rect">
            <a:avLst/>
          </a:prstGeom>
          <a:noFill/>
          <a:ln>
            <a:noFill/>
          </a:ln>
        </p:spPr>
      </p:pic>
      <p:sp>
        <p:nvSpPr>
          <p:cNvPr id="7" name="Title 6">
            <a:extLst>
              <a:ext uri="{FF2B5EF4-FFF2-40B4-BE49-F238E27FC236}">
                <a16:creationId xmlns:a16="http://schemas.microsoft.com/office/drawing/2014/main" id="{CF9649A5-B006-46FC-B8AD-74D86C11E065}"/>
              </a:ext>
            </a:extLst>
          </p:cNvPr>
          <p:cNvSpPr>
            <a:spLocks noGrp="1"/>
          </p:cNvSpPr>
          <p:nvPr>
            <p:ph type="ctrTitle"/>
          </p:nvPr>
        </p:nvSpPr>
        <p:spPr>
          <a:xfrm>
            <a:off x="266965" y="2316103"/>
            <a:ext cx="6524625" cy="2387600"/>
          </a:xfrm>
        </p:spPr>
        <p:txBody>
          <a:bodyPr>
            <a:normAutofit fontScale="90000"/>
          </a:bodyPr>
          <a:lstStyle/>
          <a:p>
            <a:r>
              <a:rPr lang="en-US" sz="3100" dirty="0">
                <a:solidFill>
                  <a:srgbClr val="FF0000"/>
                </a:solidFill>
              </a:rPr>
              <a:t>For the last time during</a:t>
            </a:r>
            <a:br>
              <a:rPr lang="en-US" sz="3100" dirty="0">
                <a:solidFill>
                  <a:srgbClr val="FF0000"/>
                </a:solidFill>
              </a:rPr>
            </a:br>
            <a:r>
              <a:rPr lang="en-US" sz="3100" dirty="0">
                <a:solidFill>
                  <a:srgbClr val="FF0000"/>
                </a:solidFill>
              </a:rPr>
              <a:t>PETS 2021, </a:t>
            </a:r>
            <a:br>
              <a:rPr lang="en-US" sz="3100" dirty="0">
                <a:solidFill>
                  <a:srgbClr val="FF0000"/>
                </a:solidFill>
              </a:rPr>
            </a:br>
            <a:r>
              <a:rPr lang="en-US" sz="3100" dirty="0">
                <a:solidFill>
                  <a:srgbClr val="FF0000"/>
                </a:solidFill>
              </a:rPr>
              <a:t>we ask you and encourage you to ask the Rotarians in your club:</a:t>
            </a:r>
            <a:br>
              <a:rPr lang="en-US" sz="3100" dirty="0">
                <a:solidFill>
                  <a:srgbClr val="FF0000"/>
                </a:solidFill>
              </a:rPr>
            </a:br>
            <a:br>
              <a:rPr lang="en-US" sz="3100" dirty="0"/>
            </a:br>
            <a:r>
              <a:rPr lang="en-US" b="1" dirty="0"/>
              <a:t>ARE YOU READY</a:t>
            </a:r>
            <a:br>
              <a:rPr lang="en-US" b="1" dirty="0"/>
            </a:br>
            <a:r>
              <a:rPr lang="en-US" b="1" dirty="0"/>
              <a:t>to</a:t>
            </a:r>
            <a:br>
              <a:rPr lang="en-US" b="1" dirty="0"/>
            </a:br>
            <a:r>
              <a:rPr lang="en-US" b="1" dirty="0"/>
              <a:t>Make a World of Difference</a:t>
            </a:r>
            <a:br>
              <a:rPr lang="en-US" b="1" dirty="0"/>
            </a:br>
            <a:r>
              <a:rPr lang="en-US" b="1" dirty="0"/>
              <a:t>and</a:t>
            </a:r>
          </a:p>
        </p:txBody>
      </p:sp>
      <p:pic>
        <p:nvPicPr>
          <p:cNvPr id="17" name="Picture 16" descr="Logo, company name&#10;&#10;Description automatically generated">
            <a:extLst>
              <a:ext uri="{FF2B5EF4-FFF2-40B4-BE49-F238E27FC236}">
                <a16:creationId xmlns:a16="http://schemas.microsoft.com/office/drawing/2014/main" id="{B3AE7E18-D27B-4E8B-8F90-276CF459FC30}"/>
              </a:ext>
            </a:extLst>
          </p:cNvPr>
          <p:cNvPicPr>
            <a:picLocks noChangeAspect="1"/>
          </p:cNvPicPr>
          <p:nvPr/>
        </p:nvPicPr>
        <p:blipFill>
          <a:blip r:embed="rId3">
            <a:clrChange>
              <a:clrFrom>
                <a:srgbClr val="FFFFFF"/>
              </a:clrFrom>
              <a:clrTo>
                <a:srgbClr val="FFFFFF">
                  <a:alpha val="0"/>
                </a:srgbClr>
              </a:clrTo>
            </a:clrChange>
            <a:alphaModFix amt="70000"/>
            <a:extLst>
              <a:ext uri="{28A0092B-C50C-407E-A947-70E740481C1C}">
                <a14:useLocalDpi xmlns:a14="http://schemas.microsoft.com/office/drawing/2010/main" val="0"/>
              </a:ext>
            </a:extLst>
          </a:blip>
          <a:stretch>
            <a:fillRect/>
          </a:stretch>
        </p:blipFill>
        <p:spPr>
          <a:xfrm>
            <a:off x="7314999" y="71496"/>
            <a:ext cx="4632207" cy="4632207"/>
          </a:xfrm>
          <a:prstGeom prst="rect">
            <a:avLst/>
          </a:prstGeom>
        </p:spPr>
      </p:pic>
    </p:spTree>
    <p:extLst>
      <p:ext uri="{BB962C8B-B14F-4D97-AF65-F5344CB8AC3E}">
        <p14:creationId xmlns:p14="http://schemas.microsoft.com/office/powerpoint/2010/main" val="4307778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Logo, company name&#10;&#10;Description automatically generated">
            <a:extLst>
              <a:ext uri="{FF2B5EF4-FFF2-40B4-BE49-F238E27FC236}">
                <a16:creationId xmlns:a16="http://schemas.microsoft.com/office/drawing/2014/main" id="{A83BABB1-2514-4A94-A711-D8E92C8B220E}"/>
              </a:ext>
            </a:extLst>
          </p:cNvPr>
          <p:cNvPicPr>
            <a:picLocks noChangeAspect="1"/>
          </p:cNvPicPr>
          <p:nvPr/>
        </p:nvPicPr>
        <p:blipFill>
          <a:blip r:embed="rId2">
            <a:clrChange>
              <a:clrFrom>
                <a:srgbClr val="FFFFFF"/>
              </a:clrFrom>
              <a:clrTo>
                <a:srgbClr val="FFFFFF">
                  <a:alpha val="0"/>
                </a:srgbClr>
              </a:clrTo>
            </a:clrChange>
            <a:alphaModFix amt="70000"/>
            <a:extLst>
              <a:ext uri="{28A0092B-C50C-407E-A947-70E740481C1C}">
                <a14:useLocalDpi xmlns:a14="http://schemas.microsoft.com/office/drawing/2010/main" val="0"/>
              </a:ext>
            </a:extLst>
          </a:blip>
          <a:stretch>
            <a:fillRect/>
          </a:stretch>
        </p:blipFill>
        <p:spPr>
          <a:xfrm>
            <a:off x="6587535" y="0"/>
            <a:ext cx="5375638" cy="5375638"/>
          </a:xfrm>
          <a:prstGeom prst="rect">
            <a:avLst/>
          </a:prstGeom>
        </p:spPr>
      </p:pic>
      <p:sp>
        <p:nvSpPr>
          <p:cNvPr id="7" name="TextBox 6">
            <a:extLst>
              <a:ext uri="{FF2B5EF4-FFF2-40B4-BE49-F238E27FC236}">
                <a16:creationId xmlns:a16="http://schemas.microsoft.com/office/drawing/2014/main" id="{130CC47E-E268-4F74-848F-FB8869EF6D43}"/>
              </a:ext>
            </a:extLst>
          </p:cNvPr>
          <p:cNvSpPr txBox="1"/>
          <p:nvPr/>
        </p:nvSpPr>
        <p:spPr>
          <a:xfrm>
            <a:off x="0" y="0"/>
            <a:ext cx="3492274" cy="769441"/>
          </a:xfrm>
          <a:prstGeom prst="rect">
            <a:avLst/>
          </a:prstGeom>
          <a:noFill/>
        </p:spPr>
        <p:txBody>
          <a:bodyPr wrap="square" rtlCol="0">
            <a:spAutoFit/>
          </a:bodyPr>
          <a:lstStyle/>
          <a:p>
            <a:r>
              <a:rPr lang="en-US" sz="4400" dirty="0">
                <a:solidFill>
                  <a:srgbClr val="00B0F0"/>
                </a:solidFill>
                <a:latin typeface="Kristen ITC" panose="03050502040202030202" pitchFamily="66" charset="0"/>
              </a:rPr>
              <a:t>E</a:t>
            </a:r>
            <a:r>
              <a:rPr lang="en-US" sz="4400" dirty="0">
                <a:solidFill>
                  <a:srgbClr val="00B050"/>
                </a:solidFill>
                <a:latin typeface="Kristen ITC" panose="03050502040202030202" pitchFamily="66" charset="0"/>
              </a:rPr>
              <a:t>X</a:t>
            </a:r>
            <a:r>
              <a:rPr lang="en-US" sz="4400" dirty="0">
                <a:solidFill>
                  <a:srgbClr val="C00000"/>
                </a:solidFill>
                <a:latin typeface="Kristen ITC" panose="03050502040202030202" pitchFamily="66" charset="0"/>
              </a:rPr>
              <a:t>E</a:t>
            </a:r>
            <a:r>
              <a:rPr lang="en-US" sz="4400" dirty="0">
                <a:solidFill>
                  <a:srgbClr val="7030A0"/>
                </a:solidFill>
                <a:latin typeface="Kristen ITC" panose="03050502040202030202" pitchFamily="66" charset="0"/>
              </a:rPr>
              <a:t>R</a:t>
            </a:r>
            <a:r>
              <a:rPr lang="en-US" sz="4400" dirty="0">
                <a:solidFill>
                  <a:srgbClr val="FFC000"/>
                </a:solidFill>
                <a:latin typeface="Kristen ITC" panose="03050502040202030202" pitchFamily="66" charset="0"/>
              </a:rPr>
              <a:t>C</a:t>
            </a:r>
            <a:r>
              <a:rPr lang="en-US" sz="4400" dirty="0">
                <a:solidFill>
                  <a:srgbClr val="0066FF"/>
                </a:solidFill>
                <a:latin typeface="Kristen ITC" panose="03050502040202030202" pitchFamily="66" charset="0"/>
              </a:rPr>
              <a:t>I</a:t>
            </a:r>
            <a:r>
              <a:rPr lang="en-US" sz="4400" dirty="0">
                <a:solidFill>
                  <a:schemeClr val="accent6">
                    <a:lumMod val="50000"/>
                  </a:schemeClr>
                </a:solidFill>
                <a:latin typeface="Kristen ITC" panose="03050502040202030202" pitchFamily="66" charset="0"/>
              </a:rPr>
              <a:t>S</a:t>
            </a:r>
            <a:r>
              <a:rPr lang="en-US" sz="4400" dirty="0">
                <a:solidFill>
                  <a:srgbClr val="FF9900"/>
                </a:solidFill>
                <a:latin typeface="Kristen ITC" panose="03050502040202030202" pitchFamily="66" charset="0"/>
              </a:rPr>
              <a:t>E</a:t>
            </a:r>
          </a:p>
        </p:txBody>
      </p:sp>
      <p:pic>
        <p:nvPicPr>
          <p:cNvPr id="8" name="Picture 7">
            <a:extLst>
              <a:ext uri="{FF2B5EF4-FFF2-40B4-BE49-F238E27FC236}">
                <a16:creationId xmlns:a16="http://schemas.microsoft.com/office/drawing/2014/main" id="{3CE6C4F8-119B-4BF7-A29E-318B662D81B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46473" y="5135669"/>
            <a:ext cx="3423160" cy="1527127"/>
          </a:xfrm>
          <a:prstGeom prst="rect">
            <a:avLst/>
          </a:prstGeom>
          <a:noFill/>
          <a:ln>
            <a:noFill/>
          </a:ln>
        </p:spPr>
      </p:pic>
      <p:sp>
        <p:nvSpPr>
          <p:cNvPr id="2" name="TextBox 1">
            <a:extLst>
              <a:ext uri="{FF2B5EF4-FFF2-40B4-BE49-F238E27FC236}">
                <a16:creationId xmlns:a16="http://schemas.microsoft.com/office/drawing/2014/main" id="{2AB5EF65-C3AE-4F07-8185-C902EC52A9A1}"/>
              </a:ext>
            </a:extLst>
          </p:cNvPr>
          <p:cNvSpPr txBox="1"/>
          <p:nvPr/>
        </p:nvSpPr>
        <p:spPr>
          <a:xfrm>
            <a:off x="0" y="1030485"/>
            <a:ext cx="7380034" cy="4585871"/>
          </a:xfrm>
          <a:prstGeom prst="rect">
            <a:avLst/>
          </a:prstGeom>
          <a:noFill/>
        </p:spPr>
        <p:txBody>
          <a:bodyPr wrap="none" rtlCol="0">
            <a:spAutoFit/>
          </a:bodyPr>
          <a:lstStyle/>
          <a:p>
            <a:r>
              <a:rPr lang="en-US" sz="2400" dirty="0"/>
              <a:t>Poll Question:</a:t>
            </a:r>
          </a:p>
          <a:p>
            <a:r>
              <a:rPr lang="en-US" sz="2400" b="1" i="1" dirty="0"/>
              <a:t>	What will you call success?</a:t>
            </a:r>
          </a:p>
          <a:p>
            <a:endParaRPr lang="en-US" sz="2400" dirty="0"/>
          </a:p>
          <a:p>
            <a:pPr marL="457200" indent="-457200">
              <a:buAutoNum type="arabicParenR"/>
            </a:pPr>
            <a:r>
              <a:rPr lang="en-US" sz="2000" dirty="0"/>
              <a:t>Create a better awareness of Rotary beyond the club level</a:t>
            </a:r>
          </a:p>
          <a:p>
            <a:pPr marL="457200" indent="-457200">
              <a:buAutoNum type="arabicParenR"/>
            </a:pPr>
            <a:endParaRPr lang="en-US" sz="2000" dirty="0"/>
          </a:p>
          <a:p>
            <a:pPr marL="457200" indent="-457200">
              <a:buAutoNum type="arabicParenR"/>
            </a:pPr>
            <a:r>
              <a:rPr lang="en-US" sz="2000" dirty="0"/>
              <a:t>Add value to our community’s efforts to help the needy</a:t>
            </a:r>
          </a:p>
          <a:p>
            <a:pPr marL="457200" indent="-457200">
              <a:buAutoNum type="arabicParenR"/>
            </a:pPr>
            <a:endParaRPr lang="en-US" sz="2000" dirty="0"/>
          </a:p>
          <a:p>
            <a:pPr marL="457200" indent="-457200">
              <a:buAutoNum type="arabicParenR"/>
            </a:pPr>
            <a:r>
              <a:rPr lang="en-US" sz="2000" dirty="0"/>
              <a:t>See increase engagement from members</a:t>
            </a:r>
          </a:p>
          <a:p>
            <a:pPr marL="457200" indent="-457200">
              <a:buAutoNum type="arabicParenR"/>
            </a:pPr>
            <a:endParaRPr lang="en-US" sz="2000" dirty="0"/>
          </a:p>
          <a:p>
            <a:pPr marL="457200" indent="-457200">
              <a:buAutoNum type="arabicParenR"/>
            </a:pPr>
            <a:r>
              <a:rPr lang="en-US" sz="2000" dirty="0"/>
              <a:t>Make it through the year</a:t>
            </a:r>
          </a:p>
          <a:p>
            <a:pPr marL="457200" indent="-457200">
              <a:buAutoNum type="arabicParenR"/>
            </a:pPr>
            <a:endParaRPr lang="en-US" sz="2000" dirty="0"/>
          </a:p>
          <a:p>
            <a:pPr marL="457200" indent="-457200">
              <a:buAutoNum type="arabicParenR"/>
            </a:pPr>
            <a:r>
              <a:rPr lang="en-US" sz="2000" dirty="0"/>
              <a:t>Have Rotary on social media</a:t>
            </a:r>
          </a:p>
          <a:p>
            <a:pPr marL="457200" indent="-457200">
              <a:buAutoNum type="arabicParenR"/>
            </a:pPr>
            <a:endParaRPr lang="en-US" sz="2000" dirty="0"/>
          </a:p>
          <a:p>
            <a:pPr marL="457200" indent="-457200">
              <a:buAutoNum type="arabicParenR"/>
            </a:pPr>
            <a:r>
              <a:rPr lang="en-US" sz="2000" dirty="0"/>
              <a:t>Increase membership in the club</a:t>
            </a:r>
          </a:p>
        </p:txBody>
      </p:sp>
    </p:spTree>
    <p:extLst>
      <p:ext uri="{BB962C8B-B14F-4D97-AF65-F5344CB8AC3E}">
        <p14:creationId xmlns:p14="http://schemas.microsoft.com/office/powerpoint/2010/main" val="1847453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0E06F9-9F12-4D1B-92C0-4B30818D0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7DA29CF3-8B8B-4DDF-A19B-72E0059DD5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4" name="Group 13">
            <a:extLst>
              <a:ext uri="{FF2B5EF4-FFF2-40B4-BE49-F238E27FC236}">
                <a16:creationId xmlns:a16="http://schemas.microsoft.com/office/drawing/2014/main" id="{7AFE7A50-2D5F-4DF3-B28D-A8F7E624D8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4881" y="0"/>
            <a:ext cx="7724071" cy="6858000"/>
            <a:chOff x="4464881" y="0"/>
            <a:chExt cx="7724071" cy="6858000"/>
          </a:xfrm>
        </p:grpSpPr>
        <p:pic>
          <p:nvPicPr>
            <p:cNvPr id="15" name="Picture 14">
              <a:extLst>
                <a:ext uri="{FF2B5EF4-FFF2-40B4-BE49-F238E27FC236}">
                  <a16:creationId xmlns:a16="http://schemas.microsoft.com/office/drawing/2014/main" id="{326F236B-5DB7-4DCD-947A-8DDD0C76992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6" name="Picture 15">
              <a:extLst>
                <a:ext uri="{FF2B5EF4-FFF2-40B4-BE49-F238E27FC236}">
                  <a16:creationId xmlns:a16="http://schemas.microsoft.com/office/drawing/2014/main" id="{6CC716D4-FE59-42BE-AA9B-254EF6C1BC8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pic>
        <p:nvPicPr>
          <p:cNvPr id="13" name="Picture 12">
            <a:extLst>
              <a:ext uri="{FF2B5EF4-FFF2-40B4-BE49-F238E27FC236}">
                <a16:creationId xmlns:a16="http://schemas.microsoft.com/office/drawing/2014/main" id="{F663E0F0-267F-4973-B8F1-D1F3C2B3E4E1}"/>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39577" y="172587"/>
            <a:ext cx="5109797" cy="1528123"/>
          </a:xfrm>
          <a:prstGeom prst="rect">
            <a:avLst/>
          </a:prstGeom>
          <a:noFill/>
          <a:ln>
            <a:noFill/>
          </a:ln>
        </p:spPr>
      </p:pic>
      <p:sp>
        <p:nvSpPr>
          <p:cNvPr id="2" name="TextBox 1">
            <a:extLst>
              <a:ext uri="{FF2B5EF4-FFF2-40B4-BE49-F238E27FC236}">
                <a16:creationId xmlns:a16="http://schemas.microsoft.com/office/drawing/2014/main" id="{334EF797-3F78-4E3E-AFA7-0871A845FADB}"/>
              </a:ext>
            </a:extLst>
          </p:cNvPr>
          <p:cNvSpPr txBox="1"/>
          <p:nvPr/>
        </p:nvSpPr>
        <p:spPr>
          <a:xfrm>
            <a:off x="6786291" y="2651564"/>
            <a:ext cx="5135696" cy="3970318"/>
          </a:xfrm>
          <a:prstGeom prst="rect">
            <a:avLst/>
          </a:prstGeom>
          <a:noFill/>
        </p:spPr>
        <p:txBody>
          <a:bodyPr wrap="square" rtlCol="0">
            <a:spAutoFit/>
          </a:bodyPr>
          <a:lstStyle/>
          <a:p>
            <a:r>
              <a:rPr lang="en-US" dirty="0"/>
              <a:t>This is your time for a virtual social.  Visit one or more of the breakout rooms; drop-in and drop-out as you want.</a:t>
            </a:r>
          </a:p>
          <a:p>
            <a:endParaRPr lang="en-US" dirty="0"/>
          </a:p>
          <a:p>
            <a:r>
              <a:rPr lang="en-US" dirty="0"/>
              <a:t>BEER					COFFEE</a:t>
            </a:r>
          </a:p>
          <a:p>
            <a:r>
              <a:rPr lang="en-US" dirty="0"/>
              <a:t>WINE					SPIRIT</a:t>
            </a:r>
          </a:p>
          <a:p>
            <a:r>
              <a:rPr lang="en-US" dirty="0"/>
              <a:t>SOFT DRINKS			WATER</a:t>
            </a:r>
          </a:p>
          <a:p>
            <a:endParaRPr lang="en-US" dirty="0"/>
          </a:p>
          <a:p>
            <a:r>
              <a:rPr lang="en-US" dirty="0"/>
              <a:t>Get to know your fellow PEs, enjoy some networking time, share what your club is doing, discuss your goals and plans, or tell jokes.  </a:t>
            </a:r>
          </a:p>
          <a:p>
            <a:endParaRPr lang="en-US" dirty="0"/>
          </a:p>
          <a:p>
            <a:r>
              <a:rPr lang="en-US" dirty="0"/>
              <a:t>Just like a live social hour - roam around, talk with different people, and have a little fun!</a:t>
            </a:r>
          </a:p>
        </p:txBody>
      </p:sp>
      <p:pic>
        <p:nvPicPr>
          <p:cNvPr id="4" name="Picture 3" descr="Graphical user interface, website&#10;&#10;Description automatically generated">
            <a:extLst>
              <a:ext uri="{FF2B5EF4-FFF2-40B4-BE49-F238E27FC236}">
                <a16:creationId xmlns:a16="http://schemas.microsoft.com/office/drawing/2014/main" id="{7C657039-08C4-4A91-812E-84F53D24108B}"/>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96635" y="2558489"/>
            <a:ext cx="6419643" cy="4156468"/>
          </a:xfrm>
          <a:prstGeom prst="rect">
            <a:avLst/>
          </a:prstGeom>
        </p:spPr>
      </p:pic>
      <p:sp>
        <p:nvSpPr>
          <p:cNvPr id="6" name="Rectangle 5">
            <a:extLst>
              <a:ext uri="{FF2B5EF4-FFF2-40B4-BE49-F238E27FC236}">
                <a16:creationId xmlns:a16="http://schemas.microsoft.com/office/drawing/2014/main" id="{A210B854-A69B-433F-93CD-3E3F4FFAB284}"/>
              </a:ext>
            </a:extLst>
          </p:cNvPr>
          <p:cNvSpPr/>
          <p:nvPr/>
        </p:nvSpPr>
        <p:spPr>
          <a:xfrm>
            <a:off x="96635" y="2558488"/>
            <a:ext cx="6419643" cy="73543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rgbClr val="0070C0"/>
                </a:solidFill>
              </a:rPr>
              <a:t>VIRTUAL SOCIAL</a:t>
            </a:r>
          </a:p>
        </p:txBody>
      </p:sp>
    </p:spTree>
    <p:extLst>
      <p:ext uri="{BB962C8B-B14F-4D97-AF65-F5344CB8AC3E}">
        <p14:creationId xmlns:p14="http://schemas.microsoft.com/office/powerpoint/2010/main" val="18116901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4E608C8A-0D77-4FB8-B564-182CC80CC34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473" y="5135669"/>
            <a:ext cx="3423160" cy="1527127"/>
          </a:xfrm>
          <a:prstGeom prst="rect">
            <a:avLst/>
          </a:prstGeom>
          <a:noFill/>
          <a:ln>
            <a:noFill/>
          </a:ln>
        </p:spPr>
      </p:pic>
      <p:pic>
        <p:nvPicPr>
          <p:cNvPr id="22" name="Picture 21" descr="Logo, company name&#10;&#10;Description automatically generated">
            <a:extLst>
              <a:ext uri="{FF2B5EF4-FFF2-40B4-BE49-F238E27FC236}">
                <a16:creationId xmlns:a16="http://schemas.microsoft.com/office/drawing/2014/main" id="{51012320-F064-4269-BCB6-EBC5D058004E}"/>
              </a:ext>
            </a:extLst>
          </p:cNvPr>
          <p:cNvPicPr>
            <a:picLocks noChangeAspect="1"/>
          </p:cNvPicPr>
          <p:nvPr/>
        </p:nvPicPr>
        <p:blipFill>
          <a:blip r:embed="rId3">
            <a:clrChange>
              <a:clrFrom>
                <a:srgbClr val="FFFFFF"/>
              </a:clrFrom>
              <a:clrTo>
                <a:srgbClr val="FFFFFF">
                  <a:alpha val="0"/>
                </a:srgbClr>
              </a:clrTo>
            </a:clrChange>
            <a:alphaModFix amt="70000"/>
            <a:extLst>
              <a:ext uri="{28A0092B-C50C-407E-A947-70E740481C1C}">
                <a14:useLocalDpi xmlns:a14="http://schemas.microsoft.com/office/drawing/2010/main" val="0"/>
              </a:ext>
            </a:extLst>
          </a:blip>
          <a:stretch>
            <a:fillRect/>
          </a:stretch>
        </p:blipFill>
        <p:spPr>
          <a:xfrm>
            <a:off x="6588560" y="0"/>
            <a:ext cx="5375638" cy="5375638"/>
          </a:xfrm>
          <a:prstGeom prst="rect">
            <a:avLst/>
          </a:prstGeom>
        </p:spPr>
      </p:pic>
      <p:pic>
        <p:nvPicPr>
          <p:cNvPr id="6" name="Picture 5" descr="Map&#10;&#10;Description automatically generated">
            <a:extLst>
              <a:ext uri="{FF2B5EF4-FFF2-40B4-BE49-F238E27FC236}">
                <a16:creationId xmlns:a16="http://schemas.microsoft.com/office/drawing/2014/main" id="{7DE25257-6B2D-403D-B198-EA81ACB13A2D}"/>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70013" y="3207955"/>
            <a:ext cx="5825987" cy="3454841"/>
          </a:xfrm>
          <a:prstGeom prst="rect">
            <a:avLst/>
          </a:prstGeom>
        </p:spPr>
      </p:pic>
      <p:sp>
        <p:nvSpPr>
          <p:cNvPr id="19" name="Subtitle 2">
            <a:extLst>
              <a:ext uri="{FF2B5EF4-FFF2-40B4-BE49-F238E27FC236}">
                <a16:creationId xmlns:a16="http://schemas.microsoft.com/office/drawing/2014/main" id="{8F7EF02A-166A-4F86-B58C-DE112D50892F}"/>
              </a:ext>
            </a:extLst>
          </p:cNvPr>
          <p:cNvSpPr txBox="1">
            <a:spLocks/>
          </p:cNvSpPr>
          <p:nvPr/>
        </p:nvSpPr>
        <p:spPr>
          <a:xfrm>
            <a:off x="739815" y="493284"/>
            <a:ext cx="2781958" cy="1152510"/>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0700" b="1" dirty="0">
                <a:solidFill>
                  <a:schemeClr val="accent1">
                    <a:lumMod val="50000"/>
                  </a:schemeClr>
                </a:solidFill>
                <a:latin typeface="Vladimir Script" panose="03050402040407070305" pitchFamily="66" charset="0"/>
              </a:rPr>
              <a:t>Pieces of</a:t>
            </a:r>
          </a:p>
        </p:txBody>
      </p:sp>
      <p:pic>
        <p:nvPicPr>
          <p:cNvPr id="23" name="Picture 22" descr="See the source image">
            <a:extLst>
              <a:ext uri="{FF2B5EF4-FFF2-40B4-BE49-F238E27FC236}">
                <a16:creationId xmlns:a16="http://schemas.microsoft.com/office/drawing/2014/main" id="{CD3E364E-7180-48DD-BEAE-5D094DC0CD33}"/>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7750" y="763878"/>
            <a:ext cx="5188281" cy="1950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694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alendar&#10;&#10;Description automatically generated with medium confidence">
            <a:extLst>
              <a:ext uri="{FF2B5EF4-FFF2-40B4-BE49-F238E27FC236}">
                <a16:creationId xmlns:a16="http://schemas.microsoft.com/office/drawing/2014/main" id="{C4126C73-3CE6-46F6-8239-4D85F93841A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18354" y="156797"/>
            <a:ext cx="5150714" cy="2890838"/>
          </a:xfrm>
          <a:prstGeom prst="ellipse">
            <a:avLst/>
          </a:prstGeom>
          <a:ln>
            <a:noFill/>
          </a:ln>
          <a:effectLst>
            <a:softEdge rad="112500"/>
          </a:effectLst>
        </p:spPr>
      </p:pic>
      <p:sp>
        <p:nvSpPr>
          <p:cNvPr id="2" name="TextBox 1">
            <a:extLst>
              <a:ext uri="{FF2B5EF4-FFF2-40B4-BE49-F238E27FC236}">
                <a16:creationId xmlns:a16="http://schemas.microsoft.com/office/drawing/2014/main" id="{2966E2E4-58F8-4AEA-A943-B90A542692BF}"/>
              </a:ext>
            </a:extLst>
          </p:cNvPr>
          <p:cNvSpPr txBox="1"/>
          <p:nvPr/>
        </p:nvSpPr>
        <p:spPr>
          <a:xfrm>
            <a:off x="1186984" y="3136068"/>
            <a:ext cx="4013471" cy="523220"/>
          </a:xfrm>
          <a:prstGeom prst="rect">
            <a:avLst/>
          </a:prstGeom>
          <a:noFill/>
        </p:spPr>
        <p:txBody>
          <a:bodyPr wrap="none" rtlCol="0">
            <a:spAutoFit/>
          </a:bodyPr>
          <a:lstStyle/>
          <a:p>
            <a:pPr algn="ctr"/>
            <a:r>
              <a:rPr lang="en-US" sz="2800" b="1" i="1" dirty="0">
                <a:solidFill>
                  <a:srgbClr val="0070C0"/>
                </a:solidFill>
              </a:rPr>
              <a:t>RI Director, Suzi Howe</a:t>
            </a:r>
          </a:p>
        </p:txBody>
      </p:sp>
      <p:sp>
        <p:nvSpPr>
          <p:cNvPr id="4" name="Rectangle 3">
            <a:extLst>
              <a:ext uri="{FF2B5EF4-FFF2-40B4-BE49-F238E27FC236}">
                <a16:creationId xmlns:a16="http://schemas.microsoft.com/office/drawing/2014/main" id="{399928DA-752B-4CCD-856C-BB867D7ED4F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9" name="Picture 18" descr="Logo, company name&#10;&#10;Description automatically generated">
            <a:extLst>
              <a:ext uri="{FF2B5EF4-FFF2-40B4-BE49-F238E27FC236}">
                <a16:creationId xmlns:a16="http://schemas.microsoft.com/office/drawing/2014/main" id="{93A505D0-C0A1-48C4-909E-6D0B0C473AEF}"/>
              </a:ext>
            </a:extLst>
          </p:cNvPr>
          <p:cNvPicPr>
            <a:picLocks noChangeAspect="1"/>
          </p:cNvPicPr>
          <p:nvPr/>
        </p:nvPicPr>
        <p:blipFill>
          <a:blip r:embed="rId4">
            <a:clrChange>
              <a:clrFrom>
                <a:srgbClr val="FFFFFF"/>
              </a:clrFrom>
              <a:clrTo>
                <a:srgbClr val="FFFFFF">
                  <a:alpha val="0"/>
                </a:srgbClr>
              </a:clrTo>
            </a:clrChange>
            <a:alphaModFix amt="70000"/>
            <a:extLst>
              <a:ext uri="{28A0092B-C50C-407E-A947-70E740481C1C}">
                <a14:useLocalDpi xmlns:a14="http://schemas.microsoft.com/office/drawing/2010/main" val="0"/>
              </a:ext>
            </a:extLst>
          </a:blip>
          <a:stretch>
            <a:fillRect/>
          </a:stretch>
        </p:blipFill>
        <p:spPr>
          <a:xfrm>
            <a:off x="6588560" y="0"/>
            <a:ext cx="5375638" cy="5375638"/>
          </a:xfrm>
          <a:prstGeom prst="rect">
            <a:avLst/>
          </a:prstGeom>
        </p:spPr>
      </p:pic>
      <p:pic>
        <p:nvPicPr>
          <p:cNvPr id="20" name="Picture 19">
            <a:extLst>
              <a:ext uri="{FF2B5EF4-FFF2-40B4-BE49-F238E27FC236}">
                <a16:creationId xmlns:a16="http://schemas.microsoft.com/office/drawing/2014/main" id="{F0C393FE-6325-4900-8381-0F1C5DF692A2}"/>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46473" y="5135669"/>
            <a:ext cx="3423160" cy="1527127"/>
          </a:xfrm>
          <a:prstGeom prst="rect">
            <a:avLst/>
          </a:prstGeom>
          <a:noFill/>
          <a:ln>
            <a:noFill/>
          </a:ln>
        </p:spPr>
      </p:pic>
      <p:sp>
        <p:nvSpPr>
          <p:cNvPr id="5" name="TextBox 4">
            <a:extLst>
              <a:ext uri="{FF2B5EF4-FFF2-40B4-BE49-F238E27FC236}">
                <a16:creationId xmlns:a16="http://schemas.microsoft.com/office/drawing/2014/main" id="{1A70D3E8-49D6-4EAD-B699-DDC47FC4EC37}"/>
              </a:ext>
            </a:extLst>
          </p:cNvPr>
          <p:cNvSpPr txBox="1"/>
          <p:nvPr/>
        </p:nvSpPr>
        <p:spPr>
          <a:xfrm>
            <a:off x="1063223" y="6257650"/>
            <a:ext cx="4260975" cy="400110"/>
          </a:xfrm>
          <a:prstGeom prst="rect">
            <a:avLst/>
          </a:prstGeom>
          <a:noFill/>
        </p:spPr>
        <p:txBody>
          <a:bodyPr wrap="none" rtlCol="0">
            <a:spAutoFit/>
          </a:bodyPr>
          <a:lstStyle/>
          <a:p>
            <a:pPr algn="ctr"/>
            <a:r>
              <a:rPr lang="en-US" sz="2000" b="1" dirty="0"/>
              <a:t>Our voice to Rotary International</a:t>
            </a:r>
          </a:p>
        </p:txBody>
      </p:sp>
      <p:pic>
        <p:nvPicPr>
          <p:cNvPr id="23" name="Picture 22" descr="Two people smiling&#10;&#10;Description automatically generated with low confidence">
            <a:extLst>
              <a:ext uri="{FF2B5EF4-FFF2-40B4-BE49-F238E27FC236}">
                <a16:creationId xmlns:a16="http://schemas.microsoft.com/office/drawing/2014/main" id="{D1E70BFF-CD63-4EFC-9FD1-E5C92836463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1816" y="3799633"/>
            <a:ext cx="1876190" cy="2133333"/>
          </a:xfrm>
          <a:prstGeom prst="rect">
            <a:avLst/>
          </a:prstGeom>
        </p:spPr>
      </p:pic>
      <p:pic>
        <p:nvPicPr>
          <p:cNvPr id="27" name="Picture 26" descr="A group of people posing for the camera&#10;&#10;Description automatically generated with medium confidence">
            <a:extLst>
              <a:ext uri="{FF2B5EF4-FFF2-40B4-BE49-F238E27FC236}">
                <a16:creationId xmlns:a16="http://schemas.microsoft.com/office/drawing/2014/main" id="{0EBA3FD1-BDD8-4762-82BB-C9E43DF7D3E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809294">
            <a:off x="2436674" y="3867074"/>
            <a:ext cx="3559743" cy="2011277"/>
          </a:xfrm>
          <a:prstGeom prst="ellipse">
            <a:avLst/>
          </a:prstGeom>
          <a:ln>
            <a:noFill/>
          </a:ln>
          <a:effectLst>
            <a:softEdge rad="112500"/>
          </a:effectLst>
        </p:spPr>
      </p:pic>
    </p:spTree>
    <p:extLst>
      <p:ext uri="{BB962C8B-B14F-4D97-AF65-F5344CB8AC3E}">
        <p14:creationId xmlns:p14="http://schemas.microsoft.com/office/powerpoint/2010/main" val="14574456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alendar&#10;&#10;Description automatically generated with medium confidence">
            <a:extLst>
              <a:ext uri="{FF2B5EF4-FFF2-40B4-BE49-F238E27FC236}">
                <a16:creationId xmlns:a16="http://schemas.microsoft.com/office/drawing/2014/main" id="{C4126C73-3CE6-46F6-8239-4D85F93841A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92193" y="146036"/>
            <a:ext cx="5150714" cy="2890838"/>
          </a:xfrm>
          <a:prstGeom prst="ellipse">
            <a:avLst/>
          </a:prstGeom>
          <a:ln>
            <a:noFill/>
          </a:ln>
          <a:effectLst>
            <a:softEdge rad="112500"/>
          </a:effectLst>
        </p:spPr>
      </p:pic>
      <p:sp>
        <p:nvSpPr>
          <p:cNvPr id="2" name="TextBox 1">
            <a:extLst>
              <a:ext uri="{FF2B5EF4-FFF2-40B4-BE49-F238E27FC236}">
                <a16:creationId xmlns:a16="http://schemas.microsoft.com/office/drawing/2014/main" id="{2966E2E4-58F8-4AEA-A943-B90A542692BF}"/>
              </a:ext>
            </a:extLst>
          </p:cNvPr>
          <p:cNvSpPr txBox="1"/>
          <p:nvPr/>
        </p:nvSpPr>
        <p:spPr>
          <a:xfrm>
            <a:off x="4287785" y="4639268"/>
            <a:ext cx="2289101" cy="1200329"/>
          </a:xfrm>
          <a:prstGeom prst="rect">
            <a:avLst/>
          </a:prstGeom>
          <a:noFill/>
        </p:spPr>
        <p:txBody>
          <a:bodyPr wrap="square" rtlCol="0">
            <a:spAutoFit/>
          </a:bodyPr>
          <a:lstStyle/>
          <a:p>
            <a:pPr algn="ctr"/>
            <a:r>
              <a:rPr lang="en-US" b="1" i="1" dirty="0">
                <a:solidFill>
                  <a:srgbClr val="0070C0"/>
                </a:solidFill>
              </a:rPr>
              <a:t>Pat O’Donnell &amp;</a:t>
            </a:r>
          </a:p>
          <a:p>
            <a:pPr algn="ctr"/>
            <a:r>
              <a:rPr lang="en-US" b="1" i="1" dirty="0">
                <a:solidFill>
                  <a:srgbClr val="0070C0"/>
                </a:solidFill>
              </a:rPr>
              <a:t>Trish Reedy</a:t>
            </a:r>
          </a:p>
          <a:p>
            <a:pPr algn="ctr"/>
            <a:r>
              <a:rPr lang="en-US" b="1" i="1" dirty="0">
                <a:solidFill>
                  <a:srgbClr val="FFC000"/>
                </a:solidFill>
              </a:rPr>
              <a:t>Multi generational</a:t>
            </a:r>
          </a:p>
          <a:p>
            <a:pPr algn="ctr"/>
            <a:r>
              <a:rPr lang="en-US" b="1" i="1" dirty="0">
                <a:solidFill>
                  <a:srgbClr val="FFC000"/>
                </a:solidFill>
              </a:rPr>
              <a:t>Leadership</a:t>
            </a:r>
            <a:endParaRPr lang="en-US" sz="1400" b="1" i="1" dirty="0">
              <a:solidFill>
                <a:srgbClr val="FFC000"/>
              </a:solidFill>
            </a:endParaRPr>
          </a:p>
        </p:txBody>
      </p:sp>
      <p:sp>
        <p:nvSpPr>
          <p:cNvPr id="4" name="Rectangle 3">
            <a:extLst>
              <a:ext uri="{FF2B5EF4-FFF2-40B4-BE49-F238E27FC236}">
                <a16:creationId xmlns:a16="http://schemas.microsoft.com/office/drawing/2014/main" id="{399928DA-752B-4CCD-856C-BB867D7ED4F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9" name="Picture 18" descr="Logo, company name&#10;&#10;Description automatically generated">
            <a:extLst>
              <a:ext uri="{FF2B5EF4-FFF2-40B4-BE49-F238E27FC236}">
                <a16:creationId xmlns:a16="http://schemas.microsoft.com/office/drawing/2014/main" id="{93A505D0-C0A1-48C4-909E-6D0B0C473AEF}"/>
              </a:ext>
            </a:extLst>
          </p:cNvPr>
          <p:cNvPicPr>
            <a:picLocks noChangeAspect="1"/>
          </p:cNvPicPr>
          <p:nvPr/>
        </p:nvPicPr>
        <p:blipFill>
          <a:blip r:embed="rId4">
            <a:clrChange>
              <a:clrFrom>
                <a:srgbClr val="FFFFFF"/>
              </a:clrFrom>
              <a:clrTo>
                <a:srgbClr val="FFFFFF">
                  <a:alpha val="0"/>
                </a:srgbClr>
              </a:clrTo>
            </a:clrChange>
            <a:alphaModFix amt="70000"/>
            <a:extLst>
              <a:ext uri="{28A0092B-C50C-407E-A947-70E740481C1C}">
                <a14:useLocalDpi xmlns:a14="http://schemas.microsoft.com/office/drawing/2010/main" val="0"/>
              </a:ext>
            </a:extLst>
          </a:blip>
          <a:stretch>
            <a:fillRect/>
          </a:stretch>
        </p:blipFill>
        <p:spPr>
          <a:xfrm>
            <a:off x="6588560" y="0"/>
            <a:ext cx="5375638" cy="5375638"/>
          </a:xfrm>
          <a:prstGeom prst="rect">
            <a:avLst/>
          </a:prstGeom>
        </p:spPr>
      </p:pic>
      <p:pic>
        <p:nvPicPr>
          <p:cNvPr id="20" name="Picture 19">
            <a:extLst>
              <a:ext uri="{FF2B5EF4-FFF2-40B4-BE49-F238E27FC236}">
                <a16:creationId xmlns:a16="http://schemas.microsoft.com/office/drawing/2014/main" id="{F0C393FE-6325-4900-8381-0F1C5DF692A2}"/>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46473" y="5135669"/>
            <a:ext cx="3423160" cy="1527127"/>
          </a:xfrm>
          <a:prstGeom prst="rect">
            <a:avLst/>
          </a:prstGeom>
          <a:noFill/>
          <a:ln>
            <a:noFill/>
          </a:ln>
        </p:spPr>
      </p:pic>
      <p:sp>
        <p:nvSpPr>
          <p:cNvPr id="5" name="TextBox 4">
            <a:extLst>
              <a:ext uri="{FF2B5EF4-FFF2-40B4-BE49-F238E27FC236}">
                <a16:creationId xmlns:a16="http://schemas.microsoft.com/office/drawing/2014/main" id="{1A70D3E8-49D6-4EAD-B699-DDC47FC4EC37}"/>
              </a:ext>
            </a:extLst>
          </p:cNvPr>
          <p:cNvSpPr txBox="1"/>
          <p:nvPr/>
        </p:nvSpPr>
        <p:spPr>
          <a:xfrm>
            <a:off x="2821510" y="6304732"/>
            <a:ext cx="3593291" cy="400110"/>
          </a:xfrm>
          <a:prstGeom prst="rect">
            <a:avLst/>
          </a:prstGeom>
          <a:noFill/>
        </p:spPr>
        <p:txBody>
          <a:bodyPr wrap="none" rtlCol="0">
            <a:spAutoFit/>
          </a:bodyPr>
          <a:lstStyle/>
          <a:p>
            <a:pPr algn="ctr"/>
            <a:r>
              <a:rPr lang="en-US" sz="2000" dirty="0"/>
              <a:t>Learning from valued leaders</a:t>
            </a:r>
            <a:endParaRPr lang="en-US" sz="2000" b="1" dirty="0"/>
          </a:p>
        </p:txBody>
      </p:sp>
      <p:pic>
        <p:nvPicPr>
          <p:cNvPr id="3074" name="Picture 2">
            <a:extLst>
              <a:ext uri="{FF2B5EF4-FFF2-40B4-BE49-F238E27FC236}">
                <a16:creationId xmlns:a16="http://schemas.microsoft.com/office/drawing/2014/main" id="{C4D26666-00F2-4385-B89E-4D7D9003882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7802" y="4539984"/>
            <a:ext cx="1860771" cy="1440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57395060-8329-4AAE-B54D-AF49477283A3}"/>
              </a:ext>
            </a:extLst>
          </p:cNvPr>
          <p:cNvSpPr txBox="1"/>
          <p:nvPr/>
        </p:nvSpPr>
        <p:spPr>
          <a:xfrm>
            <a:off x="187889" y="6096287"/>
            <a:ext cx="1940595" cy="646331"/>
          </a:xfrm>
          <a:prstGeom prst="rect">
            <a:avLst/>
          </a:prstGeom>
          <a:noFill/>
        </p:spPr>
        <p:txBody>
          <a:bodyPr wrap="none" rtlCol="0">
            <a:spAutoFit/>
          </a:bodyPr>
          <a:lstStyle/>
          <a:p>
            <a:pPr algn="ctr"/>
            <a:r>
              <a:rPr lang="en-US" sz="1800" b="1" i="1" dirty="0">
                <a:solidFill>
                  <a:srgbClr val="0070C0"/>
                </a:solidFill>
              </a:rPr>
              <a:t>Jenalea Randall</a:t>
            </a:r>
          </a:p>
          <a:p>
            <a:pPr algn="ctr"/>
            <a:r>
              <a:rPr lang="en-US" b="1" i="1" dirty="0">
                <a:solidFill>
                  <a:srgbClr val="FFC000"/>
                </a:solidFill>
              </a:rPr>
              <a:t>Membership</a:t>
            </a:r>
            <a:endParaRPr lang="en-US" sz="1800" b="1" i="1" dirty="0">
              <a:solidFill>
                <a:srgbClr val="FFC000"/>
              </a:solidFill>
            </a:endParaRPr>
          </a:p>
        </p:txBody>
      </p:sp>
      <p:pic>
        <p:nvPicPr>
          <p:cNvPr id="11" name="Picture 10" descr="A person smiling for the picture&#10;&#10;Description automatically generated with medium confidence">
            <a:extLst>
              <a:ext uri="{FF2B5EF4-FFF2-40B4-BE49-F238E27FC236}">
                <a16:creationId xmlns:a16="http://schemas.microsoft.com/office/drawing/2014/main" id="{75D19E9D-23C6-46B0-ABC3-17935A36AD4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13393" y="3654906"/>
            <a:ext cx="1526668" cy="1526668"/>
          </a:xfrm>
          <a:prstGeom prst="rect">
            <a:avLst/>
          </a:prstGeom>
        </p:spPr>
      </p:pic>
      <p:sp>
        <p:nvSpPr>
          <p:cNvPr id="13" name="TextBox 12">
            <a:extLst>
              <a:ext uri="{FF2B5EF4-FFF2-40B4-BE49-F238E27FC236}">
                <a16:creationId xmlns:a16="http://schemas.microsoft.com/office/drawing/2014/main" id="{CD69A07B-5FA0-4781-8595-B68B325B65B1}"/>
              </a:ext>
            </a:extLst>
          </p:cNvPr>
          <p:cNvSpPr txBox="1"/>
          <p:nvPr/>
        </p:nvSpPr>
        <p:spPr>
          <a:xfrm>
            <a:off x="2450198" y="5375638"/>
            <a:ext cx="1624354" cy="646331"/>
          </a:xfrm>
          <a:prstGeom prst="rect">
            <a:avLst/>
          </a:prstGeom>
          <a:noFill/>
        </p:spPr>
        <p:txBody>
          <a:bodyPr wrap="none" rtlCol="0">
            <a:spAutoFit/>
          </a:bodyPr>
          <a:lstStyle/>
          <a:p>
            <a:pPr algn="ctr"/>
            <a:r>
              <a:rPr lang="en-US" b="1" i="1" dirty="0">
                <a:solidFill>
                  <a:srgbClr val="0070C0"/>
                </a:solidFill>
              </a:rPr>
              <a:t>Bill Gardner</a:t>
            </a:r>
          </a:p>
          <a:p>
            <a:pPr algn="ctr"/>
            <a:r>
              <a:rPr lang="en-US" b="1" i="1" dirty="0">
                <a:solidFill>
                  <a:srgbClr val="FFC000"/>
                </a:solidFill>
              </a:rPr>
              <a:t>Public Image</a:t>
            </a:r>
          </a:p>
        </p:txBody>
      </p:sp>
      <p:pic>
        <p:nvPicPr>
          <p:cNvPr id="3075" name="7B441082-A7D3-43CA-A585-99EDD9C35DBC">
            <a:extLst>
              <a:ext uri="{FF2B5EF4-FFF2-40B4-BE49-F238E27FC236}">
                <a16:creationId xmlns:a16="http://schemas.microsoft.com/office/drawing/2014/main" id="{D12273A0-BA25-45CB-832C-D6E9962DB2A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01951" y="2896959"/>
            <a:ext cx="1860771" cy="1521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39377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Logo, company name&#10;&#10;Description automatically generated">
            <a:extLst>
              <a:ext uri="{FF2B5EF4-FFF2-40B4-BE49-F238E27FC236}">
                <a16:creationId xmlns:a16="http://schemas.microsoft.com/office/drawing/2014/main" id="{93A505D0-C0A1-48C4-909E-6D0B0C473AEF}"/>
              </a:ext>
            </a:extLst>
          </p:cNvPr>
          <p:cNvPicPr>
            <a:picLocks noChangeAspect="1"/>
          </p:cNvPicPr>
          <p:nvPr/>
        </p:nvPicPr>
        <p:blipFill>
          <a:blip r:embed="rId2">
            <a:clrChange>
              <a:clrFrom>
                <a:srgbClr val="FFFFFF"/>
              </a:clrFrom>
              <a:clrTo>
                <a:srgbClr val="FFFFFF">
                  <a:alpha val="0"/>
                </a:srgbClr>
              </a:clrTo>
            </a:clrChange>
            <a:alphaModFix amt="70000"/>
            <a:extLst>
              <a:ext uri="{28A0092B-C50C-407E-A947-70E740481C1C}">
                <a14:useLocalDpi xmlns:a14="http://schemas.microsoft.com/office/drawing/2010/main" val="0"/>
              </a:ext>
            </a:extLst>
          </a:blip>
          <a:stretch>
            <a:fillRect/>
          </a:stretch>
        </p:blipFill>
        <p:spPr>
          <a:xfrm>
            <a:off x="6588560" y="0"/>
            <a:ext cx="5375638" cy="5375638"/>
          </a:xfrm>
          <a:prstGeom prst="rect">
            <a:avLst/>
          </a:prstGeom>
        </p:spPr>
      </p:pic>
      <p:pic>
        <p:nvPicPr>
          <p:cNvPr id="20" name="Picture 19">
            <a:extLst>
              <a:ext uri="{FF2B5EF4-FFF2-40B4-BE49-F238E27FC236}">
                <a16:creationId xmlns:a16="http://schemas.microsoft.com/office/drawing/2014/main" id="{F0C393FE-6325-4900-8381-0F1C5DF692A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46473" y="5135669"/>
            <a:ext cx="3423160" cy="1527127"/>
          </a:xfrm>
          <a:prstGeom prst="rect">
            <a:avLst/>
          </a:prstGeom>
          <a:noFill/>
          <a:ln>
            <a:noFill/>
          </a:ln>
        </p:spPr>
      </p:pic>
      <p:sp>
        <p:nvSpPr>
          <p:cNvPr id="5" name="TextBox 4">
            <a:extLst>
              <a:ext uri="{FF2B5EF4-FFF2-40B4-BE49-F238E27FC236}">
                <a16:creationId xmlns:a16="http://schemas.microsoft.com/office/drawing/2014/main" id="{1A70D3E8-49D6-4EAD-B699-DDC47FC4EC37}"/>
              </a:ext>
            </a:extLst>
          </p:cNvPr>
          <p:cNvSpPr txBox="1"/>
          <p:nvPr/>
        </p:nvSpPr>
        <p:spPr>
          <a:xfrm>
            <a:off x="232993" y="1225689"/>
            <a:ext cx="6313356" cy="5632311"/>
          </a:xfrm>
          <a:prstGeom prst="rect">
            <a:avLst/>
          </a:prstGeom>
          <a:noFill/>
        </p:spPr>
        <p:txBody>
          <a:bodyPr wrap="square" rtlCol="0">
            <a:spAutoFit/>
          </a:bodyPr>
          <a:lstStyle/>
          <a:p>
            <a:pPr algn="ctr"/>
            <a:r>
              <a:rPr lang="en-US" sz="2000" dirty="0"/>
              <a:t>We are now going to break you into three groups, small, medium and large club leaders.  </a:t>
            </a:r>
          </a:p>
          <a:p>
            <a:pPr algn="ctr"/>
            <a:endParaRPr lang="en-US" sz="2000" dirty="0"/>
          </a:p>
          <a:p>
            <a:pPr algn="ctr"/>
            <a:r>
              <a:rPr lang="en-US" sz="2000" dirty="0"/>
              <a:t>Over the next hour you will hear from Rotary leaders on three topics; Membership, Public Image, and Multi-generational Leadership.</a:t>
            </a:r>
          </a:p>
          <a:p>
            <a:pPr algn="ctr"/>
            <a:endParaRPr lang="en-US" sz="2000" dirty="0"/>
          </a:p>
          <a:p>
            <a:pPr algn="ctr"/>
            <a:r>
              <a:rPr lang="en-US" sz="2000" dirty="0"/>
              <a:t>Every 20 minutes a new topic facilitator(s) will join your group.  </a:t>
            </a:r>
          </a:p>
          <a:p>
            <a:pPr algn="ctr"/>
            <a:endParaRPr lang="en-US" sz="2000" dirty="0"/>
          </a:p>
          <a:p>
            <a:pPr algn="ctr"/>
            <a:r>
              <a:rPr lang="en-US" sz="2000" dirty="0"/>
              <a:t>Should you get dropped, please log back in and you will be sent to your group.  </a:t>
            </a:r>
          </a:p>
          <a:p>
            <a:pPr algn="ctr"/>
            <a:endParaRPr lang="en-US" sz="2000" dirty="0"/>
          </a:p>
          <a:p>
            <a:pPr algn="ctr"/>
            <a:r>
              <a:rPr lang="en-US" sz="2000" dirty="0"/>
              <a:t>Please use this time to learn as much as possible about each topic and to ask questions.</a:t>
            </a:r>
          </a:p>
          <a:p>
            <a:pPr algn="ctr"/>
            <a:endParaRPr lang="en-US" sz="2000" b="1" dirty="0"/>
          </a:p>
          <a:p>
            <a:pPr algn="ctr"/>
            <a:r>
              <a:rPr lang="en-US" sz="2000" b="1" dirty="0"/>
              <a:t>Mandy and DeAnn will now break you into your preassigned groups.</a:t>
            </a:r>
          </a:p>
        </p:txBody>
      </p:sp>
      <p:sp>
        <p:nvSpPr>
          <p:cNvPr id="6" name="Rectangle 5">
            <a:extLst>
              <a:ext uri="{FF2B5EF4-FFF2-40B4-BE49-F238E27FC236}">
                <a16:creationId xmlns:a16="http://schemas.microsoft.com/office/drawing/2014/main" id="{22080DEF-FD14-457A-9472-02DFED38DB2A}"/>
              </a:ext>
            </a:extLst>
          </p:cNvPr>
          <p:cNvSpPr/>
          <p:nvPr/>
        </p:nvSpPr>
        <p:spPr>
          <a:xfrm>
            <a:off x="473071" y="125491"/>
            <a:ext cx="5833200"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dirty="0">
                <a:ln/>
                <a:solidFill>
                  <a:schemeClr val="accent3"/>
                </a:solidFill>
              </a:rPr>
              <a:t>Breakout Groups</a:t>
            </a:r>
            <a:endParaRPr lang="en-US" sz="5400" b="1" cap="none" spc="0" dirty="0">
              <a:ln/>
              <a:solidFill>
                <a:schemeClr val="accent3"/>
              </a:solidFill>
              <a:effectLst/>
            </a:endParaRPr>
          </a:p>
        </p:txBody>
      </p:sp>
    </p:spTree>
    <p:extLst>
      <p:ext uri="{BB962C8B-B14F-4D97-AF65-F5344CB8AC3E}">
        <p14:creationId xmlns:p14="http://schemas.microsoft.com/office/powerpoint/2010/main" val="13184681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C018A99-E1BD-41A6-A302-CAEA1ADC1FF9}"/>
              </a:ext>
            </a:extLst>
          </p:cNvPr>
          <p:cNvSpPr txBox="1"/>
          <p:nvPr/>
        </p:nvSpPr>
        <p:spPr>
          <a:xfrm>
            <a:off x="0" y="23115"/>
            <a:ext cx="12192000" cy="461665"/>
          </a:xfrm>
          <a:prstGeom prst="rect">
            <a:avLst/>
          </a:prstGeom>
          <a:solidFill>
            <a:srgbClr val="0066FF"/>
          </a:solidFill>
        </p:spPr>
        <p:txBody>
          <a:bodyPr wrap="square" rtlCol="0">
            <a:spAutoFit/>
          </a:bodyPr>
          <a:lstStyle/>
          <a:p>
            <a:pPr algn="ctr"/>
            <a:r>
              <a:rPr lang="en-US" sz="2400" dirty="0">
                <a:solidFill>
                  <a:srgbClr val="FFFF00"/>
                </a:solidFill>
              </a:rPr>
              <a:t>Breakout Rooms by Club Size</a:t>
            </a:r>
          </a:p>
        </p:txBody>
      </p:sp>
      <p:sp>
        <p:nvSpPr>
          <p:cNvPr id="5" name="TextBox 4">
            <a:extLst>
              <a:ext uri="{FF2B5EF4-FFF2-40B4-BE49-F238E27FC236}">
                <a16:creationId xmlns:a16="http://schemas.microsoft.com/office/drawing/2014/main" id="{4EC9CD14-4849-4F18-ACE5-0DC3F24C7AD8}"/>
              </a:ext>
            </a:extLst>
          </p:cNvPr>
          <p:cNvSpPr txBox="1"/>
          <p:nvPr/>
        </p:nvSpPr>
        <p:spPr>
          <a:xfrm>
            <a:off x="627541" y="515178"/>
            <a:ext cx="3101009" cy="369332"/>
          </a:xfrm>
          <a:prstGeom prst="rect">
            <a:avLst/>
          </a:prstGeom>
          <a:noFill/>
        </p:spPr>
        <p:txBody>
          <a:bodyPr wrap="square" rtlCol="0">
            <a:spAutoFit/>
          </a:bodyPr>
          <a:lstStyle/>
          <a:p>
            <a:r>
              <a:rPr lang="en-US" b="1" dirty="0"/>
              <a:t>Room 1 – Small Clubs</a:t>
            </a:r>
          </a:p>
        </p:txBody>
      </p:sp>
      <p:sp>
        <p:nvSpPr>
          <p:cNvPr id="6" name="TextBox 5">
            <a:extLst>
              <a:ext uri="{FF2B5EF4-FFF2-40B4-BE49-F238E27FC236}">
                <a16:creationId xmlns:a16="http://schemas.microsoft.com/office/drawing/2014/main" id="{52B86356-883A-4FED-BE9A-7F77C5287ABA}"/>
              </a:ext>
            </a:extLst>
          </p:cNvPr>
          <p:cNvSpPr txBox="1"/>
          <p:nvPr/>
        </p:nvSpPr>
        <p:spPr>
          <a:xfrm>
            <a:off x="4625008" y="515178"/>
            <a:ext cx="3101009" cy="369332"/>
          </a:xfrm>
          <a:prstGeom prst="rect">
            <a:avLst/>
          </a:prstGeom>
          <a:noFill/>
        </p:spPr>
        <p:txBody>
          <a:bodyPr wrap="square" rtlCol="0">
            <a:spAutoFit/>
          </a:bodyPr>
          <a:lstStyle/>
          <a:p>
            <a:r>
              <a:rPr lang="en-US" b="1" dirty="0"/>
              <a:t>Room 2 – Medium Clubs</a:t>
            </a:r>
          </a:p>
        </p:txBody>
      </p:sp>
      <p:sp>
        <p:nvSpPr>
          <p:cNvPr id="7" name="TextBox 6">
            <a:extLst>
              <a:ext uri="{FF2B5EF4-FFF2-40B4-BE49-F238E27FC236}">
                <a16:creationId xmlns:a16="http://schemas.microsoft.com/office/drawing/2014/main" id="{FB0B6254-7A1D-4C77-AED5-16E6C67FCE83}"/>
              </a:ext>
            </a:extLst>
          </p:cNvPr>
          <p:cNvSpPr txBox="1"/>
          <p:nvPr/>
        </p:nvSpPr>
        <p:spPr>
          <a:xfrm>
            <a:off x="8771002" y="515178"/>
            <a:ext cx="3101009" cy="369332"/>
          </a:xfrm>
          <a:prstGeom prst="rect">
            <a:avLst/>
          </a:prstGeom>
          <a:noFill/>
        </p:spPr>
        <p:txBody>
          <a:bodyPr wrap="square" rtlCol="0">
            <a:spAutoFit/>
          </a:bodyPr>
          <a:lstStyle/>
          <a:p>
            <a:r>
              <a:rPr lang="en-US" b="1" dirty="0"/>
              <a:t>Room 3 – Large Clubs</a:t>
            </a:r>
          </a:p>
        </p:txBody>
      </p:sp>
      <p:sp>
        <p:nvSpPr>
          <p:cNvPr id="9" name="TextBox 8">
            <a:extLst>
              <a:ext uri="{FF2B5EF4-FFF2-40B4-BE49-F238E27FC236}">
                <a16:creationId xmlns:a16="http://schemas.microsoft.com/office/drawing/2014/main" id="{5F986DA3-0D93-4D11-B43E-8DE50F6CE933}"/>
              </a:ext>
            </a:extLst>
          </p:cNvPr>
          <p:cNvSpPr txBox="1"/>
          <p:nvPr/>
        </p:nvSpPr>
        <p:spPr>
          <a:xfrm>
            <a:off x="627541" y="945305"/>
            <a:ext cx="3485322" cy="5509200"/>
          </a:xfrm>
          <a:prstGeom prst="rect">
            <a:avLst/>
          </a:prstGeom>
          <a:noFill/>
        </p:spPr>
        <p:txBody>
          <a:bodyPr wrap="square">
            <a:spAutoFit/>
          </a:bodyPr>
          <a:lstStyle/>
          <a:p>
            <a:r>
              <a:rPr lang="en-US" sz="1600" dirty="0"/>
              <a:t>Ambassadors</a:t>
            </a:r>
          </a:p>
          <a:p>
            <a:r>
              <a:rPr lang="en-US" sz="1600" dirty="0"/>
              <a:t>CAAHT</a:t>
            </a:r>
          </a:p>
          <a:p>
            <a:r>
              <a:rPr lang="en-US" sz="1600" dirty="0"/>
              <a:t>Concordia</a:t>
            </a:r>
          </a:p>
          <a:p>
            <a:r>
              <a:rPr lang="en-US" sz="1600" dirty="0"/>
              <a:t>De Soto </a:t>
            </a:r>
          </a:p>
          <a:p>
            <a:r>
              <a:rPr lang="en-US" sz="1600" dirty="0"/>
              <a:t>Downs</a:t>
            </a:r>
          </a:p>
          <a:p>
            <a:r>
              <a:rPr lang="en-US" sz="1600" dirty="0"/>
              <a:t>Heart of America E-Club</a:t>
            </a:r>
          </a:p>
          <a:p>
            <a:r>
              <a:rPr lang="en-US" sz="1600" dirty="0"/>
              <a:t>Hill City</a:t>
            </a:r>
          </a:p>
          <a:p>
            <a:r>
              <a:rPr lang="en-US" sz="1600" dirty="0"/>
              <a:t>Hugoton </a:t>
            </a:r>
          </a:p>
          <a:p>
            <a:r>
              <a:rPr lang="en-US" sz="1600" dirty="0"/>
              <a:t>Johnson County</a:t>
            </a:r>
          </a:p>
          <a:p>
            <a:r>
              <a:rPr lang="en-US" sz="1600" dirty="0"/>
              <a:t>Kingman </a:t>
            </a:r>
          </a:p>
          <a:p>
            <a:r>
              <a:rPr lang="en-US" sz="1600" dirty="0"/>
              <a:t>LYONS</a:t>
            </a:r>
          </a:p>
          <a:p>
            <a:r>
              <a:rPr lang="en-US" sz="1600" dirty="0"/>
              <a:t>Marysville</a:t>
            </a:r>
          </a:p>
          <a:p>
            <a:r>
              <a:rPr lang="en-US" sz="1600" dirty="0"/>
              <a:t>Overbrook</a:t>
            </a:r>
          </a:p>
          <a:p>
            <a:r>
              <a:rPr lang="en-US" sz="1600" dirty="0"/>
              <a:t>Rotaract Club of Western Kansas City</a:t>
            </a:r>
          </a:p>
          <a:p>
            <a:r>
              <a:rPr lang="en-US" sz="1600" dirty="0"/>
              <a:t>Sharon Springs</a:t>
            </a:r>
          </a:p>
          <a:p>
            <a:r>
              <a:rPr lang="en-US" sz="1600" dirty="0"/>
              <a:t>Spring Hill </a:t>
            </a:r>
          </a:p>
          <a:p>
            <a:r>
              <a:rPr lang="en-US" sz="1600" dirty="0"/>
              <a:t>Sterling</a:t>
            </a:r>
          </a:p>
          <a:p>
            <a:r>
              <a:rPr lang="en-US" sz="1600" dirty="0"/>
              <a:t>Sublette </a:t>
            </a:r>
          </a:p>
          <a:p>
            <a:r>
              <a:rPr lang="en-US" sz="1600" dirty="0"/>
              <a:t>Valley Heights</a:t>
            </a:r>
          </a:p>
          <a:p>
            <a:r>
              <a:rPr lang="en-US" sz="1600" dirty="0"/>
              <a:t>Western Johnson County</a:t>
            </a:r>
          </a:p>
          <a:p>
            <a:r>
              <a:rPr lang="en-US" sz="1600" dirty="0"/>
              <a:t>Whirlwind Johnson KS</a:t>
            </a:r>
          </a:p>
          <a:p>
            <a:r>
              <a:rPr lang="en-US" sz="1600" dirty="0"/>
              <a:t>Wichita – Old Town</a:t>
            </a:r>
          </a:p>
        </p:txBody>
      </p:sp>
      <p:sp>
        <p:nvSpPr>
          <p:cNvPr id="11" name="TextBox 10">
            <a:extLst>
              <a:ext uri="{FF2B5EF4-FFF2-40B4-BE49-F238E27FC236}">
                <a16:creationId xmlns:a16="http://schemas.microsoft.com/office/drawing/2014/main" id="{46ED42D8-5E63-481F-96A4-63E81D60031C}"/>
              </a:ext>
            </a:extLst>
          </p:cNvPr>
          <p:cNvSpPr txBox="1"/>
          <p:nvPr/>
        </p:nvSpPr>
        <p:spPr>
          <a:xfrm>
            <a:off x="4625008" y="884510"/>
            <a:ext cx="2941983" cy="5509200"/>
          </a:xfrm>
          <a:prstGeom prst="rect">
            <a:avLst/>
          </a:prstGeom>
          <a:noFill/>
        </p:spPr>
        <p:txBody>
          <a:bodyPr wrap="square">
            <a:spAutoFit/>
          </a:bodyPr>
          <a:lstStyle/>
          <a:p>
            <a:r>
              <a:rPr lang="en-US" sz="1600" dirty="0"/>
              <a:t>Abilene</a:t>
            </a:r>
          </a:p>
          <a:p>
            <a:r>
              <a:rPr lang="en-US" sz="1600" dirty="0"/>
              <a:t>Beloit</a:t>
            </a:r>
            <a:endParaRPr lang="en-US" sz="1600" b="1" dirty="0"/>
          </a:p>
          <a:p>
            <a:r>
              <a:rPr lang="en-US" sz="1600" dirty="0"/>
              <a:t>Colby </a:t>
            </a:r>
          </a:p>
          <a:p>
            <a:r>
              <a:rPr lang="en-US" sz="1600" dirty="0"/>
              <a:t>Dodge City </a:t>
            </a:r>
          </a:p>
          <a:p>
            <a:r>
              <a:rPr lang="en-US" sz="1600" dirty="0"/>
              <a:t>El Dorado</a:t>
            </a:r>
          </a:p>
          <a:p>
            <a:r>
              <a:rPr lang="en-US" sz="1600" dirty="0"/>
              <a:t>Garden City</a:t>
            </a:r>
          </a:p>
          <a:p>
            <a:r>
              <a:rPr lang="en-US" sz="1600" dirty="0"/>
              <a:t>Gardner</a:t>
            </a:r>
          </a:p>
          <a:p>
            <a:r>
              <a:rPr lang="en-US" sz="1600" dirty="0"/>
              <a:t>Great Bend </a:t>
            </a:r>
          </a:p>
          <a:p>
            <a:r>
              <a:rPr lang="en-US" sz="1600" dirty="0"/>
              <a:t>Guymon </a:t>
            </a:r>
          </a:p>
          <a:p>
            <a:r>
              <a:rPr lang="en-US" sz="1600" dirty="0"/>
              <a:t>Junction City</a:t>
            </a:r>
          </a:p>
          <a:p>
            <a:r>
              <a:rPr lang="en-US" sz="1600" dirty="0"/>
              <a:t>Kansas City, Kansas</a:t>
            </a:r>
          </a:p>
          <a:p>
            <a:r>
              <a:rPr lang="en-US" sz="1600" dirty="0"/>
              <a:t>Lawrence Central</a:t>
            </a:r>
          </a:p>
          <a:p>
            <a:r>
              <a:rPr lang="en-US" sz="1600" dirty="0"/>
              <a:t>Liberal </a:t>
            </a:r>
          </a:p>
          <a:p>
            <a:r>
              <a:rPr lang="en-US" sz="1600" dirty="0"/>
              <a:t>McPherson </a:t>
            </a:r>
          </a:p>
          <a:p>
            <a:r>
              <a:rPr lang="en-US" sz="1600" dirty="0"/>
              <a:t>Olathe </a:t>
            </a:r>
          </a:p>
          <a:p>
            <a:r>
              <a:rPr lang="en-US" sz="1600" dirty="0"/>
              <a:t>Ottawa</a:t>
            </a:r>
          </a:p>
          <a:p>
            <a:r>
              <a:rPr lang="en-US" sz="1600" dirty="0"/>
              <a:t>Pratt </a:t>
            </a:r>
          </a:p>
          <a:p>
            <a:r>
              <a:rPr lang="en-US" sz="1600" dirty="0"/>
              <a:t>Russell</a:t>
            </a:r>
          </a:p>
          <a:p>
            <a:r>
              <a:rPr lang="en-US" sz="1600" dirty="0"/>
              <a:t>Shawnee Mission</a:t>
            </a:r>
          </a:p>
          <a:p>
            <a:r>
              <a:rPr lang="en-US" sz="1600" dirty="0"/>
              <a:t>Village West</a:t>
            </a:r>
          </a:p>
          <a:p>
            <a:r>
              <a:rPr lang="en-US" sz="1600" dirty="0"/>
              <a:t>Washington</a:t>
            </a:r>
          </a:p>
          <a:p>
            <a:r>
              <a:rPr lang="en-US" sz="1600" dirty="0"/>
              <a:t>WSC-Sunrise</a:t>
            </a:r>
          </a:p>
        </p:txBody>
      </p:sp>
      <p:sp>
        <p:nvSpPr>
          <p:cNvPr id="13" name="TextBox 12">
            <a:extLst>
              <a:ext uri="{FF2B5EF4-FFF2-40B4-BE49-F238E27FC236}">
                <a16:creationId xmlns:a16="http://schemas.microsoft.com/office/drawing/2014/main" id="{35E357BE-A269-459F-9ADC-E014851AA099}"/>
              </a:ext>
            </a:extLst>
          </p:cNvPr>
          <p:cNvSpPr txBox="1"/>
          <p:nvPr/>
        </p:nvSpPr>
        <p:spPr>
          <a:xfrm>
            <a:off x="8771002" y="945305"/>
            <a:ext cx="3207026" cy="5509200"/>
          </a:xfrm>
          <a:prstGeom prst="rect">
            <a:avLst/>
          </a:prstGeom>
          <a:noFill/>
        </p:spPr>
        <p:txBody>
          <a:bodyPr wrap="square">
            <a:spAutoFit/>
          </a:bodyPr>
          <a:lstStyle/>
          <a:p>
            <a:r>
              <a:rPr lang="en-US" sz="1600" dirty="0"/>
              <a:t>Arkansas City</a:t>
            </a:r>
          </a:p>
          <a:p>
            <a:r>
              <a:rPr lang="en-US" sz="1600" dirty="0"/>
              <a:t>Derby</a:t>
            </a:r>
          </a:p>
          <a:p>
            <a:r>
              <a:rPr lang="en-US" sz="1600" dirty="0"/>
              <a:t>East Wichita</a:t>
            </a:r>
          </a:p>
          <a:p>
            <a:r>
              <a:rPr lang="en-US" sz="1600" dirty="0"/>
              <a:t>Emporia</a:t>
            </a:r>
          </a:p>
          <a:p>
            <a:r>
              <a:rPr lang="en-US" sz="1600" dirty="0"/>
              <a:t>Hays</a:t>
            </a:r>
          </a:p>
          <a:p>
            <a:r>
              <a:rPr lang="en-US" sz="1600" dirty="0"/>
              <a:t>Hutchinson</a:t>
            </a:r>
          </a:p>
          <a:p>
            <a:r>
              <a:rPr lang="en-US" sz="1600" dirty="0"/>
              <a:t>Lawrence</a:t>
            </a:r>
          </a:p>
          <a:p>
            <a:r>
              <a:rPr lang="en-US" sz="1600" dirty="0"/>
              <a:t>Leavenworth</a:t>
            </a:r>
          </a:p>
          <a:p>
            <a:r>
              <a:rPr lang="en-US" sz="1600" dirty="0"/>
              <a:t>Leawood</a:t>
            </a:r>
          </a:p>
          <a:p>
            <a:r>
              <a:rPr lang="en-US" sz="1600" dirty="0"/>
              <a:t>Lenexa</a:t>
            </a:r>
          </a:p>
          <a:p>
            <a:r>
              <a:rPr lang="en-US" sz="1600" dirty="0"/>
              <a:t>Manhattan</a:t>
            </a:r>
          </a:p>
          <a:p>
            <a:r>
              <a:rPr lang="en-US" sz="1600" dirty="0"/>
              <a:t>Manhattan </a:t>
            </a:r>
            <a:r>
              <a:rPr lang="en-US" sz="1600" dirty="0" err="1"/>
              <a:t>Konza</a:t>
            </a:r>
            <a:endParaRPr lang="en-US" sz="1600" dirty="0"/>
          </a:p>
          <a:p>
            <a:r>
              <a:rPr lang="en-US" sz="1600" dirty="0"/>
              <a:t>Newton</a:t>
            </a:r>
          </a:p>
          <a:p>
            <a:r>
              <a:rPr lang="en-US" sz="1600" dirty="0"/>
              <a:t>Overland Park</a:t>
            </a:r>
          </a:p>
          <a:p>
            <a:r>
              <a:rPr lang="en-US" sz="1600" dirty="0"/>
              <a:t>Overland Park South</a:t>
            </a:r>
          </a:p>
          <a:p>
            <a:r>
              <a:rPr lang="en-US" sz="1600" dirty="0"/>
              <a:t>Salina Noon</a:t>
            </a:r>
          </a:p>
          <a:p>
            <a:r>
              <a:rPr lang="en-US" sz="1600" dirty="0"/>
              <a:t>Shawnee</a:t>
            </a:r>
          </a:p>
          <a:p>
            <a:r>
              <a:rPr lang="en-US" sz="1600" dirty="0"/>
              <a:t>Topeka</a:t>
            </a:r>
          </a:p>
          <a:p>
            <a:r>
              <a:rPr lang="en-US" sz="1600" dirty="0"/>
              <a:t>Topeka South</a:t>
            </a:r>
          </a:p>
          <a:p>
            <a:r>
              <a:rPr lang="en-US" sz="1600" dirty="0"/>
              <a:t>West Wichita</a:t>
            </a:r>
          </a:p>
          <a:p>
            <a:r>
              <a:rPr lang="en-US" sz="1600" dirty="0"/>
              <a:t>Wichita Downtown</a:t>
            </a:r>
          </a:p>
          <a:p>
            <a:r>
              <a:rPr lang="en-US" sz="1600" dirty="0"/>
              <a:t>Winfield</a:t>
            </a:r>
          </a:p>
        </p:txBody>
      </p:sp>
    </p:spTree>
    <p:extLst>
      <p:ext uri="{BB962C8B-B14F-4D97-AF65-F5344CB8AC3E}">
        <p14:creationId xmlns:p14="http://schemas.microsoft.com/office/powerpoint/2010/main" val="5904825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1AC93-3061-46E7-9386-87ADE7852E4A}"/>
              </a:ext>
            </a:extLst>
          </p:cNvPr>
          <p:cNvSpPr>
            <a:spLocks noGrp="1"/>
          </p:cNvSpPr>
          <p:nvPr>
            <p:ph type="title"/>
          </p:nvPr>
        </p:nvSpPr>
        <p:spPr>
          <a:xfrm>
            <a:off x="381000" y="1398494"/>
            <a:ext cx="11430000" cy="5204011"/>
          </a:xfrm>
        </p:spPr>
        <p:txBody>
          <a:bodyPr>
            <a:noAutofit/>
          </a:bodyPr>
          <a:lstStyle/>
          <a:p>
            <a:r>
              <a:rPr lang="en-US" sz="2800" dirty="0"/>
              <a:t>Drop-in to visit with your DGE at your designated time.   </a:t>
            </a:r>
            <a:br>
              <a:rPr lang="en-US" sz="2800" dirty="0"/>
            </a:br>
            <a:br>
              <a:rPr lang="en-US" sz="2800" dirty="0"/>
            </a:br>
            <a:r>
              <a:rPr lang="en-US" sz="2800" dirty="0"/>
              <a:t>This is a good opportunity to ask questions, discuss issues, and get to know other PEs leading clubs of similar size.</a:t>
            </a:r>
            <a:br>
              <a:rPr lang="en-US" sz="2800" dirty="0"/>
            </a:br>
            <a:br>
              <a:rPr lang="en-US" sz="2800" dirty="0"/>
            </a:br>
            <a:r>
              <a:rPr lang="en-US" sz="2800" dirty="0"/>
              <a:t>				9:40 – 9:55  		Small</a:t>
            </a:r>
            <a:br>
              <a:rPr lang="en-US" sz="2800" dirty="0"/>
            </a:br>
            <a:r>
              <a:rPr lang="en-US" sz="2800" dirty="0"/>
              <a:t>				9:55 – 10:10	  	Medium</a:t>
            </a:r>
            <a:br>
              <a:rPr lang="en-US" sz="2800" dirty="0"/>
            </a:br>
            <a:r>
              <a:rPr lang="en-US" sz="2800" dirty="0"/>
              <a:t>				10:10 – 10:25  	Large</a:t>
            </a:r>
            <a:br>
              <a:rPr lang="en-US" sz="2800" dirty="0"/>
            </a:br>
            <a:br>
              <a:rPr lang="en-US" sz="2800" dirty="0"/>
            </a:br>
            <a:r>
              <a:rPr lang="en-US" sz="2800" dirty="0"/>
              <a:t>Please take the open time to step away from your computer, refill your glass and say hi to any two or four-legged people in your home.  </a:t>
            </a:r>
            <a:r>
              <a:rPr lang="en-US" sz="2800" dirty="0">
                <a:sym typeface="Wingdings" panose="05000000000000000000" pitchFamily="2" charset="2"/>
              </a:rPr>
              <a:t></a:t>
            </a:r>
            <a:br>
              <a:rPr lang="en-US" sz="2800" dirty="0">
                <a:sym typeface="Wingdings" panose="05000000000000000000" pitchFamily="2" charset="2"/>
              </a:rPr>
            </a:br>
            <a:br>
              <a:rPr lang="en-US" sz="2800" dirty="0">
                <a:sym typeface="Wingdings" panose="05000000000000000000" pitchFamily="2" charset="2"/>
              </a:rPr>
            </a:br>
            <a:r>
              <a:rPr lang="en-US" sz="2800" dirty="0">
                <a:sym typeface="Wingdings" panose="05000000000000000000" pitchFamily="2" charset="2"/>
              </a:rPr>
              <a:t>		</a:t>
            </a:r>
            <a:r>
              <a:rPr lang="en-US" sz="2800" dirty="0">
                <a:solidFill>
                  <a:schemeClr val="bg1"/>
                </a:solidFill>
                <a:sym typeface="Wingdings" panose="05000000000000000000" pitchFamily="2" charset="2"/>
              </a:rPr>
              <a:t>    </a:t>
            </a:r>
            <a:r>
              <a:rPr lang="en-US" sz="2800" dirty="0">
                <a:solidFill>
                  <a:schemeClr val="bg1"/>
                </a:solidFill>
                <a:highlight>
                  <a:srgbClr val="FF0000"/>
                </a:highlight>
                <a:sym typeface="Wingdings" panose="05000000000000000000" pitchFamily="2" charset="2"/>
              </a:rPr>
              <a:t>WE WILL ALL COME BACK AT 10:30 a.m.</a:t>
            </a:r>
            <a:endParaRPr lang="en-US" sz="3600" dirty="0">
              <a:solidFill>
                <a:schemeClr val="bg1"/>
              </a:solidFill>
              <a:highlight>
                <a:srgbClr val="FF0000"/>
              </a:highlight>
            </a:endParaRPr>
          </a:p>
        </p:txBody>
      </p:sp>
      <p:sp>
        <p:nvSpPr>
          <p:cNvPr id="3" name="TextBox 2">
            <a:extLst>
              <a:ext uri="{FF2B5EF4-FFF2-40B4-BE49-F238E27FC236}">
                <a16:creationId xmlns:a16="http://schemas.microsoft.com/office/drawing/2014/main" id="{2584DE26-63EC-4CFA-9907-A8D771B72A4B}"/>
              </a:ext>
            </a:extLst>
          </p:cNvPr>
          <p:cNvSpPr txBox="1"/>
          <p:nvPr/>
        </p:nvSpPr>
        <p:spPr>
          <a:xfrm>
            <a:off x="0" y="349624"/>
            <a:ext cx="12191999" cy="769441"/>
          </a:xfrm>
          <a:prstGeom prst="rect">
            <a:avLst/>
          </a:prstGeom>
          <a:solidFill>
            <a:srgbClr val="0070C0"/>
          </a:solidFill>
        </p:spPr>
        <p:txBody>
          <a:bodyPr wrap="square" rtlCol="0">
            <a:spAutoFit/>
          </a:bodyPr>
          <a:lstStyle/>
          <a:p>
            <a:pPr algn="ctr"/>
            <a:r>
              <a:rPr lang="en-US" sz="4400" b="1" dirty="0">
                <a:solidFill>
                  <a:srgbClr val="FFC000"/>
                </a:solidFill>
              </a:rPr>
              <a:t>BREAK &amp; DGE ROUNDTABLES</a:t>
            </a:r>
          </a:p>
        </p:txBody>
      </p:sp>
    </p:spTree>
    <p:extLst>
      <p:ext uri="{BB962C8B-B14F-4D97-AF65-F5344CB8AC3E}">
        <p14:creationId xmlns:p14="http://schemas.microsoft.com/office/powerpoint/2010/main" val="42491101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C018A99-E1BD-41A6-A302-CAEA1ADC1FF9}"/>
              </a:ext>
            </a:extLst>
          </p:cNvPr>
          <p:cNvSpPr txBox="1"/>
          <p:nvPr/>
        </p:nvSpPr>
        <p:spPr>
          <a:xfrm>
            <a:off x="0" y="23115"/>
            <a:ext cx="12192000" cy="461665"/>
          </a:xfrm>
          <a:prstGeom prst="rect">
            <a:avLst/>
          </a:prstGeom>
          <a:solidFill>
            <a:srgbClr val="0066FF"/>
          </a:solidFill>
        </p:spPr>
        <p:txBody>
          <a:bodyPr wrap="square" rtlCol="0">
            <a:spAutoFit/>
          </a:bodyPr>
          <a:lstStyle/>
          <a:p>
            <a:pPr algn="ctr"/>
            <a:r>
              <a:rPr lang="en-US" sz="2400" dirty="0">
                <a:solidFill>
                  <a:srgbClr val="FFFF00"/>
                </a:solidFill>
              </a:rPr>
              <a:t>Breakout Rooms by Club Size</a:t>
            </a:r>
          </a:p>
        </p:txBody>
      </p:sp>
      <p:sp>
        <p:nvSpPr>
          <p:cNvPr id="5" name="TextBox 4">
            <a:extLst>
              <a:ext uri="{FF2B5EF4-FFF2-40B4-BE49-F238E27FC236}">
                <a16:creationId xmlns:a16="http://schemas.microsoft.com/office/drawing/2014/main" id="{4EC9CD14-4849-4F18-ACE5-0DC3F24C7AD8}"/>
              </a:ext>
            </a:extLst>
          </p:cNvPr>
          <p:cNvSpPr txBox="1"/>
          <p:nvPr/>
        </p:nvSpPr>
        <p:spPr>
          <a:xfrm>
            <a:off x="627541" y="515178"/>
            <a:ext cx="3101009" cy="369332"/>
          </a:xfrm>
          <a:prstGeom prst="rect">
            <a:avLst/>
          </a:prstGeom>
          <a:noFill/>
        </p:spPr>
        <p:txBody>
          <a:bodyPr wrap="square" rtlCol="0">
            <a:spAutoFit/>
          </a:bodyPr>
          <a:lstStyle/>
          <a:p>
            <a:r>
              <a:rPr lang="en-US" b="1" dirty="0"/>
              <a:t>Room 1 – Small Clubs</a:t>
            </a:r>
          </a:p>
        </p:txBody>
      </p:sp>
      <p:sp>
        <p:nvSpPr>
          <p:cNvPr id="6" name="TextBox 5">
            <a:extLst>
              <a:ext uri="{FF2B5EF4-FFF2-40B4-BE49-F238E27FC236}">
                <a16:creationId xmlns:a16="http://schemas.microsoft.com/office/drawing/2014/main" id="{52B86356-883A-4FED-BE9A-7F77C5287ABA}"/>
              </a:ext>
            </a:extLst>
          </p:cNvPr>
          <p:cNvSpPr txBox="1"/>
          <p:nvPr/>
        </p:nvSpPr>
        <p:spPr>
          <a:xfrm>
            <a:off x="4625008" y="515178"/>
            <a:ext cx="3101009" cy="369332"/>
          </a:xfrm>
          <a:prstGeom prst="rect">
            <a:avLst/>
          </a:prstGeom>
          <a:noFill/>
        </p:spPr>
        <p:txBody>
          <a:bodyPr wrap="square" rtlCol="0">
            <a:spAutoFit/>
          </a:bodyPr>
          <a:lstStyle/>
          <a:p>
            <a:r>
              <a:rPr lang="en-US" b="1" dirty="0"/>
              <a:t>Room 2 – Medium Clubs</a:t>
            </a:r>
          </a:p>
        </p:txBody>
      </p:sp>
      <p:sp>
        <p:nvSpPr>
          <p:cNvPr id="7" name="TextBox 6">
            <a:extLst>
              <a:ext uri="{FF2B5EF4-FFF2-40B4-BE49-F238E27FC236}">
                <a16:creationId xmlns:a16="http://schemas.microsoft.com/office/drawing/2014/main" id="{FB0B6254-7A1D-4C77-AED5-16E6C67FCE83}"/>
              </a:ext>
            </a:extLst>
          </p:cNvPr>
          <p:cNvSpPr txBox="1"/>
          <p:nvPr/>
        </p:nvSpPr>
        <p:spPr>
          <a:xfrm>
            <a:off x="8771002" y="515178"/>
            <a:ext cx="3101009" cy="369332"/>
          </a:xfrm>
          <a:prstGeom prst="rect">
            <a:avLst/>
          </a:prstGeom>
          <a:noFill/>
        </p:spPr>
        <p:txBody>
          <a:bodyPr wrap="square" rtlCol="0">
            <a:spAutoFit/>
          </a:bodyPr>
          <a:lstStyle/>
          <a:p>
            <a:r>
              <a:rPr lang="en-US" b="1" dirty="0"/>
              <a:t>Room 3 – Large Clubs</a:t>
            </a:r>
          </a:p>
        </p:txBody>
      </p:sp>
      <p:sp>
        <p:nvSpPr>
          <p:cNvPr id="9" name="TextBox 8">
            <a:extLst>
              <a:ext uri="{FF2B5EF4-FFF2-40B4-BE49-F238E27FC236}">
                <a16:creationId xmlns:a16="http://schemas.microsoft.com/office/drawing/2014/main" id="{5F986DA3-0D93-4D11-B43E-8DE50F6CE933}"/>
              </a:ext>
            </a:extLst>
          </p:cNvPr>
          <p:cNvSpPr txBox="1"/>
          <p:nvPr/>
        </p:nvSpPr>
        <p:spPr>
          <a:xfrm>
            <a:off x="627541" y="945305"/>
            <a:ext cx="3485322" cy="5509200"/>
          </a:xfrm>
          <a:prstGeom prst="rect">
            <a:avLst/>
          </a:prstGeom>
          <a:noFill/>
        </p:spPr>
        <p:txBody>
          <a:bodyPr wrap="square">
            <a:spAutoFit/>
          </a:bodyPr>
          <a:lstStyle/>
          <a:p>
            <a:r>
              <a:rPr lang="en-US" sz="1600" dirty="0"/>
              <a:t>Ambassadors</a:t>
            </a:r>
          </a:p>
          <a:p>
            <a:r>
              <a:rPr lang="en-US" sz="1600" dirty="0"/>
              <a:t>CAAHT</a:t>
            </a:r>
          </a:p>
          <a:p>
            <a:r>
              <a:rPr lang="en-US" sz="1600" dirty="0"/>
              <a:t>Concordia</a:t>
            </a:r>
          </a:p>
          <a:p>
            <a:r>
              <a:rPr lang="en-US" sz="1600" dirty="0"/>
              <a:t>De Soto </a:t>
            </a:r>
          </a:p>
          <a:p>
            <a:r>
              <a:rPr lang="en-US" sz="1600" dirty="0"/>
              <a:t>Downs</a:t>
            </a:r>
          </a:p>
          <a:p>
            <a:r>
              <a:rPr lang="en-US" sz="1600" dirty="0"/>
              <a:t>Heart of America E-Club</a:t>
            </a:r>
          </a:p>
          <a:p>
            <a:r>
              <a:rPr lang="en-US" sz="1600" dirty="0"/>
              <a:t>Hill City</a:t>
            </a:r>
          </a:p>
          <a:p>
            <a:r>
              <a:rPr lang="en-US" sz="1600" dirty="0"/>
              <a:t>Hugoton </a:t>
            </a:r>
          </a:p>
          <a:p>
            <a:r>
              <a:rPr lang="en-US" sz="1600" dirty="0"/>
              <a:t>Johnson County</a:t>
            </a:r>
          </a:p>
          <a:p>
            <a:r>
              <a:rPr lang="en-US" sz="1600" dirty="0"/>
              <a:t>Kingman </a:t>
            </a:r>
          </a:p>
          <a:p>
            <a:r>
              <a:rPr lang="en-US" sz="1600" dirty="0"/>
              <a:t>LYONS</a:t>
            </a:r>
          </a:p>
          <a:p>
            <a:r>
              <a:rPr lang="en-US" sz="1600" dirty="0"/>
              <a:t>Marysville</a:t>
            </a:r>
          </a:p>
          <a:p>
            <a:r>
              <a:rPr lang="en-US" sz="1600" dirty="0"/>
              <a:t>Overbrook</a:t>
            </a:r>
          </a:p>
          <a:p>
            <a:r>
              <a:rPr lang="en-US" sz="1600" dirty="0"/>
              <a:t>Rotaract Club of Western Kansas City</a:t>
            </a:r>
          </a:p>
          <a:p>
            <a:r>
              <a:rPr lang="en-US" sz="1600" dirty="0"/>
              <a:t>Sharon Springs</a:t>
            </a:r>
          </a:p>
          <a:p>
            <a:r>
              <a:rPr lang="en-US" sz="1600" dirty="0"/>
              <a:t>Spring Hill </a:t>
            </a:r>
          </a:p>
          <a:p>
            <a:r>
              <a:rPr lang="en-US" sz="1600" dirty="0"/>
              <a:t>Sterling</a:t>
            </a:r>
          </a:p>
          <a:p>
            <a:r>
              <a:rPr lang="en-US" sz="1600" dirty="0"/>
              <a:t>Sublette </a:t>
            </a:r>
          </a:p>
          <a:p>
            <a:r>
              <a:rPr lang="en-US" sz="1600" dirty="0"/>
              <a:t>Valley Heights</a:t>
            </a:r>
          </a:p>
          <a:p>
            <a:r>
              <a:rPr lang="en-US" sz="1600" dirty="0"/>
              <a:t>Western Johnson County</a:t>
            </a:r>
          </a:p>
          <a:p>
            <a:r>
              <a:rPr lang="en-US" sz="1600" dirty="0"/>
              <a:t>Whirlwind Johnson KS</a:t>
            </a:r>
          </a:p>
          <a:p>
            <a:r>
              <a:rPr lang="en-US" sz="1600" dirty="0"/>
              <a:t>Wichita – Old Town</a:t>
            </a:r>
          </a:p>
        </p:txBody>
      </p:sp>
      <p:sp>
        <p:nvSpPr>
          <p:cNvPr id="11" name="TextBox 10">
            <a:extLst>
              <a:ext uri="{FF2B5EF4-FFF2-40B4-BE49-F238E27FC236}">
                <a16:creationId xmlns:a16="http://schemas.microsoft.com/office/drawing/2014/main" id="{46ED42D8-5E63-481F-96A4-63E81D60031C}"/>
              </a:ext>
            </a:extLst>
          </p:cNvPr>
          <p:cNvSpPr txBox="1"/>
          <p:nvPr/>
        </p:nvSpPr>
        <p:spPr>
          <a:xfrm>
            <a:off x="4625008" y="884510"/>
            <a:ext cx="2941983" cy="5509200"/>
          </a:xfrm>
          <a:prstGeom prst="rect">
            <a:avLst/>
          </a:prstGeom>
          <a:noFill/>
        </p:spPr>
        <p:txBody>
          <a:bodyPr wrap="square">
            <a:spAutoFit/>
          </a:bodyPr>
          <a:lstStyle/>
          <a:p>
            <a:r>
              <a:rPr lang="en-US" sz="1600" dirty="0"/>
              <a:t>Abilene</a:t>
            </a:r>
          </a:p>
          <a:p>
            <a:r>
              <a:rPr lang="en-US" sz="1600" dirty="0"/>
              <a:t>Beloit</a:t>
            </a:r>
            <a:endParaRPr lang="en-US" sz="1600" b="1" dirty="0"/>
          </a:p>
          <a:p>
            <a:r>
              <a:rPr lang="en-US" sz="1600" dirty="0"/>
              <a:t>Colby </a:t>
            </a:r>
          </a:p>
          <a:p>
            <a:r>
              <a:rPr lang="en-US" sz="1600" dirty="0"/>
              <a:t>Dodge City </a:t>
            </a:r>
          </a:p>
          <a:p>
            <a:r>
              <a:rPr lang="en-US" sz="1600" dirty="0"/>
              <a:t>El Dorado</a:t>
            </a:r>
          </a:p>
          <a:p>
            <a:r>
              <a:rPr lang="en-US" sz="1600" dirty="0"/>
              <a:t>Garden City</a:t>
            </a:r>
          </a:p>
          <a:p>
            <a:r>
              <a:rPr lang="en-US" sz="1600" dirty="0"/>
              <a:t>Gardner</a:t>
            </a:r>
          </a:p>
          <a:p>
            <a:r>
              <a:rPr lang="en-US" sz="1600" dirty="0"/>
              <a:t>Great Bend </a:t>
            </a:r>
          </a:p>
          <a:p>
            <a:r>
              <a:rPr lang="en-US" sz="1600" dirty="0"/>
              <a:t>Guymon </a:t>
            </a:r>
          </a:p>
          <a:p>
            <a:r>
              <a:rPr lang="en-US" sz="1600" dirty="0"/>
              <a:t>Junction City</a:t>
            </a:r>
          </a:p>
          <a:p>
            <a:r>
              <a:rPr lang="en-US" sz="1600" dirty="0"/>
              <a:t>Kansas City, Kansas</a:t>
            </a:r>
          </a:p>
          <a:p>
            <a:r>
              <a:rPr lang="en-US" sz="1600" dirty="0"/>
              <a:t>Lawrence Central</a:t>
            </a:r>
          </a:p>
          <a:p>
            <a:r>
              <a:rPr lang="en-US" sz="1600" dirty="0"/>
              <a:t>Liberal </a:t>
            </a:r>
          </a:p>
          <a:p>
            <a:r>
              <a:rPr lang="en-US" sz="1600" dirty="0"/>
              <a:t>McPherson </a:t>
            </a:r>
          </a:p>
          <a:p>
            <a:r>
              <a:rPr lang="en-US" sz="1600" dirty="0"/>
              <a:t>Olathe </a:t>
            </a:r>
          </a:p>
          <a:p>
            <a:r>
              <a:rPr lang="en-US" sz="1600" dirty="0"/>
              <a:t>Ottawa</a:t>
            </a:r>
          </a:p>
          <a:p>
            <a:r>
              <a:rPr lang="en-US" sz="1600" dirty="0"/>
              <a:t>Pratt </a:t>
            </a:r>
          </a:p>
          <a:p>
            <a:r>
              <a:rPr lang="en-US" sz="1600" dirty="0"/>
              <a:t>Russell</a:t>
            </a:r>
          </a:p>
          <a:p>
            <a:r>
              <a:rPr lang="en-US" sz="1600" dirty="0"/>
              <a:t>Shawnee Mission</a:t>
            </a:r>
          </a:p>
          <a:p>
            <a:r>
              <a:rPr lang="en-US" sz="1600" dirty="0"/>
              <a:t>Village West</a:t>
            </a:r>
          </a:p>
          <a:p>
            <a:r>
              <a:rPr lang="en-US" sz="1600" dirty="0"/>
              <a:t>Washington</a:t>
            </a:r>
          </a:p>
          <a:p>
            <a:r>
              <a:rPr lang="en-US" sz="1600" dirty="0"/>
              <a:t>WSC-Sunrise</a:t>
            </a:r>
          </a:p>
        </p:txBody>
      </p:sp>
      <p:sp>
        <p:nvSpPr>
          <p:cNvPr id="13" name="TextBox 12">
            <a:extLst>
              <a:ext uri="{FF2B5EF4-FFF2-40B4-BE49-F238E27FC236}">
                <a16:creationId xmlns:a16="http://schemas.microsoft.com/office/drawing/2014/main" id="{35E357BE-A269-459F-9ADC-E014851AA099}"/>
              </a:ext>
            </a:extLst>
          </p:cNvPr>
          <p:cNvSpPr txBox="1"/>
          <p:nvPr/>
        </p:nvSpPr>
        <p:spPr>
          <a:xfrm>
            <a:off x="8771002" y="945305"/>
            <a:ext cx="3207026" cy="5509200"/>
          </a:xfrm>
          <a:prstGeom prst="rect">
            <a:avLst/>
          </a:prstGeom>
          <a:noFill/>
        </p:spPr>
        <p:txBody>
          <a:bodyPr wrap="square">
            <a:spAutoFit/>
          </a:bodyPr>
          <a:lstStyle/>
          <a:p>
            <a:r>
              <a:rPr lang="en-US" sz="1600" dirty="0"/>
              <a:t>Arkansas City</a:t>
            </a:r>
          </a:p>
          <a:p>
            <a:r>
              <a:rPr lang="en-US" sz="1600" dirty="0"/>
              <a:t>Derby</a:t>
            </a:r>
          </a:p>
          <a:p>
            <a:r>
              <a:rPr lang="en-US" sz="1600" dirty="0"/>
              <a:t>East Wichita</a:t>
            </a:r>
          </a:p>
          <a:p>
            <a:r>
              <a:rPr lang="en-US" sz="1600" dirty="0"/>
              <a:t>Emporia</a:t>
            </a:r>
          </a:p>
          <a:p>
            <a:r>
              <a:rPr lang="en-US" sz="1600" dirty="0"/>
              <a:t>Hays</a:t>
            </a:r>
          </a:p>
          <a:p>
            <a:r>
              <a:rPr lang="en-US" sz="1600" dirty="0"/>
              <a:t>Hutchinson</a:t>
            </a:r>
          </a:p>
          <a:p>
            <a:r>
              <a:rPr lang="en-US" sz="1600" dirty="0"/>
              <a:t>Lawrence</a:t>
            </a:r>
          </a:p>
          <a:p>
            <a:r>
              <a:rPr lang="en-US" sz="1600" dirty="0"/>
              <a:t>Leavenworth</a:t>
            </a:r>
          </a:p>
          <a:p>
            <a:r>
              <a:rPr lang="en-US" sz="1600" dirty="0"/>
              <a:t>Leawood</a:t>
            </a:r>
          </a:p>
          <a:p>
            <a:r>
              <a:rPr lang="en-US" sz="1600" dirty="0"/>
              <a:t>Lenexa</a:t>
            </a:r>
          </a:p>
          <a:p>
            <a:r>
              <a:rPr lang="en-US" sz="1600" dirty="0"/>
              <a:t>Manhattan</a:t>
            </a:r>
          </a:p>
          <a:p>
            <a:r>
              <a:rPr lang="en-US" sz="1600" dirty="0"/>
              <a:t>Manhattan </a:t>
            </a:r>
            <a:r>
              <a:rPr lang="en-US" sz="1600" dirty="0" err="1"/>
              <a:t>Konza</a:t>
            </a:r>
            <a:endParaRPr lang="en-US" sz="1600" dirty="0"/>
          </a:p>
          <a:p>
            <a:r>
              <a:rPr lang="en-US" sz="1600" dirty="0"/>
              <a:t>Newton</a:t>
            </a:r>
          </a:p>
          <a:p>
            <a:r>
              <a:rPr lang="en-US" sz="1600" dirty="0"/>
              <a:t>Overland Park</a:t>
            </a:r>
          </a:p>
          <a:p>
            <a:r>
              <a:rPr lang="en-US" sz="1600" dirty="0"/>
              <a:t>Overland Park South</a:t>
            </a:r>
          </a:p>
          <a:p>
            <a:r>
              <a:rPr lang="en-US" sz="1600" dirty="0"/>
              <a:t>Salina Noon</a:t>
            </a:r>
          </a:p>
          <a:p>
            <a:r>
              <a:rPr lang="en-US" sz="1600" dirty="0"/>
              <a:t>Shawnee</a:t>
            </a:r>
          </a:p>
          <a:p>
            <a:r>
              <a:rPr lang="en-US" sz="1600" dirty="0"/>
              <a:t>Topeka</a:t>
            </a:r>
          </a:p>
          <a:p>
            <a:r>
              <a:rPr lang="en-US" sz="1600" dirty="0"/>
              <a:t>Topeka South</a:t>
            </a:r>
          </a:p>
          <a:p>
            <a:r>
              <a:rPr lang="en-US" sz="1600" dirty="0"/>
              <a:t>West Wichita</a:t>
            </a:r>
          </a:p>
          <a:p>
            <a:r>
              <a:rPr lang="en-US" sz="1600" dirty="0"/>
              <a:t>Wichita Downtown</a:t>
            </a:r>
          </a:p>
          <a:p>
            <a:r>
              <a:rPr lang="en-US" sz="1600" dirty="0"/>
              <a:t>Winfield</a:t>
            </a:r>
          </a:p>
        </p:txBody>
      </p:sp>
    </p:spTree>
    <p:extLst>
      <p:ext uri="{BB962C8B-B14F-4D97-AF65-F5344CB8AC3E}">
        <p14:creationId xmlns:p14="http://schemas.microsoft.com/office/powerpoint/2010/main" val="28957991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alendar&#10;&#10;Description automatically generated with medium confidence">
            <a:extLst>
              <a:ext uri="{FF2B5EF4-FFF2-40B4-BE49-F238E27FC236}">
                <a16:creationId xmlns:a16="http://schemas.microsoft.com/office/drawing/2014/main" id="{C4126C73-3CE6-46F6-8239-4D85F93841A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18354" y="156797"/>
            <a:ext cx="5150714" cy="2890838"/>
          </a:xfrm>
          <a:prstGeom prst="ellipse">
            <a:avLst/>
          </a:prstGeom>
          <a:ln>
            <a:noFill/>
          </a:ln>
          <a:effectLst>
            <a:softEdge rad="112500"/>
          </a:effectLst>
        </p:spPr>
      </p:pic>
      <p:sp>
        <p:nvSpPr>
          <p:cNvPr id="2" name="TextBox 1">
            <a:extLst>
              <a:ext uri="{FF2B5EF4-FFF2-40B4-BE49-F238E27FC236}">
                <a16:creationId xmlns:a16="http://schemas.microsoft.com/office/drawing/2014/main" id="{2966E2E4-58F8-4AEA-A943-B90A542692BF}"/>
              </a:ext>
            </a:extLst>
          </p:cNvPr>
          <p:cNvSpPr txBox="1"/>
          <p:nvPr/>
        </p:nvSpPr>
        <p:spPr>
          <a:xfrm>
            <a:off x="211889" y="5657671"/>
            <a:ext cx="2706190" cy="1200329"/>
          </a:xfrm>
          <a:prstGeom prst="rect">
            <a:avLst/>
          </a:prstGeom>
          <a:noFill/>
        </p:spPr>
        <p:txBody>
          <a:bodyPr wrap="none" rtlCol="0">
            <a:spAutoFit/>
          </a:bodyPr>
          <a:lstStyle/>
          <a:p>
            <a:pPr algn="ctr"/>
            <a:r>
              <a:rPr lang="en-US" sz="2400" b="1" i="1" dirty="0">
                <a:solidFill>
                  <a:srgbClr val="0070C0"/>
                </a:solidFill>
              </a:rPr>
              <a:t>Dana Brewer</a:t>
            </a:r>
          </a:p>
          <a:p>
            <a:pPr algn="ctr"/>
            <a:r>
              <a:rPr lang="en-US" sz="2400" b="1" i="1" dirty="0">
                <a:solidFill>
                  <a:srgbClr val="0070C0"/>
                </a:solidFill>
              </a:rPr>
              <a:t>District 5680</a:t>
            </a:r>
          </a:p>
          <a:p>
            <a:pPr algn="ctr"/>
            <a:r>
              <a:rPr lang="en-US" sz="2400" b="1" i="1" dirty="0">
                <a:solidFill>
                  <a:srgbClr val="0070C0"/>
                </a:solidFill>
              </a:rPr>
              <a:t>District Governor</a:t>
            </a:r>
          </a:p>
        </p:txBody>
      </p:sp>
      <p:pic>
        <p:nvPicPr>
          <p:cNvPr id="20" name="Picture 19" descr="Logo, company name&#10;&#10;Description automatically generated">
            <a:extLst>
              <a:ext uri="{FF2B5EF4-FFF2-40B4-BE49-F238E27FC236}">
                <a16:creationId xmlns:a16="http://schemas.microsoft.com/office/drawing/2014/main" id="{9E9EA571-45A7-4F61-9B7E-CF86E3EE301A}"/>
              </a:ext>
            </a:extLst>
          </p:cNvPr>
          <p:cNvPicPr>
            <a:picLocks noChangeAspect="1"/>
          </p:cNvPicPr>
          <p:nvPr/>
        </p:nvPicPr>
        <p:blipFill>
          <a:blip r:embed="rId4">
            <a:clrChange>
              <a:clrFrom>
                <a:srgbClr val="FFFFFF"/>
              </a:clrFrom>
              <a:clrTo>
                <a:srgbClr val="FFFFFF">
                  <a:alpha val="0"/>
                </a:srgbClr>
              </a:clrTo>
            </a:clrChange>
            <a:alphaModFix amt="70000"/>
            <a:extLst>
              <a:ext uri="{28A0092B-C50C-407E-A947-70E740481C1C}">
                <a14:useLocalDpi xmlns:a14="http://schemas.microsoft.com/office/drawing/2010/main" val="0"/>
              </a:ext>
            </a:extLst>
          </a:blip>
          <a:stretch>
            <a:fillRect/>
          </a:stretch>
        </p:blipFill>
        <p:spPr>
          <a:xfrm>
            <a:off x="6588560" y="0"/>
            <a:ext cx="5375638" cy="5375638"/>
          </a:xfrm>
          <a:prstGeom prst="rect">
            <a:avLst/>
          </a:prstGeom>
        </p:spPr>
      </p:pic>
      <p:pic>
        <p:nvPicPr>
          <p:cNvPr id="21" name="Picture 20">
            <a:extLst>
              <a:ext uri="{FF2B5EF4-FFF2-40B4-BE49-F238E27FC236}">
                <a16:creationId xmlns:a16="http://schemas.microsoft.com/office/drawing/2014/main" id="{2B2CBD2E-B257-4CB6-A6DF-DCD096E2028D}"/>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46473" y="5135669"/>
            <a:ext cx="3423160" cy="1527127"/>
          </a:xfrm>
          <a:prstGeom prst="rect">
            <a:avLst/>
          </a:prstGeom>
          <a:noFill/>
          <a:ln>
            <a:noFill/>
          </a:ln>
        </p:spPr>
      </p:pic>
      <p:sp>
        <p:nvSpPr>
          <p:cNvPr id="22" name="TextBox 21">
            <a:extLst>
              <a:ext uri="{FF2B5EF4-FFF2-40B4-BE49-F238E27FC236}">
                <a16:creationId xmlns:a16="http://schemas.microsoft.com/office/drawing/2014/main" id="{7A25F6DA-6D91-42E1-915D-9080ADC24358}"/>
              </a:ext>
            </a:extLst>
          </p:cNvPr>
          <p:cNvSpPr txBox="1"/>
          <p:nvPr/>
        </p:nvSpPr>
        <p:spPr>
          <a:xfrm>
            <a:off x="3510255" y="5652128"/>
            <a:ext cx="2743509" cy="1200329"/>
          </a:xfrm>
          <a:prstGeom prst="rect">
            <a:avLst/>
          </a:prstGeom>
          <a:noFill/>
        </p:spPr>
        <p:txBody>
          <a:bodyPr wrap="square" rtlCol="0">
            <a:spAutoFit/>
          </a:bodyPr>
          <a:lstStyle/>
          <a:p>
            <a:pPr algn="ctr"/>
            <a:r>
              <a:rPr lang="en-US" sz="2400" b="1" i="1" dirty="0">
                <a:solidFill>
                  <a:srgbClr val="0070C0"/>
                </a:solidFill>
              </a:rPr>
              <a:t>Faron Barr</a:t>
            </a:r>
          </a:p>
          <a:p>
            <a:pPr algn="ctr"/>
            <a:r>
              <a:rPr lang="en-US" sz="2400" b="1" i="1" dirty="0">
                <a:solidFill>
                  <a:srgbClr val="0070C0"/>
                </a:solidFill>
              </a:rPr>
              <a:t>District 5710</a:t>
            </a:r>
          </a:p>
          <a:p>
            <a:pPr algn="ctr"/>
            <a:r>
              <a:rPr lang="en-US" sz="2400" b="1" i="1" dirty="0">
                <a:solidFill>
                  <a:srgbClr val="0070C0"/>
                </a:solidFill>
              </a:rPr>
              <a:t>District Governor</a:t>
            </a:r>
          </a:p>
        </p:txBody>
      </p:sp>
      <p:pic>
        <p:nvPicPr>
          <p:cNvPr id="18" name="Picture 17" descr="A person and person smiling&#10;&#10;Description automatically generated with low confidence">
            <a:extLst>
              <a:ext uri="{FF2B5EF4-FFF2-40B4-BE49-F238E27FC236}">
                <a16:creationId xmlns:a16="http://schemas.microsoft.com/office/drawing/2014/main" id="{082A2F37-7A0E-4EFE-B0BC-C1D938C1788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505303">
            <a:off x="784555" y="3171354"/>
            <a:ext cx="1617373" cy="2152780"/>
          </a:xfrm>
          <a:prstGeom prst="rect">
            <a:avLst/>
          </a:prstGeom>
        </p:spPr>
      </p:pic>
      <p:pic>
        <p:nvPicPr>
          <p:cNvPr id="2050" name="Picture 2" descr="member photo">
            <a:extLst>
              <a:ext uri="{FF2B5EF4-FFF2-40B4-BE49-F238E27FC236}">
                <a16:creationId xmlns:a16="http://schemas.microsoft.com/office/drawing/2014/main" id="{65FAEB6E-64A1-49A6-A527-C83FF80CBEA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994791">
            <a:off x="4056328" y="3325768"/>
            <a:ext cx="1958696" cy="1958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49490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alendar&#10;&#10;Description automatically generated with medium confidence">
            <a:extLst>
              <a:ext uri="{FF2B5EF4-FFF2-40B4-BE49-F238E27FC236}">
                <a16:creationId xmlns:a16="http://schemas.microsoft.com/office/drawing/2014/main" id="{C4126C73-3CE6-46F6-8239-4D85F93841A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18354" y="156797"/>
            <a:ext cx="5150714" cy="2890838"/>
          </a:xfrm>
          <a:prstGeom prst="ellipse">
            <a:avLst/>
          </a:prstGeom>
          <a:ln>
            <a:noFill/>
          </a:ln>
          <a:effectLst>
            <a:softEdge rad="112500"/>
          </a:effectLst>
        </p:spPr>
      </p:pic>
      <p:sp>
        <p:nvSpPr>
          <p:cNvPr id="2" name="TextBox 1">
            <a:extLst>
              <a:ext uri="{FF2B5EF4-FFF2-40B4-BE49-F238E27FC236}">
                <a16:creationId xmlns:a16="http://schemas.microsoft.com/office/drawing/2014/main" id="{2966E2E4-58F8-4AEA-A943-B90A542692BF}"/>
              </a:ext>
            </a:extLst>
          </p:cNvPr>
          <p:cNvSpPr txBox="1"/>
          <p:nvPr/>
        </p:nvSpPr>
        <p:spPr>
          <a:xfrm>
            <a:off x="481669" y="3995008"/>
            <a:ext cx="3130858" cy="1200329"/>
          </a:xfrm>
          <a:prstGeom prst="rect">
            <a:avLst/>
          </a:prstGeom>
          <a:noFill/>
        </p:spPr>
        <p:txBody>
          <a:bodyPr wrap="square" rtlCol="0">
            <a:spAutoFit/>
          </a:bodyPr>
          <a:lstStyle/>
          <a:p>
            <a:pPr algn="ctr"/>
            <a:r>
              <a:rPr lang="en-US" sz="2400" b="1" i="1" dirty="0">
                <a:solidFill>
                  <a:srgbClr val="0070C0"/>
                </a:solidFill>
              </a:rPr>
              <a:t>Assistant Regional</a:t>
            </a:r>
          </a:p>
          <a:p>
            <a:pPr algn="ctr"/>
            <a:r>
              <a:rPr lang="en-US" sz="2400" b="1" i="1" dirty="0">
                <a:solidFill>
                  <a:srgbClr val="0070C0"/>
                </a:solidFill>
              </a:rPr>
              <a:t>Foundation Chair,</a:t>
            </a:r>
          </a:p>
          <a:p>
            <a:pPr algn="ctr"/>
            <a:r>
              <a:rPr lang="en-US" sz="2400" b="1" i="1" dirty="0">
                <a:solidFill>
                  <a:srgbClr val="0070C0"/>
                </a:solidFill>
              </a:rPr>
              <a:t>Robert Mendoza</a:t>
            </a:r>
            <a:endParaRPr lang="en-US" sz="3200" b="1" i="1" dirty="0">
              <a:solidFill>
                <a:srgbClr val="0070C0"/>
              </a:solidFill>
            </a:endParaRPr>
          </a:p>
        </p:txBody>
      </p:sp>
      <p:sp>
        <p:nvSpPr>
          <p:cNvPr id="4" name="Rectangle 3">
            <a:extLst>
              <a:ext uri="{FF2B5EF4-FFF2-40B4-BE49-F238E27FC236}">
                <a16:creationId xmlns:a16="http://schemas.microsoft.com/office/drawing/2014/main" id="{399928DA-752B-4CCD-856C-BB867D7ED4F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9" name="Picture 18" descr="Logo, company name&#10;&#10;Description automatically generated">
            <a:extLst>
              <a:ext uri="{FF2B5EF4-FFF2-40B4-BE49-F238E27FC236}">
                <a16:creationId xmlns:a16="http://schemas.microsoft.com/office/drawing/2014/main" id="{93A505D0-C0A1-48C4-909E-6D0B0C473AEF}"/>
              </a:ext>
            </a:extLst>
          </p:cNvPr>
          <p:cNvPicPr>
            <a:picLocks noChangeAspect="1"/>
          </p:cNvPicPr>
          <p:nvPr/>
        </p:nvPicPr>
        <p:blipFill>
          <a:blip r:embed="rId4">
            <a:clrChange>
              <a:clrFrom>
                <a:srgbClr val="FFFFFF"/>
              </a:clrFrom>
              <a:clrTo>
                <a:srgbClr val="FFFFFF">
                  <a:alpha val="0"/>
                </a:srgbClr>
              </a:clrTo>
            </a:clrChange>
            <a:alphaModFix amt="70000"/>
            <a:extLst>
              <a:ext uri="{28A0092B-C50C-407E-A947-70E740481C1C}">
                <a14:useLocalDpi xmlns:a14="http://schemas.microsoft.com/office/drawing/2010/main" val="0"/>
              </a:ext>
            </a:extLst>
          </a:blip>
          <a:stretch>
            <a:fillRect/>
          </a:stretch>
        </p:blipFill>
        <p:spPr>
          <a:xfrm>
            <a:off x="6588560" y="0"/>
            <a:ext cx="5375638" cy="5375638"/>
          </a:xfrm>
          <a:prstGeom prst="rect">
            <a:avLst/>
          </a:prstGeom>
        </p:spPr>
      </p:pic>
      <p:pic>
        <p:nvPicPr>
          <p:cNvPr id="20" name="Picture 19">
            <a:extLst>
              <a:ext uri="{FF2B5EF4-FFF2-40B4-BE49-F238E27FC236}">
                <a16:creationId xmlns:a16="http://schemas.microsoft.com/office/drawing/2014/main" id="{F0C393FE-6325-4900-8381-0F1C5DF692A2}"/>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46473" y="5135669"/>
            <a:ext cx="3423160" cy="1527127"/>
          </a:xfrm>
          <a:prstGeom prst="rect">
            <a:avLst/>
          </a:prstGeom>
          <a:noFill/>
          <a:ln>
            <a:noFill/>
          </a:ln>
        </p:spPr>
      </p:pic>
      <p:sp>
        <p:nvSpPr>
          <p:cNvPr id="5" name="TextBox 4">
            <a:extLst>
              <a:ext uri="{FF2B5EF4-FFF2-40B4-BE49-F238E27FC236}">
                <a16:creationId xmlns:a16="http://schemas.microsoft.com/office/drawing/2014/main" id="{1A70D3E8-49D6-4EAD-B699-DDC47FC4EC37}"/>
              </a:ext>
            </a:extLst>
          </p:cNvPr>
          <p:cNvSpPr txBox="1"/>
          <p:nvPr/>
        </p:nvSpPr>
        <p:spPr>
          <a:xfrm>
            <a:off x="481669" y="6237425"/>
            <a:ext cx="5472267" cy="400110"/>
          </a:xfrm>
          <a:prstGeom prst="rect">
            <a:avLst/>
          </a:prstGeom>
          <a:noFill/>
        </p:spPr>
        <p:txBody>
          <a:bodyPr wrap="none" rtlCol="0">
            <a:spAutoFit/>
          </a:bodyPr>
          <a:lstStyle/>
          <a:p>
            <a:pPr algn="ctr"/>
            <a:r>
              <a:rPr lang="en-US" sz="2000" dirty="0"/>
              <a:t>Our foundation provides endless possibilities</a:t>
            </a:r>
            <a:endParaRPr lang="en-US" sz="2000" b="1" dirty="0"/>
          </a:p>
        </p:txBody>
      </p:sp>
      <p:pic>
        <p:nvPicPr>
          <p:cNvPr id="4098" name="Picture 2">
            <a:extLst>
              <a:ext uri="{FF2B5EF4-FFF2-40B4-BE49-F238E27FC236}">
                <a16:creationId xmlns:a16="http://schemas.microsoft.com/office/drawing/2014/main" id="{CBC62894-10F5-4B60-88DE-78D5C605BF6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77669" y="3247073"/>
            <a:ext cx="1741160" cy="2608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1632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alendar&#10;&#10;Description automatically generated with medium confidence">
            <a:extLst>
              <a:ext uri="{FF2B5EF4-FFF2-40B4-BE49-F238E27FC236}">
                <a16:creationId xmlns:a16="http://schemas.microsoft.com/office/drawing/2014/main" id="{C4126C73-3CE6-46F6-8239-4D85F93841A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58105" y="119061"/>
            <a:ext cx="5150714" cy="2890838"/>
          </a:xfrm>
          <a:prstGeom prst="ellipse">
            <a:avLst/>
          </a:prstGeom>
          <a:ln>
            <a:noFill/>
          </a:ln>
          <a:effectLst>
            <a:softEdge rad="112500"/>
          </a:effectLst>
        </p:spPr>
      </p:pic>
      <p:sp>
        <p:nvSpPr>
          <p:cNvPr id="2" name="TextBox 1">
            <a:extLst>
              <a:ext uri="{FF2B5EF4-FFF2-40B4-BE49-F238E27FC236}">
                <a16:creationId xmlns:a16="http://schemas.microsoft.com/office/drawing/2014/main" id="{2966E2E4-58F8-4AEA-A943-B90A542692BF}"/>
              </a:ext>
            </a:extLst>
          </p:cNvPr>
          <p:cNvSpPr txBox="1"/>
          <p:nvPr/>
        </p:nvSpPr>
        <p:spPr>
          <a:xfrm>
            <a:off x="344056" y="3136068"/>
            <a:ext cx="5852027" cy="461665"/>
          </a:xfrm>
          <a:prstGeom prst="rect">
            <a:avLst/>
          </a:prstGeom>
          <a:noFill/>
        </p:spPr>
        <p:txBody>
          <a:bodyPr wrap="square" rtlCol="0">
            <a:spAutoFit/>
          </a:bodyPr>
          <a:lstStyle/>
          <a:p>
            <a:pPr algn="ctr"/>
            <a:r>
              <a:rPr lang="en-US" sz="2400" b="1" i="1" dirty="0">
                <a:solidFill>
                  <a:srgbClr val="0070C0"/>
                </a:solidFill>
              </a:rPr>
              <a:t>David Lewis</a:t>
            </a:r>
            <a:endParaRPr lang="en-US" sz="3200" b="1" i="1" dirty="0">
              <a:solidFill>
                <a:srgbClr val="0070C0"/>
              </a:solidFill>
            </a:endParaRPr>
          </a:p>
        </p:txBody>
      </p:sp>
      <p:sp>
        <p:nvSpPr>
          <p:cNvPr id="4" name="Rectangle 3">
            <a:extLst>
              <a:ext uri="{FF2B5EF4-FFF2-40B4-BE49-F238E27FC236}">
                <a16:creationId xmlns:a16="http://schemas.microsoft.com/office/drawing/2014/main" id="{399928DA-752B-4CCD-856C-BB867D7ED4F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9" name="Picture 18" descr="Logo, company name&#10;&#10;Description automatically generated">
            <a:extLst>
              <a:ext uri="{FF2B5EF4-FFF2-40B4-BE49-F238E27FC236}">
                <a16:creationId xmlns:a16="http://schemas.microsoft.com/office/drawing/2014/main" id="{93A505D0-C0A1-48C4-909E-6D0B0C473AEF}"/>
              </a:ext>
            </a:extLst>
          </p:cNvPr>
          <p:cNvPicPr>
            <a:picLocks noChangeAspect="1"/>
          </p:cNvPicPr>
          <p:nvPr/>
        </p:nvPicPr>
        <p:blipFill>
          <a:blip r:embed="rId4">
            <a:clrChange>
              <a:clrFrom>
                <a:srgbClr val="FFFFFF"/>
              </a:clrFrom>
              <a:clrTo>
                <a:srgbClr val="FFFFFF">
                  <a:alpha val="0"/>
                </a:srgbClr>
              </a:clrTo>
            </a:clrChange>
            <a:alphaModFix amt="70000"/>
            <a:extLst>
              <a:ext uri="{28A0092B-C50C-407E-A947-70E740481C1C}">
                <a14:useLocalDpi xmlns:a14="http://schemas.microsoft.com/office/drawing/2010/main" val="0"/>
              </a:ext>
            </a:extLst>
          </a:blip>
          <a:stretch>
            <a:fillRect/>
          </a:stretch>
        </p:blipFill>
        <p:spPr>
          <a:xfrm>
            <a:off x="6588560" y="0"/>
            <a:ext cx="5375638" cy="5375638"/>
          </a:xfrm>
          <a:prstGeom prst="rect">
            <a:avLst/>
          </a:prstGeom>
        </p:spPr>
      </p:pic>
      <p:pic>
        <p:nvPicPr>
          <p:cNvPr id="20" name="Picture 19">
            <a:extLst>
              <a:ext uri="{FF2B5EF4-FFF2-40B4-BE49-F238E27FC236}">
                <a16:creationId xmlns:a16="http://schemas.microsoft.com/office/drawing/2014/main" id="{F0C393FE-6325-4900-8381-0F1C5DF692A2}"/>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46473" y="5135669"/>
            <a:ext cx="3423160" cy="1527127"/>
          </a:xfrm>
          <a:prstGeom prst="rect">
            <a:avLst/>
          </a:prstGeom>
          <a:noFill/>
          <a:ln>
            <a:noFill/>
          </a:ln>
        </p:spPr>
      </p:pic>
      <p:sp>
        <p:nvSpPr>
          <p:cNvPr id="5" name="TextBox 4">
            <a:extLst>
              <a:ext uri="{FF2B5EF4-FFF2-40B4-BE49-F238E27FC236}">
                <a16:creationId xmlns:a16="http://schemas.microsoft.com/office/drawing/2014/main" id="{1A70D3E8-49D6-4EAD-B699-DDC47FC4EC37}"/>
              </a:ext>
            </a:extLst>
          </p:cNvPr>
          <p:cNvSpPr txBox="1"/>
          <p:nvPr/>
        </p:nvSpPr>
        <p:spPr>
          <a:xfrm>
            <a:off x="702434" y="6054630"/>
            <a:ext cx="5135317" cy="400110"/>
          </a:xfrm>
          <a:prstGeom prst="rect">
            <a:avLst/>
          </a:prstGeom>
          <a:noFill/>
        </p:spPr>
        <p:txBody>
          <a:bodyPr wrap="none" rtlCol="0">
            <a:spAutoFit/>
          </a:bodyPr>
          <a:lstStyle/>
          <a:p>
            <a:pPr algn="ctr"/>
            <a:r>
              <a:rPr lang="en-US" sz="2000" dirty="0"/>
              <a:t>The new reality gives us new opportunities</a:t>
            </a:r>
            <a:endParaRPr lang="en-US" sz="2000" b="1" dirty="0"/>
          </a:p>
        </p:txBody>
      </p:sp>
      <p:pic>
        <p:nvPicPr>
          <p:cNvPr id="7" name="Picture 6" descr="A person holding a microphone&#10;&#10;Description automatically generated with low confidence">
            <a:extLst>
              <a:ext uri="{FF2B5EF4-FFF2-40B4-BE49-F238E27FC236}">
                <a16:creationId xmlns:a16="http://schemas.microsoft.com/office/drawing/2014/main" id="{0C6681C5-60A3-4F9C-8562-3635A4A626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8755" y="3675807"/>
            <a:ext cx="2669414" cy="2300748"/>
          </a:xfrm>
          <a:prstGeom prst="rect">
            <a:avLst/>
          </a:prstGeom>
        </p:spPr>
      </p:pic>
    </p:spTree>
    <p:extLst>
      <p:ext uri="{BB962C8B-B14F-4D97-AF65-F5344CB8AC3E}">
        <p14:creationId xmlns:p14="http://schemas.microsoft.com/office/powerpoint/2010/main" val="3182029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person, drink, drinking, plastic&#10;&#10;Description automatically generated">
            <a:extLst>
              <a:ext uri="{FF2B5EF4-FFF2-40B4-BE49-F238E27FC236}">
                <a16:creationId xmlns:a16="http://schemas.microsoft.com/office/drawing/2014/main" id="{F26C303A-4126-4204-A770-4A5638A8680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03260" y="0"/>
            <a:ext cx="8288740" cy="6858000"/>
          </a:xfrm>
          <a:prstGeom prst="rect">
            <a:avLst/>
          </a:prstGeom>
        </p:spPr>
      </p:pic>
      <p:sp>
        <p:nvSpPr>
          <p:cNvPr id="4" name="TextBox 3">
            <a:extLst>
              <a:ext uri="{FF2B5EF4-FFF2-40B4-BE49-F238E27FC236}">
                <a16:creationId xmlns:a16="http://schemas.microsoft.com/office/drawing/2014/main" id="{C925DB22-074F-43C6-BC59-9F810B3D613E}"/>
              </a:ext>
            </a:extLst>
          </p:cNvPr>
          <p:cNvSpPr txBox="1"/>
          <p:nvPr/>
        </p:nvSpPr>
        <p:spPr>
          <a:xfrm>
            <a:off x="0" y="109547"/>
            <a:ext cx="3903260" cy="4524315"/>
          </a:xfrm>
          <a:prstGeom prst="rect">
            <a:avLst/>
          </a:prstGeom>
          <a:noFill/>
        </p:spPr>
        <p:txBody>
          <a:bodyPr wrap="square" rtlCol="0">
            <a:spAutoFit/>
          </a:bodyPr>
          <a:lstStyle/>
          <a:p>
            <a:pPr algn="ctr"/>
            <a:r>
              <a:rPr lang="en-US" sz="2400" b="1" dirty="0"/>
              <a:t>RAISE OUR GLASSES</a:t>
            </a:r>
          </a:p>
          <a:p>
            <a:pPr algn="ctr"/>
            <a:endParaRPr lang="en-US" sz="2400" dirty="0"/>
          </a:p>
          <a:p>
            <a:pPr algn="ctr"/>
            <a:r>
              <a:rPr lang="en-US" sz="2400" dirty="0"/>
              <a:t>to Rotary,</a:t>
            </a:r>
          </a:p>
          <a:p>
            <a:pPr algn="ctr"/>
            <a:endParaRPr lang="en-US" sz="1200" dirty="0"/>
          </a:p>
          <a:p>
            <a:pPr algn="ctr"/>
            <a:r>
              <a:rPr lang="en-US" sz="2400" dirty="0"/>
              <a:t>to Rotarians,</a:t>
            </a:r>
          </a:p>
          <a:p>
            <a:pPr algn="ctr"/>
            <a:endParaRPr lang="en-US" sz="1200" dirty="0"/>
          </a:p>
          <a:p>
            <a:pPr algn="ctr"/>
            <a:r>
              <a:rPr lang="en-US" sz="2400" dirty="0"/>
              <a:t>to District 5710,</a:t>
            </a:r>
          </a:p>
          <a:p>
            <a:pPr algn="ctr"/>
            <a:endParaRPr lang="en-US" sz="1200" dirty="0"/>
          </a:p>
          <a:p>
            <a:pPr algn="ctr"/>
            <a:r>
              <a:rPr lang="en-US" sz="2400" dirty="0"/>
              <a:t>to District 5680,</a:t>
            </a:r>
          </a:p>
          <a:p>
            <a:pPr algn="ctr"/>
            <a:endParaRPr lang="en-US" sz="1200" dirty="0"/>
          </a:p>
          <a:p>
            <a:pPr algn="ctr"/>
            <a:r>
              <a:rPr lang="en-US" sz="2400" dirty="0"/>
              <a:t>to Your Clubs,</a:t>
            </a:r>
          </a:p>
          <a:p>
            <a:pPr algn="ctr"/>
            <a:endParaRPr lang="en-US" sz="1200" dirty="0"/>
          </a:p>
          <a:p>
            <a:pPr algn="ctr"/>
            <a:r>
              <a:rPr lang="en-US" sz="2400" dirty="0"/>
              <a:t>and to YOU,</a:t>
            </a:r>
          </a:p>
          <a:p>
            <a:pPr algn="ctr"/>
            <a:endParaRPr lang="en-US" sz="1200" dirty="0"/>
          </a:p>
          <a:p>
            <a:pPr algn="ctr"/>
            <a:r>
              <a:rPr lang="en-US" sz="2400" dirty="0"/>
              <a:t>the PEs, as you</a:t>
            </a:r>
          </a:p>
        </p:txBody>
      </p:sp>
      <p:pic>
        <p:nvPicPr>
          <p:cNvPr id="5" name="Picture 4" descr="Logo, company name&#10;&#10;Description automatically generated">
            <a:extLst>
              <a:ext uri="{FF2B5EF4-FFF2-40B4-BE49-F238E27FC236}">
                <a16:creationId xmlns:a16="http://schemas.microsoft.com/office/drawing/2014/main" id="{71E9868E-0836-4550-80BD-8413DE16150E}"/>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19773" y="4633862"/>
            <a:ext cx="2063713" cy="2063713"/>
          </a:xfrm>
          <a:prstGeom prst="rect">
            <a:avLst/>
          </a:prstGeom>
        </p:spPr>
      </p:pic>
    </p:spTree>
    <p:extLst>
      <p:ext uri="{BB962C8B-B14F-4D97-AF65-F5344CB8AC3E}">
        <p14:creationId xmlns:p14="http://schemas.microsoft.com/office/powerpoint/2010/main" val="42168901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alendar&#10;&#10;Description automatically generated with medium confidence">
            <a:extLst>
              <a:ext uri="{FF2B5EF4-FFF2-40B4-BE49-F238E27FC236}">
                <a16:creationId xmlns:a16="http://schemas.microsoft.com/office/drawing/2014/main" id="{C4126C73-3CE6-46F6-8239-4D85F93841A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18354" y="156797"/>
            <a:ext cx="5150714" cy="2890838"/>
          </a:xfrm>
          <a:prstGeom prst="ellipse">
            <a:avLst/>
          </a:prstGeom>
          <a:ln>
            <a:noFill/>
          </a:ln>
          <a:effectLst>
            <a:softEdge rad="112500"/>
          </a:effectLst>
        </p:spPr>
      </p:pic>
      <p:sp>
        <p:nvSpPr>
          <p:cNvPr id="4" name="Rectangle 3">
            <a:extLst>
              <a:ext uri="{FF2B5EF4-FFF2-40B4-BE49-F238E27FC236}">
                <a16:creationId xmlns:a16="http://schemas.microsoft.com/office/drawing/2014/main" id="{399928DA-752B-4CCD-856C-BB867D7ED4F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9" name="Picture 18" descr="Logo, company name&#10;&#10;Description automatically generated">
            <a:extLst>
              <a:ext uri="{FF2B5EF4-FFF2-40B4-BE49-F238E27FC236}">
                <a16:creationId xmlns:a16="http://schemas.microsoft.com/office/drawing/2014/main" id="{93A505D0-C0A1-48C4-909E-6D0B0C473AEF}"/>
              </a:ext>
            </a:extLst>
          </p:cNvPr>
          <p:cNvPicPr>
            <a:picLocks noChangeAspect="1"/>
          </p:cNvPicPr>
          <p:nvPr/>
        </p:nvPicPr>
        <p:blipFill>
          <a:blip r:embed="rId4">
            <a:clrChange>
              <a:clrFrom>
                <a:srgbClr val="FFFFFF"/>
              </a:clrFrom>
              <a:clrTo>
                <a:srgbClr val="FFFFFF">
                  <a:alpha val="0"/>
                </a:srgbClr>
              </a:clrTo>
            </a:clrChange>
            <a:alphaModFix amt="70000"/>
            <a:extLst>
              <a:ext uri="{28A0092B-C50C-407E-A947-70E740481C1C}">
                <a14:useLocalDpi xmlns:a14="http://schemas.microsoft.com/office/drawing/2010/main" val="0"/>
              </a:ext>
            </a:extLst>
          </a:blip>
          <a:stretch>
            <a:fillRect/>
          </a:stretch>
        </p:blipFill>
        <p:spPr>
          <a:xfrm>
            <a:off x="6588560" y="0"/>
            <a:ext cx="5375638" cy="5375638"/>
          </a:xfrm>
          <a:prstGeom prst="rect">
            <a:avLst/>
          </a:prstGeom>
        </p:spPr>
      </p:pic>
      <p:pic>
        <p:nvPicPr>
          <p:cNvPr id="20" name="Picture 19">
            <a:extLst>
              <a:ext uri="{FF2B5EF4-FFF2-40B4-BE49-F238E27FC236}">
                <a16:creationId xmlns:a16="http://schemas.microsoft.com/office/drawing/2014/main" id="{F0C393FE-6325-4900-8381-0F1C5DF692A2}"/>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46473" y="5135669"/>
            <a:ext cx="3423160" cy="1527127"/>
          </a:xfrm>
          <a:prstGeom prst="rect">
            <a:avLst/>
          </a:prstGeom>
          <a:noFill/>
          <a:ln>
            <a:noFill/>
          </a:ln>
        </p:spPr>
      </p:pic>
      <p:sp>
        <p:nvSpPr>
          <p:cNvPr id="5" name="TextBox 4">
            <a:extLst>
              <a:ext uri="{FF2B5EF4-FFF2-40B4-BE49-F238E27FC236}">
                <a16:creationId xmlns:a16="http://schemas.microsoft.com/office/drawing/2014/main" id="{1A70D3E8-49D6-4EAD-B699-DDC47FC4EC37}"/>
              </a:ext>
            </a:extLst>
          </p:cNvPr>
          <p:cNvSpPr txBox="1"/>
          <p:nvPr/>
        </p:nvSpPr>
        <p:spPr>
          <a:xfrm>
            <a:off x="351362" y="6412735"/>
            <a:ext cx="5684698" cy="400110"/>
          </a:xfrm>
          <a:prstGeom prst="rect">
            <a:avLst/>
          </a:prstGeom>
          <a:noFill/>
        </p:spPr>
        <p:txBody>
          <a:bodyPr wrap="none" rtlCol="0">
            <a:spAutoFit/>
          </a:bodyPr>
          <a:lstStyle/>
          <a:p>
            <a:pPr algn="ctr"/>
            <a:r>
              <a:rPr lang="en-US" sz="2000" dirty="0"/>
              <a:t>Your challenge – leadership, teams and success</a:t>
            </a:r>
            <a:endParaRPr lang="en-US" sz="2000" b="1" dirty="0"/>
          </a:p>
        </p:txBody>
      </p:sp>
      <p:pic>
        <p:nvPicPr>
          <p:cNvPr id="1026" name="Picture 2">
            <a:extLst>
              <a:ext uri="{FF2B5EF4-FFF2-40B4-BE49-F238E27FC236}">
                <a16:creationId xmlns:a16="http://schemas.microsoft.com/office/drawing/2014/main" id="{96EF3FAA-D840-4DFA-9691-D41B6ECFD1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1055" y="4249254"/>
            <a:ext cx="2892751" cy="158990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pic>
        <p:nvPicPr>
          <p:cNvPr id="1028" name="Picture 4" descr="Dr Rob Pennington">
            <a:extLst>
              <a:ext uri="{FF2B5EF4-FFF2-40B4-BE49-F238E27FC236}">
                <a16:creationId xmlns:a16="http://schemas.microsoft.com/office/drawing/2014/main" id="{E950EB95-AA53-4205-8AF9-0ED7EDB9697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7802" y="3166880"/>
            <a:ext cx="619125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26866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Logo, company name&#10;&#10;Description automatically generated">
            <a:extLst>
              <a:ext uri="{FF2B5EF4-FFF2-40B4-BE49-F238E27FC236}">
                <a16:creationId xmlns:a16="http://schemas.microsoft.com/office/drawing/2014/main" id="{A83BABB1-2514-4A94-A711-D8E92C8B220E}"/>
              </a:ext>
            </a:extLst>
          </p:cNvPr>
          <p:cNvPicPr>
            <a:picLocks noChangeAspect="1"/>
          </p:cNvPicPr>
          <p:nvPr/>
        </p:nvPicPr>
        <p:blipFill>
          <a:blip r:embed="rId2">
            <a:clrChange>
              <a:clrFrom>
                <a:srgbClr val="FFFFFF"/>
              </a:clrFrom>
              <a:clrTo>
                <a:srgbClr val="FFFFFF">
                  <a:alpha val="0"/>
                </a:srgbClr>
              </a:clrTo>
            </a:clrChange>
            <a:alphaModFix amt="70000"/>
            <a:extLst>
              <a:ext uri="{28A0092B-C50C-407E-A947-70E740481C1C}">
                <a14:useLocalDpi xmlns:a14="http://schemas.microsoft.com/office/drawing/2010/main" val="0"/>
              </a:ext>
            </a:extLst>
          </a:blip>
          <a:stretch>
            <a:fillRect/>
          </a:stretch>
        </p:blipFill>
        <p:spPr>
          <a:xfrm>
            <a:off x="6587535" y="0"/>
            <a:ext cx="5375638" cy="5375638"/>
          </a:xfrm>
          <a:prstGeom prst="rect">
            <a:avLst/>
          </a:prstGeom>
        </p:spPr>
      </p:pic>
      <p:sp>
        <p:nvSpPr>
          <p:cNvPr id="7" name="TextBox 6">
            <a:extLst>
              <a:ext uri="{FF2B5EF4-FFF2-40B4-BE49-F238E27FC236}">
                <a16:creationId xmlns:a16="http://schemas.microsoft.com/office/drawing/2014/main" id="{130CC47E-E268-4F74-848F-FB8869EF6D43}"/>
              </a:ext>
            </a:extLst>
          </p:cNvPr>
          <p:cNvSpPr txBox="1"/>
          <p:nvPr/>
        </p:nvSpPr>
        <p:spPr>
          <a:xfrm>
            <a:off x="0" y="0"/>
            <a:ext cx="3492274" cy="769441"/>
          </a:xfrm>
          <a:prstGeom prst="rect">
            <a:avLst/>
          </a:prstGeom>
          <a:noFill/>
        </p:spPr>
        <p:txBody>
          <a:bodyPr wrap="square" rtlCol="0">
            <a:spAutoFit/>
          </a:bodyPr>
          <a:lstStyle/>
          <a:p>
            <a:r>
              <a:rPr lang="en-US" sz="4400" dirty="0">
                <a:solidFill>
                  <a:srgbClr val="00B0F0"/>
                </a:solidFill>
                <a:latin typeface="Kristen ITC" panose="03050502040202030202" pitchFamily="66" charset="0"/>
              </a:rPr>
              <a:t>E</a:t>
            </a:r>
            <a:r>
              <a:rPr lang="en-US" sz="4400" dirty="0">
                <a:solidFill>
                  <a:srgbClr val="00B050"/>
                </a:solidFill>
                <a:latin typeface="Kristen ITC" panose="03050502040202030202" pitchFamily="66" charset="0"/>
              </a:rPr>
              <a:t>X</a:t>
            </a:r>
            <a:r>
              <a:rPr lang="en-US" sz="4400" dirty="0">
                <a:solidFill>
                  <a:srgbClr val="C00000"/>
                </a:solidFill>
                <a:latin typeface="Kristen ITC" panose="03050502040202030202" pitchFamily="66" charset="0"/>
              </a:rPr>
              <a:t>E</a:t>
            </a:r>
            <a:r>
              <a:rPr lang="en-US" sz="4400" dirty="0">
                <a:solidFill>
                  <a:srgbClr val="7030A0"/>
                </a:solidFill>
                <a:latin typeface="Kristen ITC" panose="03050502040202030202" pitchFamily="66" charset="0"/>
              </a:rPr>
              <a:t>R</a:t>
            </a:r>
            <a:r>
              <a:rPr lang="en-US" sz="4400" dirty="0">
                <a:solidFill>
                  <a:srgbClr val="FFC000"/>
                </a:solidFill>
                <a:latin typeface="Kristen ITC" panose="03050502040202030202" pitchFamily="66" charset="0"/>
              </a:rPr>
              <a:t>C</a:t>
            </a:r>
            <a:r>
              <a:rPr lang="en-US" sz="4400" dirty="0">
                <a:solidFill>
                  <a:srgbClr val="0066FF"/>
                </a:solidFill>
                <a:latin typeface="Kristen ITC" panose="03050502040202030202" pitchFamily="66" charset="0"/>
              </a:rPr>
              <a:t>I</a:t>
            </a:r>
            <a:r>
              <a:rPr lang="en-US" sz="4400" dirty="0">
                <a:solidFill>
                  <a:schemeClr val="accent6">
                    <a:lumMod val="50000"/>
                  </a:schemeClr>
                </a:solidFill>
                <a:latin typeface="Kristen ITC" panose="03050502040202030202" pitchFamily="66" charset="0"/>
              </a:rPr>
              <a:t>S</a:t>
            </a:r>
            <a:r>
              <a:rPr lang="en-US" sz="4400" dirty="0">
                <a:solidFill>
                  <a:srgbClr val="FF9900"/>
                </a:solidFill>
                <a:latin typeface="Kristen ITC" panose="03050502040202030202" pitchFamily="66" charset="0"/>
              </a:rPr>
              <a:t>E</a:t>
            </a:r>
          </a:p>
        </p:txBody>
      </p:sp>
      <p:pic>
        <p:nvPicPr>
          <p:cNvPr id="8" name="Picture 7">
            <a:extLst>
              <a:ext uri="{FF2B5EF4-FFF2-40B4-BE49-F238E27FC236}">
                <a16:creationId xmlns:a16="http://schemas.microsoft.com/office/drawing/2014/main" id="{87F7664D-3000-4AF2-AC65-047AED465C9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46473" y="5135669"/>
            <a:ext cx="3423160" cy="1527127"/>
          </a:xfrm>
          <a:prstGeom prst="rect">
            <a:avLst/>
          </a:prstGeom>
          <a:noFill/>
          <a:ln>
            <a:noFill/>
          </a:ln>
        </p:spPr>
      </p:pic>
      <p:sp>
        <p:nvSpPr>
          <p:cNvPr id="2" name="TextBox 1">
            <a:extLst>
              <a:ext uri="{FF2B5EF4-FFF2-40B4-BE49-F238E27FC236}">
                <a16:creationId xmlns:a16="http://schemas.microsoft.com/office/drawing/2014/main" id="{F8300FEF-95E1-4AC4-8FC2-D70B0A39C918}"/>
              </a:ext>
            </a:extLst>
          </p:cNvPr>
          <p:cNvSpPr txBox="1"/>
          <p:nvPr/>
        </p:nvSpPr>
        <p:spPr>
          <a:xfrm>
            <a:off x="228827" y="2153653"/>
            <a:ext cx="4872562" cy="2246769"/>
          </a:xfrm>
          <a:prstGeom prst="rect">
            <a:avLst/>
          </a:prstGeom>
          <a:noFill/>
        </p:spPr>
        <p:txBody>
          <a:bodyPr wrap="square" rtlCol="0">
            <a:spAutoFit/>
          </a:bodyPr>
          <a:lstStyle/>
          <a:p>
            <a:pPr algn="ctr"/>
            <a:r>
              <a:rPr lang="en-US" sz="2800" dirty="0"/>
              <a:t>In the chat box,</a:t>
            </a:r>
          </a:p>
          <a:p>
            <a:pPr algn="ctr"/>
            <a:r>
              <a:rPr lang="en-US" sz="2800" dirty="0"/>
              <a:t>write one word,</a:t>
            </a:r>
          </a:p>
          <a:p>
            <a:pPr algn="ctr"/>
            <a:r>
              <a:rPr lang="en-US" sz="2800" dirty="0"/>
              <a:t>and only one word,</a:t>
            </a:r>
          </a:p>
          <a:p>
            <a:pPr algn="ctr"/>
            <a:r>
              <a:rPr lang="en-US" sz="2800" dirty="0"/>
              <a:t>that best describes</a:t>
            </a:r>
          </a:p>
          <a:p>
            <a:pPr algn="ctr"/>
            <a:r>
              <a:rPr lang="en-US" sz="2800" dirty="0"/>
              <a:t>your PETS experience?</a:t>
            </a:r>
          </a:p>
        </p:txBody>
      </p:sp>
    </p:spTree>
    <p:extLst>
      <p:ext uri="{BB962C8B-B14F-4D97-AF65-F5344CB8AC3E}">
        <p14:creationId xmlns:p14="http://schemas.microsoft.com/office/powerpoint/2010/main" val="36766382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graphical user interface&#10;&#10;Description automatically generated">
            <a:extLst>
              <a:ext uri="{FF2B5EF4-FFF2-40B4-BE49-F238E27FC236}">
                <a16:creationId xmlns:a16="http://schemas.microsoft.com/office/drawing/2014/main" id="{84AA32EC-9121-4E43-B793-FBEA38AD45C5}"/>
              </a:ext>
            </a:extLst>
          </p:cNvPr>
          <p:cNvPicPr>
            <a:picLocks noChangeAspect="1"/>
          </p:cNvPicPr>
          <p:nvPr/>
        </p:nvPicPr>
        <p:blipFill rotWithShape="1">
          <a:blip r:embed="rId2">
            <a:duotone>
              <a:schemeClr val="accent2">
                <a:shade val="45000"/>
                <a:satMod val="135000"/>
              </a:schemeClr>
              <a:prstClr val="white"/>
            </a:duotone>
            <a:alphaModFix amt="54000"/>
            <a:extLst>
              <a:ext uri="{28A0092B-C50C-407E-A947-70E740481C1C}">
                <a14:useLocalDpi xmlns:a14="http://schemas.microsoft.com/office/drawing/2010/main" val="0"/>
              </a:ext>
            </a:extLst>
          </a:blip>
          <a:srcRect t="30737" b="41463"/>
          <a:stretch/>
        </p:blipFill>
        <p:spPr>
          <a:xfrm>
            <a:off x="20" y="808139"/>
            <a:ext cx="12191979" cy="2542058"/>
          </a:xfrm>
          <a:prstGeom prst="rect">
            <a:avLst/>
          </a:prstGeom>
        </p:spPr>
      </p:pic>
      <p:pic>
        <p:nvPicPr>
          <p:cNvPr id="13" name="Picture 12">
            <a:extLst>
              <a:ext uri="{FF2B5EF4-FFF2-40B4-BE49-F238E27FC236}">
                <a16:creationId xmlns:a16="http://schemas.microsoft.com/office/drawing/2014/main" id="{5A14BA90-4349-408E-A6EB-31FD154E9BF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3315" y="4079938"/>
            <a:ext cx="5694872" cy="2006018"/>
          </a:xfrm>
          <a:prstGeom prst="rect">
            <a:avLst/>
          </a:prstGeom>
          <a:noFill/>
          <a:ln>
            <a:noFill/>
          </a:ln>
        </p:spPr>
      </p:pic>
      <p:sp>
        <p:nvSpPr>
          <p:cNvPr id="6" name="TextBox 5">
            <a:extLst>
              <a:ext uri="{FF2B5EF4-FFF2-40B4-BE49-F238E27FC236}">
                <a16:creationId xmlns:a16="http://schemas.microsoft.com/office/drawing/2014/main" id="{4CF519D1-76DE-4935-A50D-95A332453ECD}"/>
              </a:ext>
            </a:extLst>
          </p:cNvPr>
          <p:cNvSpPr txBox="1"/>
          <p:nvPr/>
        </p:nvSpPr>
        <p:spPr>
          <a:xfrm>
            <a:off x="9214338" y="1109672"/>
            <a:ext cx="2708030" cy="1938992"/>
          </a:xfrm>
          <a:prstGeom prst="rect">
            <a:avLst/>
          </a:prstGeom>
          <a:noFill/>
        </p:spPr>
        <p:txBody>
          <a:bodyPr wrap="square" rtlCol="0">
            <a:spAutoFit/>
          </a:bodyPr>
          <a:lstStyle/>
          <a:p>
            <a:pPr algn="ctr"/>
            <a:r>
              <a:rPr lang="en-US" sz="4000" b="1" dirty="0">
                <a:solidFill>
                  <a:srgbClr val="FFC000"/>
                </a:solidFill>
              </a:rPr>
              <a:t>PIECES</a:t>
            </a:r>
          </a:p>
          <a:p>
            <a:pPr algn="ctr"/>
            <a:r>
              <a:rPr lang="en-US" sz="4000" b="1" dirty="0">
                <a:solidFill>
                  <a:srgbClr val="FFC000"/>
                </a:solidFill>
              </a:rPr>
              <a:t>of</a:t>
            </a:r>
          </a:p>
          <a:p>
            <a:pPr algn="ctr"/>
            <a:r>
              <a:rPr lang="en-US" sz="4000" b="1" dirty="0">
                <a:solidFill>
                  <a:srgbClr val="FFC000"/>
                </a:solidFill>
              </a:rPr>
              <a:t>ROTARY</a:t>
            </a:r>
          </a:p>
        </p:txBody>
      </p:sp>
      <p:pic>
        <p:nvPicPr>
          <p:cNvPr id="8" name="Picture 7" descr="A picture containing text, wheel, gear&#10;&#10;Description automatically generated">
            <a:extLst>
              <a:ext uri="{FF2B5EF4-FFF2-40B4-BE49-F238E27FC236}">
                <a16:creationId xmlns:a16="http://schemas.microsoft.com/office/drawing/2014/main" id="{E0CA36A2-DB10-4C00-BDEF-9CA5EB2B5599}"/>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69632" y="992194"/>
            <a:ext cx="2192215" cy="2173947"/>
          </a:xfrm>
          <a:prstGeom prst="rect">
            <a:avLst/>
          </a:prstGeom>
        </p:spPr>
      </p:pic>
      <p:pic>
        <p:nvPicPr>
          <p:cNvPr id="9" name="Picture 8" descr="Logo, company name&#10;&#10;Description automatically generated">
            <a:extLst>
              <a:ext uri="{FF2B5EF4-FFF2-40B4-BE49-F238E27FC236}">
                <a16:creationId xmlns:a16="http://schemas.microsoft.com/office/drawing/2014/main" id="{6D0AF815-A0A9-4CB0-B62C-87BC2FD0F607}"/>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02829" y="3371438"/>
            <a:ext cx="3423017" cy="3423017"/>
          </a:xfrm>
          <a:prstGeom prst="rect">
            <a:avLst/>
          </a:prstGeom>
        </p:spPr>
      </p:pic>
    </p:spTree>
    <p:extLst>
      <p:ext uri="{BB962C8B-B14F-4D97-AF65-F5344CB8AC3E}">
        <p14:creationId xmlns:p14="http://schemas.microsoft.com/office/powerpoint/2010/main" val="16278630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Logo, company name&#10;&#10;Description automatically generated">
            <a:extLst>
              <a:ext uri="{FF2B5EF4-FFF2-40B4-BE49-F238E27FC236}">
                <a16:creationId xmlns:a16="http://schemas.microsoft.com/office/drawing/2014/main" id="{9F6AB381-2857-4835-A3CB-157495C175E5}"/>
              </a:ext>
            </a:extLst>
          </p:cNvPr>
          <p:cNvPicPr>
            <a:picLocks noChangeAspect="1"/>
          </p:cNvPicPr>
          <p:nvPr/>
        </p:nvPicPr>
        <p:blipFill>
          <a:blip r:embed="rId2">
            <a:clrChange>
              <a:clrFrom>
                <a:srgbClr val="FFFFFF"/>
              </a:clrFrom>
              <a:clrTo>
                <a:srgbClr val="FFFFFF">
                  <a:alpha val="0"/>
                </a:srgbClr>
              </a:clrTo>
            </a:clrChange>
            <a:alphaModFix amt="70000"/>
            <a:extLst>
              <a:ext uri="{28A0092B-C50C-407E-A947-70E740481C1C}">
                <a14:useLocalDpi xmlns:a14="http://schemas.microsoft.com/office/drawing/2010/main" val="0"/>
              </a:ext>
            </a:extLst>
          </a:blip>
          <a:stretch>
            <a:fillRect/>
          </a:stretch>
        </p:blipFill>
        <p:spPr>
          <a:xfrm>
            <a:off x="6547873" y="-1077"/>
            <a:ext cx="5375638" cy="5375638"/>
          </a:xfrm>
          <a:prstGeom prst="rect">
            <a:avLst/>
          </a:prstGeom>
        </p:spPr>
      </p:pic>
      <p:sp>
        <p:nvSpPr>
          <p:cNvPr id="6" name="TextBox 5">
            <a:extLst>
              <a:ext uri="{FF2B5EF4-FFF2-40B4-BE49-F238E27FC236}">
                <a16:creationId xmlns:a16="http://schemas.microsoft.com/office/drawing/2014/main" id="{524FAB75-8DE3-4088-ABFF-57A69740D5B6}"/>
              </a:ext>
            </a:extLst>
          </p:cNvPr>
          <p:cNvSpPr txBox="1"/>
          <p:nvPr/>
        </p:nvSpPr>
        <p:spPr>
          <a:xfrm flipH="1">
            <a:off x="126365" y="130922"/>
            <a:ext cx="1003486" cy="830997"/>
          </a:xfrm>
          <a:prstGeom prst="rect">
            <a:avLst/>
          </a:prstGeom>
          <a:solidFill>
            <a:srgbClr val="FF0000"/>
          </a:solidFill>
        </p:spPr>
        <p:txBody>
          <a:bodyPr wrap="square" rtlCol="0">
            <a:spAutoFit/>
          </a:bodyPr>
          <a:lstStyle/>
          <a:p>
            <a:pPr algn="ctr"/>
            <a:r>
              <a:rPr lang="en-US" sz="4800" dirty="0">
                <a:latin typeface="Algerian" panose="04020705040A02060702" pitchFamily="82" charset="0"/>
              </a:rPr>
              <a:t>RE</a:t>
            </a:r>
          </a:p>
        </p:txBody>
      </p:sp>
      <p:sp>
        <p:nvSpPr>
          <p:cNvPr id="20" name="TextBox 19">
            <a:extLst>
              <a:ext uri="{FF2B5EF4-FFF2-40B4-BE49-F238E27FC236}">
                <a16:creationId xmlns:a16="http://schemas.microsoft.com/office/drawing/2014/main" id="{D8DB2554-B613-4AF9-9B98-1A01A0B2EED1}"/>
              </a:ext>
            </a:extLst>
          </p:cNvPr>
          <p:cNvSpPr txBox="1"/>
          <p:nvPr/>
        </p:nvSpPr>
        <p:spPr>
          <a:xfrm flipH="1">
            <a:off x="890799" y="791895"/>
            <a:ext cx="1003486" cy="830997"/>
          </a:xfrm>
          <a:prstGeom prst="rect">
            <a:avLst/>
          </a:prstGeom>
          <a:solidFill>
            <a:srgbClr val="FF6600"/>
          </a:solidFill>
        </p:spPr>
        <p:txBody>
          <a:bodyPr wrap="square" rtlCol="0">
            <a:spAutoFit/>
          </a:bodyPr>
          <a:lstStyle/>
          <a:p>
            <a:pPr algn="ctr"/>
            <a:r>
              <a:rPr lang="en-US" sz="4800" dirty="0">
                <a:latin typeface="Algerian" panose="04020705040A02060702" pitchFamily="82" charset="0"/>
              </a:rPr>
              <a:t>SO</a:t>
            </a:r>
          </a:p>
        </p:txBody>
      </p:sp>
      <p:sp>
        <p:nvSpPr>
          <p:cNvPr id="21" name="TextBox 20">
            <a:extLst>
              <a:ext uri="{FF2B5EF4-FFF2-40B4-BE49-F238E27FC236}">
                <a16:creationId xmlns:a16="http://schemas.microsoft.com/office/drawing/2014/main" id="{322CA712-6B92-4F8D-A6F5-C55EAC3F893E}"/>
              </a:ext>
            </a:extLst>
          </p:cNvPr>
          <p:cNvSpPr txBox="1"/>
          <p:nvPr/>
        </p:nvSpPr>
        <p:spPr>
          <a:xfrm flipH="1">
            <a:off x="1852996" y="1298271"/>
            <a:ext cx="1003486" cy="830997"/>
          </a:xfrm>
          <a:prstGeom prst="rect">
            <a:avLst/>
          </a:prstGeom>
          <a:solidFill>
            <a:srgbClr val="FFFF99"/>
          </a:solidFill>
        </p:spPr>
        <p:txBody>
          <a:bodyPr wrap="square" rtlCol="0">
            <a:spAutoFit/>
          </a:bodyPr>
          <a:lstStyle/>
          <a:p>
            <a:pPr algn="ctr"/>
            <a:r>
              <a:rPr lang="en-US" sz="4800" dirty="0">
                <a:latin typeface="Algerian" panose="04020705040A02060702" pitchFamily="82" charset="0"/>
              </a:rPr>
              <a:t>UR</a:t>
            </a:r>
          </a:p>
        </p:txBody>
      </p:sp>
      <p:sp>
        <p:nvSpPr>
          <p:cNvPr id="22" name="TextBox 21">
            <a:extLst>
              <a:ext uri="{FF2B5EF4-FFF2-40B4-BE49-F238E27FC236}">
                <a16:creationId xmlns:a16="http://schemas.microsoft.com/office/drawing/2014/main" id="{F531B204-D24A-401A-90CD-5FAE6846AC5E}"/>
              </a:ext>
            </a:extLst>
          </p:cNvPr>
          <p:cNvSpPr txBox="1"/>
          <p:nvPr/>
        </p:nvSpPr>
        <p:spPr>
          <a:xfrm flipH="1">
            <a:off x="2808066" y="1848369"/>
            <a:ext cx="957179" cy="830997"/>
          </a:xfrm>
          <a:prstGeom prst="rect">
            <a:avLst/>
          </a:prstGeom>
          <a:solidFill>
            <a:srgbClr val="009900"/>
          </a:solidFill>
        </p:spPr>
        <p:txBody>
          <a:bodyPr wrap="square" rtlCol="0">
            <a:spAutoFit/>
          </a:bodyPr>
          <a:lstStyle/>
          <a:p>
            <a:pPr algn="ctr"/>
            <a:r>
              <a:rPr lang="en-US" sz="4800" dirty="0">
                <a:latin typeface="Algerian" panose="04020705040A02060702" pitchFamily="82" charset="0"/>
              </a:rPr>
              <a:t>CE</a:t>
            </a:r>
          </a:p>
        </p:txBody>
      </p:sp>
      <p:sp>
        <p:nvSpPr>
          <p:cNvPr id="23" name="TextBox 22">
            <a:extLst>
              <a:ext uri="{FF2B5EF4-FFF2-40B4-BE49-F238E27FC236}">
                <a16:creationId xmlns:a16="http://schemas.microsoft.com/office/drawing/2014/main" id="{DADD53A8-4A43-4228-96E2-029D0C5510D7}"/>
              </a:ext>
            </a:extLst>
          </p:cNvPr>
          <p:cNvSpPr txBox="1"/>
          <p:nvPr/>
        </p:nvSpPr>
        <p:spPr>
          <a:xfrm flipH="1">
            <a:off x="3635112" y="2398467"/>
            <a:ext cx="826721" cy="830997"/>
          </a:xfrm>
          <a:prstGeom prst="rect">
            <a:avLst/>
          </a:prstGeom>
          <a:solidFill>
            <a:srgbClr val="0066FF"/>
          </a:solidFill>
        </p:spPr>
        <p:txBody>
          <a:bodyPr wrap="square" rtlCol="0">
            <a:spAutoFit/>
          </a:bodyPr>
          <a:lstStyle/>
          <a:p>
            <a:pPr algn="ctr"/>
            <a:r>
              <a:rPr lang="en-US" sz="4800" dirty="0">
                <a:latin typeface="Algerian" panose="04020705040A02060702" pitchFamily="82" charset="0"/>
              </a:rPr>
              <a:t>s</a:t>
            </a:r>
          </a:p>
        </p:txBody>
      </p:sp>
      <p:sp>
        <p:nvSpPr>
          <p:cNvPr id="13" name="TextBox 12">
            <a:extLst>
              <a:ext uri="{FF2B5EF4-FFF2-40B4-BE49-F238E27FC236}">
                <a16:creationId xmlns:a16="http://schemas.microsoft.com/office/drawing/2014/main" id="{831ECFDA-97CA-442E-A681-754BAC1D89E1}"/>
              </a:ext>
            </a:extLst>
          </p:cNvPr>
          <p:cNvSpPr txBox="1"/>
          <p:nvPr/>
        </p:nvSpPr>
        <p:spPr>
          <a:xfrm>
            <a:off x="89508" y="3897568"/>
            <a:ext cx="6667754" cy="2308324"/>
          </a:xfrm>
          <a:prstGeom prst="rect">
            <a:avLst/>
          </a:prstGeom>
          <a:noFill/>
        </p:spPr>
        <p:txBody>
          <a:bodyPr wrap="square" rtlCol="0">
            <a:spAutoFit/>
          </a:bodyPr>
          <a:lstStyle/>
          <a:p>
            <a:r>
              <a:rPr lang="en-US" sz="1600" b="1" i="1" dirty="0">
                <a:solidFill>
                  <a:srgbClr val="00B0F0"/>
                </a:solidFill>
              </a:rPr>
              <a:t>Rotary</a:t>
            </a:r>
            <a:r>
              <a:rPr lang="en-US" sz="1600" b="1" dirty="0">
                <a:solidFill>
                  <a:srgbClr val="00B0F0"/>
                </a:solidFill>
              </a:rPr>
              <a:t> magazine </a:t>
            </a:r>
            <a:r>
              <a:rPr lang="en-US" sz="1600" dirty="0"/>
              <a:t>– </a:t>
            </a:r>
            <a:r>
              <a:rPr lang="en-US" sz="1400" dirty="0"/>
              <a:t>GREAT IDEAS!</a:t>
            </a:r>
          </a:p>
          <a:p>
            <a:endParaRPr lang="en-US" sz="1600" dirty="0"/>
          </a:p>
          <a:p>
            <a:r>
              <a:rPr lang="en-US" sz="1600" b="1" dirty="0">
                <a:solidFill>
                  <a:srgbClr val="FF6600"/>
                </a:solidFill>
              </a:rPr>
              <a:t>Learning Center </a:t>
            </a:r>
            <a:r>
              <a:rPr lang="en-US" sz="1600" dirty="0"/>
              <a:t>– </a:t>
            </a:r>
            <a:r>
              <a:rPr lang="en-US" sz="1400" dirty="0"/>
              <a:t>WONDERFUL LEARNING MODULES FOR ALL ROTARIANS</a:t>
            </a:r>
          </a:p>
          <a:p>
            <a:endParaRPr lang="en-US" sz="1600" dirty="0"/>
          </a:p>
          <a:p>
            <a:r>
              <a:rPr lang="en-US" sz="1600" b="1" dirty="0">
                <a:solidFill>
                  <a:srgbClr val="7030A0"/>
                </a:solidFill>
              </a:rPr>
              <a:t>Past Presidents </a:t>
            </a:r>
            <a:r>
              <a:rPr lang="en-US" sz="1600" dirty="0"/>
              <a:t>– </a:t>
            </a:r>
            <a:r>
              <a:rPr lang="en-US" sz="1400" dirty="0"/>
              <a:t>ABUNDANT CONTRIBUTIONS</a:t>
            </a:r>
          </a:p>
          <a:p>
            <a:endParaRPr lang="en-US" sz="1600" dirty="0"/>
          </a:p>
          <a:p>
            <a:r>
              <a:rPr lang="en-US" sz="1600" b="1" dirty="0">
                <a:solidFill>
                  <a:schemeClr val="accent3">
                    <a:lumMod val="75000"/>
                  </a:schemeClr>
                </a:solidFill>
              </a:rPr>
              <a:t>District Leadership </a:t>
            </a:r>
            <a:r>
              <a:rPr lang="en-US" sz="1600" dirty="0"/>
              <a:t>– </a:t>
            </a:r>
            <a:r>
              <a:rPr lang="en-US" sz="1400" dirty="0"/>
              <a:t>DETAILED CURRENT INFORMATION</a:t>
            </a:r>
          </a:p>
          <a:p>
            <a:endParaRPr lang="en-US" sz="1600" dirty="0"/>
          </a:p>
          <a:p>
            <a:r>
              <a:rPr lang="en-US" sz="1600" b="1" dirty="0">
                <a:solidFill>
                  <a:srgbClr val="009900"/>
                </a:solidFill>
              </a:rPr>
              <a:t>Fellow Rotarians </a:t>
            </a:r>
            <a:r>
              <a:rPr lang="en-US" sz="1600" dirty="0"/>
              <a:t>– </a:t>
            </a:r>
            <a:r>
              <a:rPr lang="en-US" sz="1400" dirty="0"/>
              <a:t>A WEALTH OF PROFESSIONAL EXPERIENCE</a:t>
            </a:r>
            <a:endParaRPr lang="en-US" sz="1600" dirty="0"/>
          </a:p>
        </p:txBody>
      </p:sp>
      <p:pic>
        <p:nvPicPr>
          <p:cNvPr id="18" name="Picture 17" descr="A picture containing graphical user interface&#10;&#10;Description automatically generated">
            <a:extLst>
              <a:ext uri="{FF2B5EF4-FFF2-40B4-BE49-F238E27FC236}">
                <a16:creationId xmlns:a16="http://schemas.microsoft.com/office/drawing/2014/main" id="{FBBF64D3-3B3B-41FD-A12A-6A4AFB58719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577656" y="117394"/>
            <a:ext cx="3429000" cy="1030224"/>
          </a:xfrm>
          <a:prstGeom prst="rect">
            <a:avLst/>
          </a:prstGeom>
        </p:spPr>
      </p:pic>
      <p:pic>
        <p:nvPicPr>
          <p:cNvPr id="24" name="Picture 23">
            <a:extLst>
              <a:ext uri="{FF2B5EF4-FFF2-40B4-BE49-F238E27FC236}">
                <a16:creationId xmlns:a16="http://schemas.microsoft.com/office/drawing/2014/main" id="{47A1B89F-70FE-48DB-B383-C278CF35423E}"/>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46473" y="5135669"/>
            <a:ext cx="3423160" cy="1527127"/>
          </a:xfrm>
          <a:prstGeom prst="rect">
            <a:avLst/>
          </a:prstGeom>
          <a:noFill/>
          <a:ln>
            <a:noFill/>
          </a:ln>
        </p:spPr>
      </p:pic>
      <p:sp>
        <p:nvSpPr>
          <p:cNvPr id="2" name="Rectangle 1">
            <a:extLst>
              <a:ext uri="{FF2B5EF4-FFF2-40B4-BE49-F238E27FC236}">
                <a16:creationId xmlns:a16="http://schemas.microsoft.com/office/drawing/2014/main" id="{529B5B87-C7D2-4059-8B4D-2177CA7822AA}"/>
              </a:ext>
            </a:extLst>
          </p:cNvPr>
          <p:cNvSpPr/>
          <p:nvPr/>
        </p:nvSpPr>
        <p:spPr>
          <a:xfrm>
            <a:off x="126365" y="1650941"/>
            <a:ext cx="474842" cy="394855"/>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a:t>
            </a:r>
          </a:p>
        </p:txBody>
      </p:sp>
      <p:sp>
        <p:nvSpPr>
          <p:cNvPr id="3" name="Rectangle 2">
            <a:extLst>
              <a:ext uri="{FF2B5EF4-FFF2-40B4-BE49-F238E27FC236}">
                <a16:creationId xmlns:a16="http://schemas.microsoft.com/office/drawing/2014/main" id="{726F0D1C-573D-43F2-8966-4B23922EE78C}"/>
              </a:ext>
            </a:extLst>
          </p:cNvPr>
          <p:cNvSpPr/>
          <p:nvPr/>
        </p:nvSpPr>
        <p:spPr>
          <a:xfrm>
            <a:off x="601207" y="2045796"/>
            <a:ext cx="474842" cy="376182"/>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a:t>
            </a:r>
          </a:p>
        </p:txBody>
      </p:sp>
      <p:sp>
        <p:nvSpPr>
          <p:cNvPr id="19" name="Rectangle 18">
            <a:extLst>
              <a:ext uri="{FF2B5EF4-FFF2-40B4-BE49-F238E27FC236}">
                <a16:creationId xmlns:a16="http://schemas.microsoft.com/office/drawing/2014/main" id="{485B200B-CA8D-4520-9D61-C14401138391}"/>
              </a:ext>
            </a:extLst>
          </p:cNvPr>
          <p:cNvSpPr/>
          <p:nvPr/>
        </p:nvSpPr>
        <p:spPr>
          <a:xfrm>
            <a:off x="1076049" y="2430472"/>
            <a:ext cx="474842" cy="39485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a:t>
            </a:r>
          </a:p>
        </p:txBody>
      </p:sp>
      <p:sp>
        <p:nvSpPr>
          <p:cNvPr id="25" name="Rectangle 24">
            <a:extLst>
              <a:ext uri="{FF2B5EF4-FFF2-40B4-BE49-F238E27FC236}">
                <a16:creationId xmlns:a16="http://schemas.microsoft.com/office/drawing/2014/main" id="{C6AA20AF-6EE4-4B68-B023-33FD609A88FA}"/>
              </a:ext>
            </a:extLst>
          </p:cNvPr>
          <p:cNvSpPr/>
          <p:nvPr/>
        </p:nvSpPr>
        <p:spPr>
          <a:xfrm>
            <a:off x="1550891" y="2825327"/>
            <a:ext cx="474842" cy="376182"/>
          </a:xfrm>
          <a:prstGeom prst="rect">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a:t>
            </a:r>
          </a:p>
        </p:txBody>
      </p:sp>
    </p:spTree>
    <p:extLst>
      <p:ext uri="{BB962C8B-B14F-4D97-AF65-F5344CB8AC3E}">
        <p14:creationId xmlns:p14="http://schemas.microsoft.com/office/powerpoint/2010/main" val="6173765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10;&#10;Description automatically generated">
            <a:extLst>
              <a:ext uri="{FF2B5EF4-FFF2-40B4-BE49-F238E27FC236}">
                <a16:creationId xmlns:a16="http://schemas.microsoft.com/office/drawing/2014/main" id="{3A9FCB90-81A1-4F81-91D9-BF08478444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
        <p:nvSpPr>
          <p:cNvPr id="4" name="TextBox 3">
            <a:extLst>
              <a:ext uri="{FF2B5EF4-FFF2-40B4-BE49-F238E27FC236}">
                <a16:creationId xmlns:a16="http://schemas.microsoft.com/office/drawing/2014/main" id="{B26F809D-5D27-421C-8E99-0F913C39B183}"/>
              </a:ext>
            </a:extLst>
          </p:cNvPr>
          <p:cNvSpPr txBox="1"/>
          <p:nvPr/>
        </p:nvSpPr>
        <p:spPr>
          <a:xfrm>
            <a:off x="6999514" y="797510"/>
            <a:ext cx="5192486" cy="5262979"/>
          </a:xfrm>
          <a:prstGeom prst="rect">
            <a:avLst/>
          </a:prstGeom>
          <a:noFill/>
        </p:spPr>
        <p:txBody>
          <a:bodyPr wrap="square" rtlCol="0">
            <a:spAutoFit/>
          </a:bodyPr>
          <a:lstStyle/>
          <a:p>
            <a:r>
              <a:rPr lang="en-US" sz="2400" dirty="0"/>
              <a:t>PUT THESE DATES ON YOUR CALENDAR</a:t>
            </a:r>
          </a:p>
          <a:p>
            <a:endParaRPr lang="en-US" sz="2400" dirty="0"/>
          </a:p>
          <a:p>
            <a:r>
              <a:rPr lang="en-US" sz="2400" dirty="0"/>
              <a:t>PROMOTE THE CONVENTION AND ENCOURAGE ATTENDANCE WITH YOUR FELLOW ROTARIANS</a:t>
            </a:r>
          </a:p>
          <a:p>
            <a:endParaRPr lang="en-US" sz="2400" dirty="0"/>
          </a:p>
          <a:p>
            <a:r>
              <a:rPr lang="en-US" sz="2400" dirty="0"/>
              <a:t>USE THIS OPPORUNITY TO SHARE THE BIGGER PICTURE OF ROTARY INTERNATIONAL</a:t>
            </a:r>
          </a:p>
          <a:p>
            <a:endParaRPr lang="en-US" sz="2400" dirty="0"/>
          </a:p>
          <a:p>
            <a:r>
              <a:rPr lang="en-US" sz="2400" dirty="0"/>
              <a:t>USE A PORTION OF THE VIRTUAL CONVENTION AS A PROGRAM FOR YOUR CLUB</a:t>
            </a:r>
          </a:p>
        </p:txBody>
      </p:sp>
    </p:spTree>
    <p:extLst>
      <p:ext uri="{BB962C8B-B14F-4D97-AF65-F5344CB8AC3E}">
        <p14:creationId xmlns:p14="http://schemas.microsoft.com/office/powerpoint/2010/main" val="27596809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10;&#10;Description automatically generated">
            <a:extLst>
              <a:ext uri="{FF2B5EF4-FFF2-40B4-BE49-F238E27FC236}">
                <a16:creationId xmlns:a16="http://schemas.microsoft.com/office/drawing/2014/main" id="{95B3EF7A-613F-4554-85B3-95CC89CCB37F}"/>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0"/>
            <a:ext cx="3810000" cy="3810000"/>
          </a:xfrm>
          <a:prstGeom prst="rect">
            <a:avLst/>
          </a:prstGeom>
        </p:spPr>
      </p:pic>
      <p:sp>
        <p:nvSpPr>
          <p:cNvPr id="5" name="Rectangle 4">
            <a:extLst>
              <a:ext uri="{FF2B5EF4-FFF2-40B4-BE49-F238E27FC236}">
                <a16:creationId xmlns:a16="http://schemas.microsoft.com/office/drawing/2014/main" id="{ADC5E975-2489-4F8C-9915-EF1ACFAF4BC0}"/>
              </a:ext>
            </a:extLst>
          </p:cNvPr>
          <p:cNvSpPr/>
          <p:nvPr/>
        </p:nvSpPr>
        <p:spPr>
          <a:xfrm>
            <a:off x="3810000" y="1443335"/>
            <a:ext cx="8214428" cy="923330"/>
          </a:xfrm>
          <a:prstGeom prst="rect">
            <a:avLst/>
          </a:prstGeom>
          <a:noFill/>
          <a:ln>
            <a:noFill/>
          </a:ln>
        </p:spPr>
        <p:txBody>
          <a:bodyPr wrap="none" lIns="91440" tIns="45720" rIns="91440" bIns="45720">
            <a:spAutoFit/>
          </a:bodyPr>
          <a:lstStyle/>
          <a:p>
            <a:pPr algn="ctr"/>
            <a:r>
              <a:rPr lang="en-US" sz="5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DISTRICT CONFERENCE</a:t>
            </a:r>
            <a:endPar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
        <p:nvSpPr>
          <p:cNvPr id="6" name="TextBox 5">
            <a:extLst>
              <a:ext uri="{FF2B5EF4-FFF2-40B4-BE49-F238E27FC236}">
                <a16:creationId xmlns:a16="http://schemas.microsoft.com/office/drawing/2014/main" id="{271C1B1E-5AD3-454D-979C-128902DCD245}"/>
              </a:ext>
            </a:extLst>
          </p:cNvPr>
          <p:cNvSpPr txBox="1"/>
          <p:nvPr/>
        </p:nvSpPr>
        <p:spPr>
          <a:xfrm>
            <a:off x="1450109" y="4165600"/>
            <a:ext cx="2622834" cy="2677656"/>
          </a:xfrm>
          <a:prstGeom prst="rect">
            <a:avLst/>
          </a:prstGeom>
          <a:noFill/>
        </p:spPr>
        <p:txBody>
          <a:bodyPr wrap="none" rtlCol="0">
            <a:spAutoFit/>
          </a:bodyPr>
          <a:lstStyle/>
          <a:p>
            <a:pPr algn="ctr"/>
            <a:r>
              <a:rPr lang="en-US" sz="2800" b="1" dirty="0">
                <a:solidFill>
                  <a:srgbClr val="0070C0"/>
                </a:solidFill>
              </a:rPr>
              <a:t>District 5710</a:t>
            </a:r>
          </a:p>
          <a:p>
            <a:pPr algn="ctr"/>
            <a:endParaRPr lang="en-US" sz="2800" dirty="0"/>
          </a:p>
          <a:p>
            <a:pPr algn="ctr"/>
            <a:r>
              <a:rPr lang="en-US" sz="2800" dirty="0"/>
              <a:t>October 22/23</a:t>
            </a:r>
          </a:p>
          <a:p>
            <a:pPr algn="ctr"/>
            <a:endParaRPr lang="en-US" sz="2800" dirty="0"/>
          </a:p>
          <a:p>
            <a:pPr algn="ctr"/>
            <a:r>
              <a:rPr lang="en-US" sz="2800" dirty="0"/>
              <a:t>Manhattan</a:t>
            </a:r>
          </a:p>
          <a:p>
            <a:pPr algn="ctr"/>
            <a:endParaRPr lang="en-US" sz="2800" dirty="0"/>
          </a:p>
        </p:txBody>
      </p:sp>
      <p:sp>
        <p:nvSpPr>
          <p:cNvPr id="7" name="TextBox 6">
            <a:extLst>
              <a:ext uri="{FF2B5EF4-FFF2-40B4-BE49-F238E27FC236}">
                <a16:creationId xmlns:a16="http://schemas.microsoft.com/office/drawing/2014/main" id="{98697E99-5C91-479C-8D9B-77CEF2F54BD7}"/>
              </a:ext>
            </a:extLst>
          </p:cNvPr>
          <p:cNvSpPr txBox="1"/>
          <p:nvPr/>
        </p:nvSpPr>
        <p:spPr>
          <a:xfrm>
            <a:off x="8119059" y="4180344"/>
            <a:ext cx="2622834" cy="2677656"/>
          </a:xfrm>
          <a:prstGeom prst="rect">
            <a:avLst/>
          </a:prstGeom>
          <a:noFill/>
        </p:spPr>
        <p:txBody>
          <a:bodyPr wrap="none" rtlCol="0">
            <a:spAutoFit/>
          </a:bodyPr>
          <a:lstStyle/>
          <a:p>
            <a:pPr algn="ctr"/>
            <a:r>
              <a:rPr lang="en-US" sz="2800" b="1" dirty="0">
                <a:solidFill>
                  <a:srgbClr val="0070C0"/>
                </a:solidFill>
              </a:rPr>
              <a:t>District 5680</a:t>
            </a:r>
          </a:p>
          <a:p>
            <a:pPr algn="ctr"/>
            <a:endParaRPr lang="en-US" sz="2800" dirty="0"/>
          </a:p>
          <a:p>
            <a:pPr algn="ctr"/>
            <a:r>
              <a:rPr lang="en-US" sz="2800" dirty="0"/>
              <a:t>October 29/30</a:t>
            </a:r>
          </a:p>
          <a:p>
            <a:pPr algn="ctr"/>
            <a:endParaRPr lang="en-US" sz="2800" dirty="0"/>
          </a:p>
          <a:p>
            <a:pPr algn="ctr"/>
            <a:r>
              <a:rPr lang="en-US" sz="2800" dirty="0"/>
              <a:t>Wichita</a:t>
            </a:r>
          </a:p>
          <a:p>
            <a:pPr algn="ctr"/>
            <a:endParaRPr lang="en-US" sz="2800" dirty="0"/>
          </a:p>
        </p:txBody>
      </p:sp>
      <p:sp>
        <p:nvSpPr>
          <p:cNvPr id="8" name="TextBox 7">
            <a:extLst>
              <a:ext uri="{FF2B5EF4-FFF2-40B4-BE49-F238E27FC236}">
                <a16:creationId xmlns:a16="http://schemas.microsoft.com/office/drawing/2014/main" id="{1F7FBDB0-AF62-4706-B351-71C2CCBE7B4E}"/>
              </a:ext>
            </a:extLst>
          </p:cNvPr>
          <p:cNvSpPr txBox="1"/>
          <p:nvPr/>
        </p:nvSpPr>
        <p:spPr>
          <a:xfrm>
            <a:off x="5265325" y="3209835"/>
            <a:ext cx="1661352" cy="1200329"/>
          </a:xfrm>
          <a:prstGeom prst="rect">
            <a:avLst/>
          </a:prstGeom>
          <a:solidFill>
            <a:srgbClr val="7030A0"/>
          </a:solidFill>
        </p:spPr>
        <p:txBody>
          <a:bodyPr wrap="none" rtlCol="0">
            <a:spAutoFit/>
          </a:bodyPr>
          <a:lstStyle/>
          <a:p>
            <a:pPr algn="ctr"/>
            <a:r>
              <a:rPr lang="en-US" sz="2400" dirty="0">
                <a:solidFill>
                  <a:schemeClr val="bg1"/>
                </a:solidFill>
              </a:rPr>
              <a:t>Watch you</a:t>
            </a:r>
          </a:p>
          <a:p>
            <a:pPr algn="ctr"/>
            <a:r>
              <a:rPr lang="en-US" sz="2400" dirty="0">
                <a:solidFill>
                  <a:schemeClr val="bg1"/>
                </a:solidFill>
              </a:rPr>
              <a:t>Inbox for</a:t>
            </a:r>
          </a:p>
          <a:p>
            <a:pPr algn="ctr"/>
            <a:r>
              <a:rPr lang="en-US" sz="2400" dirty="0">
                <a:solidFill>
                  <a:schemeClr val="bg1"/>
                </a:solidFill>
              </a:rPr>
              <a:t>details</a:t>
            </a:r>
          </a:p>
        </p:txBody>
      </p:sp>
    </p:spTree>
    <p:extLst>
      <p:ext uri="{BB962C8B-B14F-4D97-AF65-F5344CB8AC3E}">
        <p14:creationId xmlns:p14="http://schemas.microsoft.com/office/powerpoint/2010/main" val="20597861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663E0F0-267F-4973-B8F1-D1F3C2B3E4E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39577" y="5115879"/>
            <a:ext cx="5109797" cy="1528123"/>
          </a:xfrm>
          <a:prstGeom prst="rect">
            <a:avLst/>
          </a:prstGeom>
          <a:noFill/>
          <a:ln>
            <a:noFill/>
          </a:ln>
        </p:spPr>
      </p:pic>
      <p:sp>
        <p:nvSpPr>
          <p:cNvPr id="2" name="TextBox 1">
            <a:extLst>
              <a:ext uri="{FF2B5EF4-FFF2-40B4-BE49-F238E27FC236}">
                <a16:creationId xmlns:a16="http://schemas.microsoft.com/office/drawing/2014/main" id="{9ECB9906-953C-4E68-B812-52BE5EC720E5}"/>
              </a:ext>
            </a:extLst>
          </p:cNvPr>
          <p:cNvSpPr txBox="1"/>
          <p:nvPr/>
        </p:nvSpPr>
        <p:spPr>
          <a:xfrm>
            <a:off x="4612926" y="1450813"/>
            <a:ext cx="7161015" cy="2308324"/>
          </a:xfrm>
          <a:prstGeom prst="rect">
            <a:avLst/>
          </a:prstGeom>
          <a:solidFill>
            <a:schemeClr val="bg1">
              <a:lumMod val="50000"/>
            </a:schemeClr>
          </a:solidFill>
        </p:spPr>
        <p:txBody>
          <a:bodyPr wrap="square" rtlCol="0">
            <a:spAutoFit/>
          </a:bodyPr>
          <a:lstStyle/>
          <a:p>
            <a:pPr algn="ctr"/>
            <a:r>
              <a:rPr lang="en-US" sz="2400" dirty="0">
                <a:solidFill>
                  <a:schemeClr val="bg1"/>
                </a:solidFill>
              </a:rPr>
              <a:t>DISTRICT 5680 PRESIDENTS-ELECT,</a:t>
            </a:r>
          </a:p>
          <a:p>
            <a:pPr algn="ctr"/>
            <a:endParaRPr lang="en-US" sz="2400" dirty="0">
              <a:solidFill>
                <a:schemeClr val="bg1"/>
              </a:solidFill>
            </a:endParaRPr>
          </a:p>
          <a:p>
            <a:pPr algn="ctr"/>
            <a:r>
              <a:rPr lang="en-US" sz="2400" dirty="0">
                <a:solidFill>
                  <a:schemeClr val="bg1"/>
                </a:solidFill>
              </a:rPr>
              <a:t>PLEASE STAY FOR A SHORT, BUT NECESSARY DISTRICT BUSINESS MEETING.</a:t>
            </a:r>
          </a:p>
          <a:p>
            <a:pPr algn="ctr"/>
            <a:endParaRPr lang="en-US" sz="2400" dirty="0">
              <a:solidFill>
                <a:schemeClr val="bg1"/>
              </a:solidFill>
            </a:endParaRPr>
          </a:p>
          <a:p>
            <a:pPr algn="ctr"/>
            <a:r>
              <a:rPr lang="en-US" sz="2400" dirty="0">
                <a:solidFill>
                  <a:schemeClr val="bg1"/>
                </a:solidFill>
              </a:rPr>
              <a:t>THANK YOU!</a:t>
            </a:r>
          </a:p>
        </p:txBody>
      </p:sp>
      <p:pic>
        <p:nvPicPr>
          <p:cNvPr id="9" name="Picture 8" descr="A picture containing drawing&#10;&#10;Description automatically generated">
            <a:extLst>
              <a:ext uri="{FF2B5EF4-FFF2-40B4-BE49-F238E27FC236}">
                <a16:creationId xmlns:a16="http://schemas.microsoft.com/office/drawing/2014/main" id="{25C404C2-F21D-45E1-8672-93ADB5FDC1A5}"/>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70013" y="978059"/>
            <a:ext cx="3609251" cy="3001659"/>
          </a:xfrm>
          <a:prstGeom prst="rect">
            <a:avLst/>
          </a:prstGeom>
        </p:spPr>
      </p:pic>
    </p:spTree>
    <p:extLst>
      <p:ext uri="{BB962C8B-B14F-4D97-AF65-F5344CB8AC3E}">
        <p14:creationId xmlns:p14="http://schemas.microsoft.com/office/powerpoint/2010/main" val="14323652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663E0F0-267F-4973-B8F1-D1F3C2B3E4E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53985" y="1605602"/>
            <a:ext cx="5109797" cy="1528123"/>
          </a:xfrm>
          <a:prstGeom prst="rect">
            <a:avLst/>
          </a:prstGeom>
          <a:noFill/>
          <a:ln>
            <a:noFill/>
          </a:ln>
        </p:spPr>
      </p:pic>
      <p:sp>
        <p:nvSpPr>
          <p:cNvPr id="7" name="Title 6">
            <a:extLst>
              <a:ext uri="{FF2B5EF4-FFF2-40B4-BE49-F238E27FC236}">
                <a16:creationId xmlns:a16="http://schemas.microsoft.com/office/drawing/2014/main" id="{CF9649A5-B006-46FC-B8AD-74D86C11E065}"/>
              </a:ext>
            </a:extLst>
          </p:cNvPr>
          <p:cNvSpPr>
            <a:spLocks noGrp="1"/>
          </p:cNvSpPr>
          <p:nvPr>
            <p:ph type="ctrTitle"/>
          </p:nvPr>
        </p:nvSpPr>
        <p:spPr>
          <a:xfrm>
            <a:off x="259773" y="1278083"/>
            <a:ext cx="5735782" cy="2546206"/>
          </a:xfrm>
          <a:solidFill>
            <a:srgbClr val="0066FF"/>
          </a:solidFill>
        </p:spPr>
        <p:txBody>
          <a:bodyPr>
            <a:normAutofit fontScale="90000"/>
          </a:bodyPr>
          <a:lstStyle/>
          <a:p>
            <a:r>
              <a:rPr lang="en-US" dirty="0">
                <a:solidFill>
                  <a:srgbClr val="FFC000"/>
                </a:solidFill>
              </a:rPr>
              <a:t>CLOSING CHALLENGE from</a:t>
            </a:r>
            <a:br>
              <a:rPr lang="en-US" dirty="0">
                <a:solidFill>
                  <a:srgbClr val="FFC000"/>
                </a:solidFill>
              </a:rPr>
            </a:br>
            <a:r>
              <a:rPr lang="en-US" dirty="0">
                <a:solidFill>
                  <a:srgbClr val="FFC000"/>
                </a:solidFill>
              </a:rPr>
              <a:t>RI PRESIDENT-ELECT</a:t>
            </a:r>
            <a:br>
              <a:rPr lang="en-US" dirty="0">
                <a:solidFill>
                  <a:srgbClr val="FFC000"/>
                </a:solidFill>
              </a:rPr>
            </a:br>
            <a:r>
              <a:rPr lang="en-US" dirty="0">
                <a:solidFill>
                  <a:srgbClr val="FFC000"/>
                </a:solidFill>
              </a:rPr>
              <a:t>SHEKHAR MEHTA</a:t>
            </a:r>
          </a:p>
        </p:txBody>
      </p:sp>
      <p:sp>
        <p:nvSpPr>
          <p:cNvPr id="2" name="Rectangle 1">
            <a:extLst>
              <a:ext uri="{FF2B5EF4-FFF2-40B4-BE49-F238E27FC236}">
                <a16:creationId xmlns:a16="http://schemas.microsoft.com/office/drawing/2014/main" id="{DFE1C65C-E43A-42F3-B2B5-2ECD65F71FE9}"/>
              </a:ext>
            </a:extLst>
          </p:cNvPr>
          <p:cNvSpPr>
            <a:spLocks noChangeArrowheads="1"/>
          </p:cNvSpPr>
          <p:nvPr/>
        </p:nvSpPr>
        <p:spPr bwMode="auto">
          <a:xfrm>
            <a:off x="5076167" y="6073488"/>
            <a:ext cx="2036618"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9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hlinkClick r:id="rId3"/>
              </a:rPr>
              <a:t>     </a:t>
            </a:r>
            <a:r>
              <a:rPr kumimoji="0" lang="en-US" altLang="en-US" sz="10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hlinkClick r:id="rId3"/>
              </a:rPr>
              <a:t> Rotary Video #2.mp4</a:t>
            </a:r>
            <a:r>
              <a:rPr kumimoji="0" lang="en-US" altLang="en-US" sz="10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kumimoji="0" lang="en-US" altLang="en-US" sz="800" b="0" i="0" u="none" strike="noStrike" cap="none" normalizeH="0" baseline="0" dirty="0">
                <a:ln>
                  <a:noFill/>
                </a:ln>
                <a:solidFill>
                  <a:schemeClr val="tx1"/>
                </a:solidFill>
                <a:effectLst/>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076538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2">
            <a:extLst>
              <a:ext uri="{FF2B5EF4-FFF2-40B4-BE49-F238E27FC236}">
                <a16:creationId xmlns:a16="http://schemas.microsoft.com/office/drawing/2014/main" id="{AADBC8A7-67C2-43C2-9BE0-2BEE4C05AD82}"/>
              </a:ext>
            </a:extLst>
          </p:cNvPr>
          <p:cNvSpPr txBox="1">
            <a:spLocks/>
          </p:cNvSpPr>
          <p:nvPr/>
        </p:nvSpPr>
        <p:spPr>
          <a:xfrm>
            <a:off x="617895" y="1411444"/>
            <a:ext cx="2781958" cy="1152510"/>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0700" b="1" dirty="0">
                <a:solidFill>
                  <a:schemeClr val="accent1">
                    <a:lumMod val="50000"/>
                  </a:schemeClr>
                </a:solidFill>
                <a:latin typeface="Vladimir Script" panose="03050402040407070305" pitchFamily="66" charset="0"/>
              </a:rPr>
              <a:t>Pieces of</a:t>
            </a:r>
          </a:p>
        </p:txBody>
      </p:sp>
      <p:pic>
        <p:nvPicPr>
          <p:cNvPr id="18" name="Picture 17" descr="See the source image">
            <a:extLst>
              <a:ext uri="{FF2B5EF4-FFF2-40B4-BE49-F238E27FC236}">
                <a16:creationId xmlns:a16="http://schemas.microsoft.com/office/drawing/2014/main" id="{507BBC9D-3E7C-42E9-9FBE-5DD6BC5A5779}"/>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5830" y="1682038"/>
            <a:ext cx="5188281" cy="195079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Diagram, calendar&#10;&#10;Description automatically generated">
            <a:extLst>
              <a:ext uri="{FF2B5EF4-FFF2-40B4-BE49-F238E27FC236}">
                <a16:creationId xmlns:a16="http://schemas.microsoft.com/office/drawing/2014/main" id="{2AB0F083-C818-4BFC-93A8-C4E7D322611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27802" y="4088478"/>
            <a:ext cx="5964338" cy="1287159"/>
          </a:xfrm>
          <a:prstGeom prst="rect">
            <a:avLst/>
          </a:prstGeom>
        </p:spPr>
      </p:pic>
      <p:pic>
        <p:nvPicPr>
          <p:cNvPr id="22" name="Picture 21" descr="Logo, company name&#10;&#10;Description automatically generated">
            <a:extLst>
              <a:ext uri="{FF2B5EF4-FFF2-40B4-BE49-F238E27FC236}">
                <a16:creationId xmlns:a16="http://schemas.microsoft.com/office/drawing/2014/main" id="{51012320-F064-4269-BCB6-EBC5D058004E}"/>
              </a:ext>
            </a:extLst>
          </p:cNvPr>
          <p:cNvPicPr>
            <a:picLocks noChangeAspect="1"/>
          </p:cNvPicPr>
          <p:nvPr/>
        </p:nvPicPr>
        <p:blipFill>
          <a:blip r:embed="rId5">
            <a:clrChange>
              <a:clrFrom>
                <a:srgbClr val="FFFFFF"/>
              </a:clrFrom>
              <a:clrTo>
                <a:srgbClr val="FFFFFF">
                  <a:alpha val="0"/>
                </a:srgbClr>
              </a:clrTo>
            </a:clrChange>
            <a:alphaModFix amt="70000"/>
            <a:extLst>
              <a:ext uri="{28A0092B-C50C-407E-A947-70E740481C1C}">
                <a14:useLocalDpi xmlns:a14="http://schemas.microsoft.com/office/drawing/2010/main" val="0"/>
              </a:ext>
            </a:extLst>
          </a:blip>
          <a:stretch>
            <a:fillRect/>
          </a:stretch>
        </p:blipFill>
        <p:spPr>
          <a:xfrm>
            <a:off x="6588560" y="0"/>
            <a:ext cx="5375638" cy="5375638"/>
          </a:xfrm>
          <a:prstGeom prst="rect">
            <a:avLst/>
          </a:prstGeom>
        </p:spPr>
      </p:pic>
      <p:pic>
        <p:nvPicPr>
          <p:cNvPr id="17" name="Picture 16">
            <a:extLst>
              <a:ext uri="{FF2B5EF4-FFF2-40B4-BE49-F238E27FC236}">
                <a16:creationId xmlns:a16="http://schemas.microsoft.com/office/drawing/2014/main" id="{F009CEA5-F6F0-467F-BE7B-7AACE649F756}"/>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46473" y="5135669"/>
            <a:ext cx="3423160" cy="1527127"/>
          </a:xfrm>
          <a:prstGeom prst="rect">
            <a:avLst/>
          </a:prstGeom>
          <a:noFill/>
          <a:ln>
            <a:noFill/>
          </a:ln>
        </p:spPr>
      </p:pic>
    </p:spTree>
    <p:extLst>
      <p:ext uri="{BB962C8B-B14F-4D97-AF65-F5344CB8AC3E}">
        <p14:creationId xmlns:p14="http://schemas.microsoft.com/office/powerpoint/2010/main" val="41827136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ACD0B-7342-4075-A9FA-1BF83C93A49F}"/>
              </a:ext>
            </a:extLst>
          </p:cNvPr>
          <p:cNvSpPr>
            <a:spLocks noGrp="1"/>
          </p:cNvSpPr>
          <p:nvPr>
            <p:ph type="ctrTitle"/>
          </p:nvPr>
        </p:nvSpPr>
        <p:spPr>
          <a:xfrm>
            <a:off x="293616" y="804879"/>
            <a:ext cx="5562600" cy="1378484"/>
          </a:xfrm>
        </p:spPr>
        <p:txBody>
          <a:bodyPr anchor="b">
            <a:noAutofit/>
          </a:bodyPr>
          <a:lstStyle/>
          <a:p>
            <a:r>
              <a:rPr lang="en-US" b="1" dirty="0">
                <a:solidFill>
                  <a:srgbClr val="FFC000"/>
                </a:solidFill>
                <a:effectLst>
                  <a:outerShdw blurRad="38100" dist="38100" dir="2700000" algn="tl">
                    <a:srgbClr val="000000">
                      <a:alpha val="43137"/>
                    </a:srgbClr>
                  </a:outerShdw>
                </a:effectLst>
              </a:rPr>
              <a:t>SPECIAL THANKS</a:t>
            </a:r>
            <a:br>
              <a:rPr lang="en-US" sz="2800" b="1" dirty="0">
                <a:solidFill>
                  <a:srgbClr val="0070C0"/>
                </a:solidFill>
                <a:effectLst>
                  <a:outerShdw blurRad="38100" dist="38100" dir="2700000" algn="tl">
                    <a:srgbClr val="000000">
                      <a:alpha val="43137"/>
                    </a:srgbClr>
                  </a:outerShdw>
                </a:effectLst>
              </a:rPr>
            </a:br>
            <a:r>
              <a:rPr lang="en-US" sz="2800" b="1" dirty="0">
                <a:solidFill>
                  <a:srgbClr val="0070C0"/>
                </a:solidFill>
                <a:effectLst>
                  <a:outerShdw blurRad="38100" dist="38100" dir="2700000" algn="tl">
                    <a:srgbClr val="000000">
                      <a:alpha val="43137"/>
                    </a:srgbClr>
                  </a:outerShdw>
                </a:effectLst>
              </a:rPr>
              <a:t>to the speakers, facilitators, district leaders and Heartland PETS steering committee.</a:t>
            </a:r>
          </a:p>
        </p:txBody>
      </p:sp>
      <p:sp>
        <p:nvSpPr>
          <p:cNvPr id="13" name="TextBox 12">
            <a:extLst>
              <a:ext uri="{FF2B5EF4-FFF2-40B4-BE49-F238E27FC236}">
                <a16:creationId xmlns:a16="http://schemas.microsoft.com/office/drawing/2014/main" id="{499E28FA-38A1-4B3A-A225-CBA14A39FB2D}"/>
              </a:ext>
            </a:extLst>
          </p:cNvPr>
          <p:cNvSpPr txBox="1"/>
          <p:nvPr/>
        </p:nvSpPr>
        <p:spPr>
          <a:xfrm>
            <a:off x="1577936" y="2498991"/>
            <a:ext cx="2993960" cy="2154436"/>
          </a:xfrm>
          <a:prstGeom prst="rect">
            <a:avLst/>
          </a:prstGeom>
          <a:noFill/>
        </p:spPr>
        <p:txBody>
          <a:bodyPr wrap="none" rtlCol="0">
            <a:spAutoFit/>
          </a:bodyPr>
          <a:lstStyle/>
          <a:p>
            <a:pPr algn="ctr"/>
            <a:r>
              <a:rPr lang="en-US" sz="4000" b="1" dirty="0">
                <a:solidFill>
                  <a:schemeClr val="accent3">
                    <a:lumMod val="50000"/>
                  </a:schemeClr>
                </a:solidFill>
              </a:rPr>
              <a:t>VIRTUAL</a:t>
            </a:r>
          </a:p>
          <a:p>
            <a:pPr algn="ctr"/>
            <a:r>
              <a:rPr lang="en-US" sz="4000" b="1" dirty="0">
                <a:solidFill>
                  <a:schemeClr val="accent3">
                    <a:lumMod val="50000"/>
                  </a:schemeClr>
                </a:solidFill>
              </a:rPr>
              <a:t>PETS</a:t>
            </a:r>
          </a:p>
          <a:p>
            <a:pPr algn="ctr"/>
            <a:r>
              <a:rPr lang="en-US" sz="1400" b="1" dirty="0">
                <a:solidFill>
                  <a:schemeClr val="accent3">
                    <a:lumMod val="50000"/>
                  </a:schemeClr>
                </a:solidFill>
              </a:rPr>
              <a:t>President-Elect Training Seminar</a:t>
            </a:r>
          </a:p>
          <a:p>
            <a:pPr algn="ctr"/>
            <a:r>
              <a:rPr lang="en-US" sz="4000" b="1" dirty="0">
                <a:solidFill>
                  <a:schemeClr val="accent3">
                    <a:lumMod val="50000"/>
                  </a:schemeClr>
                </a:solidFill>
              </a:rPr>
              <a:t>2021</a:t>
            </a:r>
          </a:p>
        </p:txBody>
      </p:sp>
      <p:sp>
        <p:nvSpPr>
          <p:cNvPr id="4" name="TextBox 3">
            <a:extLst>
              <a:ext uri="{FF2B5EF4-FFF2-40B4-BE49-F238E27FC236}">
                <a16:creationId xmlns:a16="http://schemas.microsoft.com/office/drawing/2014/main" id="{F38ED27B-9B8D-4D04-B168-AC7BF1EFBE50}"/>
              </a:ext>
            </a:extLst>
          </p:cNvPr>
          <p:cNvSpPr txBox="1"/>
          <p:nvPr/>
        </p:nvSpPr>
        <p:spPr>
          <a:xfrm>
            <a:off x="245399" y="5073281"/>
            <a:ext cx="5659034" cy="1384995"/>
          </a:xfrm>
          <a:custGeom>
            <a:avLst/>
            <a:gdLst>
              <a:gd name="connsiteX0" fmla="*/ 0 w 5659034"/>
              <a:gd name="connsiteY0" fmla="*/ 0 h 1384995"/>
              <a:gd name="connsiteX1" fmla="*/ 565903 w 5659034"/>
              <a:gd name="connsiteY1" fmla="*/ 0 h 1384995"/>
              <a:gd name="connsiteX2" fmla="*/ 1188397 w 5659034"/>
              <a:gd name="connsiteY2" fmla="*/ 0 h 1384995"/>
              <a:gd name="connsiteX3" fmla="*/ 1754301 w 5659034"/>
              <a:gd name="connsiteY3" fmla="*/ 0 h 1384995"/>
              <a:gd name="connsiteX4" fmla="*/ 2263614 w 5659034"/>
              <a:gd name="connsiteY4" fmla="*/ 0 h 1384995"/>
              <a:gd name="connsiteX5" fmla="*/ 2716336 w 5659034"/>
              <a:gd name="connsiteY5" fmla="*/ 0 h 1384995"/>
              <a:gd name="connsiteX6" fmla="*/ 3395420 w 5659034"/>
              <a:gd name="connsiteY6" fmla="*/ 0 h 1384995"/>
              <a:gd name="connsiteX7" fmla="*/ 3791553 w 5659034"/>
              <a:gd name="connsiteY7" fmla="*/ 0 h 1384995"/>
              <a:gd name="connsiteX8" fmla="*/ 4470637 w 5659034"/>
              <a:gd name="connsiteY8" fmla="*/ 0 h 1384995"/>
              <a:gd name="connsiteX9" fmla="*/ 4979950 w 5659034"/>
              <a:gd name="connsiteY9" fmla="*/ 0 h 1384995"/>
              <a:gd name="connsiteX10" fmla="*/ 5659034 w 5659034"/>
              <a:gd name="connsiteY10" fmla="*/ 0 h 1384995"/>
              <a:gd name="connsiteX11" fmla="*/ 5659034 w 5659034"/>
              <a:gd name="connsiteY11" fmla="*/ 447815 h 1384995"/>
              <a:gd name="connsiteX12" fmla="*/ 5659034 w 5659034"/>
              <a:gd name="connsiteY12" fmla="*/ 881780 h 1384995"/>
              <a:gd name="connsiteX13" fmla="*/ 5659034 w 5659034"/>
              <a:gd name="connsiteY13" fmla="*/ 1384995 h 1384995"/>
              <a:gd name="connsiteX14" fmla="*/ 5262902 w 5659034"/>
              <a:gd name="connsiteY14" fmla="*/ 1384995 h 1384995"/>
              <a:gd name="connsiteX15" fmla="*/ 4696998 w 5659034"/>
              <a:gd name="connsiteY15" fmla="*/ 1384995 h 1384995"/>
              <a:gd name="connsiteX16" fmla="*/ 4300866 w 5659034"/>
              <a:gd name="connsiteY16" fmla="*/ 1384995 h 1384995"/>
              <a:gd name="connsiteX17" fmla="*/ 3734962 w 5659034"/>
              <a:gd name="connsiteY17" fmla="*/ 1384995 h 1384995"/>
              <a:gd name="connsiteX18" fmla="*/ 3169059 w 5659034"/>
              <a:gd name="connsiteY18" fmla="*/ 1384995 h 1384995"/>
              <a:gd name="connsiteX19" fmla="*/ 2659746 w 5659034"/>
              <a:gd name="connsiteY19" fmla="*/ 1384995 h 1384995"/>
              <a:gd name="connsiteX20" fmla="*/ 2263614 w 5659034"/>
              <a:gd name="connsiteY20" fmla="*/ 1384995 h 1384995"/>
              <a:gd name="connsiteX21" fmla="*/ 1867481 w 5659034"/>
              <a:gd name="connsiteY21" fmla="*/ 1384995 h 1384995"/>
              <a:gd name="connsiteX22" fmla="*/ 1358168 w 5659034"/>
              <a:gd name="connsiteY22" fmla="*/ 1384995 h 1384995"/>
              <a:gd name="connsiteX23" fmla="*/ 792265 w 5659034"/>
              <a:gd name="connsiteY23" fmla="*/ 1384995 h 1384995"/>
              <a:gd name="connsiteX24" fmla="*/ 0 w 5659034"/>
              <a:gd name="connsiteY24" fmla="*/ 1384995 h 1384995"/>
              <a:gd name="connsiteX25" fmla="*/ 0 w 5659034"/>
              <a:gd name="connsiteY25" fmla="*/ 895630 h 1384995"/>
              <a:gd name="connsiteX26" fmla="*/ 0 w 5659034"/>
              <a:gd name="connsiteY26" fmla="*/ 447815 h 1384995"/>
              <a:gd name="connsiteX27" fmla="*/ 0 w 5659034"/>
              <a:gd name="connsiteY27" fmla="*/ 0 h 1384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659034" h="1384995" fill="none" extrusionOk="0">
                <a:moveTo>
                  <a:pt x="0" y="0"/>
                </a:moveTo>
                <a:cubicBezTo>
                  <a:pt x="120716" y="-63078"/>
                  <a:pt x="408427" y="55513"/>
                  <a:pt x="565903" y="0"/>
                </a:cubicBezTo>
                <a:cubicBezTo>
                  <a:pt x="723379" y="-55513"/>
                  <a:pt x="947117" y="74286"/>
                  <a:pt x="1188397" y="0"/>
                </a:cubicBezTo>
                <a:cubicBezTo>
                  <a:pt x="1429677" y="-74286"/>
                  <a:pt x="1537147" y="50816"/>
                  <a:pt x="1754301" y="0"/>
                </a:cubicBezTo>
                <a:cubicBezTo>
                  <a:pt x="1971455" y="-50816"/>
                  <a:pt x="2122614" y="49456"/>
                  <a:pt x="2263614" y="0"/>
                </a:cubicBezTo>
                <a:cubicBezTo>
                  <a:pt x="2404614" y="-49456"/>
                  <a:pt x="2606674" y="48707"/>
                  <a:pt x="2716336" y="0"/>
                </a:cubicBezTo>
                <a:cubicBezTo>
                  <a:pt x="2825998" y="-48707"/>
                  <a:pt x="3212503" y="75427"/>
                  <a:pt x="3395420" y="0"/>
                </a:cubicBezTo>
                <a:cubicBezTo>
                  <a:pt x="3578337" y="-75427"/>
                  <a:pt x="3610855" y="34598"/>
                  <a:pt x="3791553" y="0"/>
                </a:cubicBezTo>
                <a:cubicBezTo>
                  <a:pt x="3972251" y="-34598"/>
                  <a:pt x="4243226" y="19127"/>
                  <a:pt x="4470637" y="0"/>
                </a:cubicBezTo>
                <a:cubicBezTo>
                  <a:pt x="4698048" y="-19127"/>
                  <a:pt x="4767303" y="1249"/>
                  <a:pt x="4979950" y="0"/>
                </a:cubicBezTo>
                <a:cubicBezTo>
                  <a:pt x="5192597" y="-1249"/>
                  <a:pt x="5322382" y="64044"/>
                  <a:pt x="5659034" y="0"/>
                </a:cubicBezTo>
                <a:cubicBezTo>
                  <a:pt x="5700168" y="123695"/>
                  <a:pt x="5614523" y="341659"/>
                  <a:pt x="5659034" y="447815"/>
                </a:cubicBezTo>
                <a:cubicBezTo>
                  <a:pt x="5703545" y="553972"/>
                  <a:pt x="5619518" y="682814"/>
                  <a:pt x="5659034" y="881780"/>
                </a:cubicBezTo>
                <a:cubicBezTo>
                  <a:pt x="5698550" y="1080747"/>
                  <a:pt x="5631546" y="1141027"/>
                  <a:pt x="5659034" y="1384995"/>
                </a:cubicBezTo>
                <a:cubicBezTo>
                  <a:pt x="5469043" y="1389011"/>
                  <a:pt x="5397056" y="1343480"/>
                  <a:pt x="5262902" y="1384995"/>
                </a:cubicBezTo>
                <a:cubicBezTo>
                  <a:pt x="5128748" y="1426510"/>
                  <a:pt x="4901392" y="1325994"/>
                  <a:pt x="4696998" y="1384995"/>
                </a:cubicBezTo>
                <a:cubicBezTo>
                  <a:pt x="4492604" y="1443996"/>
                  <a:pt x="4386139" y="1367841"/>
                  <a:pt x="4300866" y="1384995"/>
                </a:cubicBezTo>
                <a:cubicBezTo>
                  <a:pt x="4215593" y="1402149"/>
                  <a:pt x="3949506" y="1322596"/>
                  <a:pt x="3734962" y="1384995"/>
                </a:cubicBezTo>
                <a:cubicBezTo>
                  <a:pt x="3520418" y="1447394"/>
                  <a:pt x="3448195" y="1359641"/>
                  <a:pt x="3169059" y="1384995"/>
                </a:cubicBezTo>
                <a:cubicBezTo>
                  <a:pt x="2889923" y="1410349"/>
                  <a:pt x="2851821" y="1364835"/>
                  <a:pt x="2659746" y="1384995"/>
                </a:cubicBezTo>
                <a:cubicBezTo>
                  <a:pt x="2467671" y="1405155"/>
                  <a:pt x="2420244" y="1374787"/>
                  <a:pt x="2263614" y="1384995"/>
                </a:cubicBezTo>
                <a:cubicBezTo>
                  <a:pt x="2106984" y="1395203"/>
                  <a:pt x="2006541" y="1367864"/>
                  <a:pt x="1867481" y="1384995"/>
                </a:cubicBezTo>
                <a:cubicBezTo>
                  <a:pt x="1728421" y="1402126"/>
                  <a:pt x="1556501" y="1374561"/>
                  <a:pt x="1358168" y="1384995"/>
                </a:cubicBezTo>
                <a:cubicBezTo>
                  <a:pt x="1159835" y="1395429"/>
                  <a:pt x="1048736" y="1375965"/>
                  <a:pt x="792265" y="1384995"/>
                </a:cubicBezTo>
                <a:cubicBezTo>
                  <a:pt x="535794" y="1394025"/>
                  <a:pt x="170146" y="1368146"/>
                  <a:pt x="0" y="1384995"/>
                </a:cubicBezTo>
                <a:cubicBezTo>
                  <a:pt x="-28020" y="1146345"/>
                  <a:pt x="8107" y="1024055"/>
                  <a:pt x="0" y="895630"/>
                </a:cubicBezTo>
                <a:cubicBezTo>
                  <a:pt x="-8107" y="767206"/>
                  <a:pt x="16607" y="643595"/>
                  <a:pt x="0" y="447815"/>
                </a:cubicBezTo>
                <a:cubicBezTo>
                  <a:pt x="-16607" y="252036"/>
                  <a:pt x="27749" y="132555"/>
                  <a:pt x="0" y="0"/>
                </a:cubicBezTo>
                <a:close/>
              </a:path>
              <a:path w="5659034" h="1384995" stroke="0" extrusionOk="0">
                <a:moveTo>
                  <a:pt x="0" y="0"/>
                </a:moveTo>
                <a:cubicBezTo>
                  <a:pt x="103395" y="-24971"/>
                  <a:pt x="352844" y="46993"/>
                  <a:pt x="452723" y="0"/>
                </a:cubicBezTo>
                <a:cubicBezTo>
                  <a:pt x="552602" y="-46993"/>
                  <a:pt x="768615" y="14025"/>
                  <a:pt x="1075216" y="0"/>
                </a:cubicBezTo>
                <a:cubicBezTo>
                  <a:pt x="1381817" y="-14025"/>
                  <a:pt x="1377367" y="30302"/>
                  <a:pt x="1584530" y="0"/>
                </a:cubicBezTo>
                <a:cubicBezTo>
                  <a:pt x="1791693" y="-30302"/>
                  <a:pt x="1937305" y="56698"/>
                  <a:pt x="2093843" y="0"/>
                </a:cubicBezTo>
                <a:cubicBezTo>
                  <a:pt x="2250381" y="-56698"/>
                  <a:pt x="2481134" y="49970"/>
                  <a:pt x="2772927" y="0"/>
                </a:cubicBezTo>
                <a:cubicBezTo>
                  <a:pt x="3064720" y="-49970"/>
                  <a:pt x="3052775" y="28800"/>
                  <a:pt x="3225649" y="0"/>
                </a:cubicBezTo>
                <a:cubicBezTo>
                  <a:pt x="3398523" y="-28800"/>
                  <a:pt x="3500379" y="38545"/>
                  <a:pt x="3678372" y="0"/>
                </a:cubicBezTo>
                <a:cubicBezTo>
                  <a:pt x="3856365" y="-38545"/>
                  <a:pt x="4077852" y="29130"/>
                  <a:pt x="4187685" y="0"/>
                </a:cubicBezTo>
                <a:cubicBezTo>
                  <a:pt x="4297518" y="-29130"/>
                  <a:pt x="4648342" y="49955"/>
                  <a:pt x="4866769" y="0"/>
                </a:cubicBezTo>
                <a:cubicBezTo>
                  <a:pt x="5085196" y="-49955"/>
                  <a:pt x="5391357" y="92172"/>
                  <a:pt x="5659034" y="0"/>
                </a:cubicBezTo>
                <a:cubicBezTo>
                  <a:pt x="5664800" y="195784"/>
                  <a:pt x="5657158" y="259046"/>
                  <a:pt x="5659034" y="447815"/>
                </a:cubicBezTo>
                <a:cubicBezTo>
                  <a:pt x="5660910" y="636584"/>
                  <a:pt x="5624423" y="690918"/>
                  <a:pt x="5659034" y="909480"/>
                </a:cubicBezTo>
                <a:cubicBezTo>
                  <a:pt x="5693645" y="1128043"/>
                  <a:pt x="5621509" y="1196913"/>
                  <a:pt x="5659034" y="1384995"/>
                </a:cubicBezTo>
                <a:cubicBezTo>
                  <a:pt x="5522436" y="1418532"/>
                  <a:pt x="5353494" y="1371888"/>
                  <a:pt x="5149721" y="1384995"/>
                </a:cubicBezTo>
                <a:cubicBezTo>
                  <a:pt x="4945948" y="1398102"/>
                  <a:pt x="4806655" y="1318788"/>
                  <a:pt x="4470637" y="1384995"/>
                </a:cubicBezTo>
                <a:cubicBezTo>
                  <a:pt x="4134619" y="1451202"/>
                  <a:pt x="4155318" y="1332007"/>
                  <a:pt x="4017914" y="1384995"/>
                </a:cubicBezTo>
                <a:cubicBezTo>
                  <a:pt x="3880510" y="1437983"/>
                  <a:pt x="3693277" y="1333271"/>
                  <a:pt x="3565191" y="1384995"/>
                </a:cubicBezTo>
                <a:cubicBezTo>
                  <a:pt x="3437105" y="1436719"/>
                  <a:pt x="3197392" y="1333708"/>
                  <a:pt x="2942698" y="1384995"/>
                </a:cubicBezTo>
                <a:cubicBezTo>
                  <a:pt x="2688004" y="1436282"/>
                  <a:pt x="2544809" y="1346658"/>
                  <a:pt x="2376794" y="1384995"/>
                </a:cubicBezTo>
                <a:cubicBezTo>
                  <a:pt x="2208779" y="1423332"/>
                  <a:pt x="2069533" y="1350962"/>
                  <a:pt x="1924072" y="1384995"/>
                </a:cubicBezTo>
                <a:cubicBezTo>
                  <a:pt x="1778611" y="1419028"/>
                  <a:pt x="1534951" y="1330439"/>
                  <a:pt x="1244987" y="1384995"/>
                </a:cubicBezTo>
                <a:cubicBezTo>
                  <a:pt x="955023" y="1439551"/>
                  <a:pt x="988012" y="1370583"/>
                  <a:pt x="848855" y="1384995"/>
                </a:cubicBezTo>
                <a:cubicBezTo>
                  <a:pt x="709698" y="1399407"/>
                  <a:pt x="287135" y="1292050"/>
                  <a:pt x="0" y="1384995"/>
                </a:cubicBezTo>
                <a:cubicBezTo>
                  <a:pt x="-7228" y="1267405"/>
                  <a:pt x="8130" y="1118220"/>
                  <a:pt x="0" y="951030"/>
                </a:cubicBezTo>
                <a:cubicBezTo>
                  <a:pt x="-8130" y="783841"/>
                  <a:pt x="17544" y="694935"/>
                  <a:pt x="0" y="461665"/>
                </a:cubicBezTo>
                <a:cubicBezTo>
                  <a:pt x="-17544" y="228396"/>
                  <a:pt x="30619" y="222790"/>
                  <a:pt x="0" y="0"/>
                </a:cubicBezTo>
                <a:close/>
              </a:path>
            </a:pathLst>
          </a:custGeom>
          <a:solidFill>
            <a:srgbClr val="0070C0"/>
          </a:solidFill>
          <a:ln w="28575">
            <a:solidFill>
              <a:srgbClr val="FFFF00"/>
            </a:solidFill>
            <a:extLst>
              <a:ext uri="{C807C97D-BFC1-408E-A445-0C87EB9F89A2}">
                <ask:lineSketchStyleProps xmlns:ask="http://schemas.microsoft.com/office/drawing/2018/sketchyshapes" sd="3159908479">
                  <a:prstGeom prst="rect">
                    <a:avLst/>
                  </a:prstGeom>
                  <ask:type>
                    <ask:lineSketchScribble/>
                  </ask:type>
                </ask:lineSketchStyleProps>
              </a:ext>
            </a:extLst>
          </a:ln>
        </p:spPr>
        <p:txBody>
          <a:bodyPr wrap="square" rtlCol="0">
            <a:spAutoFit/>
          </a:bodyPr>
          <a:lstStyle/>
          <a:p>
            <a:pPr algn="ctr"/>
            <a:r>
              <a:rPr lang="en-US" sz="2800" dirty="0">
                <a:solidFill>
                  <a:srgbClr val="FFFF00"/>
                </a:solidFill>
              </a:rPr>
              <a:t>Without the work of many Rotarians, VIRTUAL PETS 2021 would not have been a success.</a:t>
            </a:r>
          </a:p>
        </p:txBody>
      </p:sp>
      <p:pic>
        <p:nvPicPr>
          <p:cNvPr id="7" name="Picture 6" descr="Logo, company name&#10;&#10;Description automatically generated">
            <a:extLst>
              <a:ext uri="{FF2B5EF4-FFF2-40B4-BE49-F238E27FC236}">
                <a16:creationId xmlns:a16="http://schemas.microsoft.com/office/drawing/2014/main" id="{63A6BC09-4598-4B5F-82FE-7AE5DF67B5AB}"/>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126229" y="0"/>
            <a:ext cx="5598577" cy="5598577"/>
          </a:xfrm>
          <a:prstGeom prst="rect">
            <a:avLst/>
          </a:prstGeom>
        </p:spPr>
      </p:pic>
      <p:pic>
        <p:nvPicPr>
          <p:cNvPr id="17" name="Picture 16">
            <a:extLst>
              <a:ext uri="{FF2B5EF4-FFF2-40B4-BE49-F238E27FC236}">
                <a16:creationId xmlns:a16="http://schemas.microsoft.com/office/drawing/2014/main" id="{D8A2D0A4-CC4C-435B-8783-594DC83DDF0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86958" y="5361673"/>
            <a:ext cx="3277118" cy="1160233"/>
          </a:xfrm>
          <a:prstGeom prst="rect">
            <a:avLst/>
          </a:prstGeom>
          <a:noFill/>
          <a:ln>
            <a:noFill/>
          </a:ln>
        </p:spPr>
      </p:pic>
    </p:spTree>
    <p:extLst>
      <p:ext uri="{BB962C8B-B14F-4D97-AF65-F5344CB8AC3E}">
        <p14:creationId xmlns:p14="http://schemas.microsoft.com/office/powerpoint/2010/main" val="953378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0E06F9-9F12-4D1B-92C0-4B30818D0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7DA29CF3-8B8B-4DDF-A19B-72E0059DD5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4" name="Group 13">
            <a:extLst>
              <a:ext uri="{FF2B5EF4-FFF2-40B4-BE49-F238E27FC236}">
                <a16:creationId xmlns:a16="http://schemas.microsoft.com/office/drawing/2014/main" id="{7AFE7A50-2D5F-4DF3-B28D-A8F7E624D8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4881" y="0"/>
            <a:ext cx="7724071" cy="6858000"/>
            <a:chOff x="4464881" y="0"/>
            <a:chExt cx="7724071" cy="6858000"/>
          </a:xfrm>
        </p:grpSpPr>
        <p:pic>
          <p:nvPicPr>
            <p:cNvPr id="15" name="Picture 14">
              <a:extLst>
                <a:ext uri="{FF2B5EF4-FFF2-40B4-BE49-F238E27FC236}">
                  <a16:creationId xmlns:a16="http://schemas.microsoft.com/office/drawing/2014/main" id="{326F236B-5DB7-4DCD-947A-8DDD0C76992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6" name="Picture 15">
              <a:extLst>
                <a:ext uri="{FF2B5EF4-FFF2-40B4-BE49-F238E27FC236}">
                  <a16:creationId xmlns:a16="http://schemas.microsoft.com/office/drawing/2014/main" id="{6CC716D4-FE59-42BE-AA9B-254EF6C1BC8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pic>
        <p:nvPicPr>
          <p:cNvPr id="13" name="Picture 12">
            <a:extLst>
              <a:ext uri="{FF2B5EF4-FFF2-40B4-BE49-F238E27FC236}">
                <a16:creationId xmlns:a16="http://schemas.microsoft.com/office/drawing/2014/main" id="{F663E0F0-267F-4973-B8F1-D1F3C2B3E4E1}"/>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53985" y="1605602"/>
            <a:ext cx="5109797" cy="1528123"/>
          </a:xfrm>
          <a:prstGeom prst="rect">
            <a:avLst/>
          </a:prstGeom>
          <a:noFill/>
          <a:ln>
            <a:noFill/>
          </a:ln>
        </p:spPr>
      </p:pic>
      <p:sp>
        <p:nvSpPr>
          <p:cNvPr id="5" name="Subtitle 4">
            <a:extLst>
              <a:ext uri="{FF2B5EF4-FFF2-40B4-BE49-F238E27FC236}">
                <a16:creationId xmlns:a16="http://schemas.microsoft.com/office/drawing/2014/main" id="{73B349F6-C35C-4806-AE1F-663FE411707A}"/>
              </a:ext>
            </a:extLst>
          </p:cNvPr>
          <p:cNvSpPr>
            <a:spLocks noGrp="1"/>
          </p:cNvSpPr>
          <p:nvPr>
            <p:ph type="subTitle" idx="1"/>
          </p:nvPr>
        </p:nvSpPr>
        <p:spPr>
          <a:xfrm>
            <a:off x="3016967" y="5562598"/>
            <a:ext cx="6155018" cy="945881"/>
          </a:xfrm>
        </p:spPr>
        <p:txBody>
          <a:bodyPr>
            <a:normAutofit/>
          </a:bodyPr>
          <a:lstStyle/>
          <a:p>
            <a:r>
              <a:rPr lang="en-US" dirty="0">
                <a:hlinkClick r:id="rId5"/>
              </a:rPr>
              <a:t>Once Upon a Time - Bing video</a:t>
            </a:r>
            <a:endParaRPr lang="en-US" dirty="0"/>
          </a:p>
        </p:txBody>
      </p:sp>
      <p:sp>
        <p:nvSpPr>
          <p:cNvPr id="7" name="Title 6">
            <a:extLst>
              <a:ext uri="{FF2B5EF4-FFF2-40B4-BE49-F238E27FC236}">
                <a16:creationId xmlns:a16="http://schemas.microsoft.com/office/drawing/2014/main" id="{CF9649A5-B006-46FC-B8AD-74D86C11E065}"/>
              </a:ext>
            </a:extLst>
          </p:cNvPr>
          <p:cNvSpPr>
            <a:spLocks noGrp="1"/>
          </p:cNvSpPr>
          <p:nvPr>
            <p:ph type="ctrTitle"/>
          </p:nvPr>
        </p:nvSpPr>
        <p:spPr>
          <a:xfrm>
            <a:off x="728218" y="2190185"/>
            <a:ext cx="4799410" cy="781616"/>
          </a:xfrm>
          <a:solidFill>
            <a:srgbClr val="0066FF"/>
          </a:solidFill>
        </p:spPr>
        <p:txBody>
          <a:bodyPr>
            <a:normAutofit/>
          </a:bodyPr>
          <a:lstStyle/>
          <a:p>
            <a:r>
              <a:rPr lang="en-US" dirty="0">
                <a:solidFill>
                  <a:srgbClr val="FFC000"/>
                </a:solidFill>
              </a:rPr>
              <a:t>Once Upon a Time</a:t>
            </a:r>
          </a:p>
        </p:txBody>
      </p:sp>
    </p:spTree>
    <p:extLst>
      <p:ext uri="{BB962C8B-B14F-4D97-AF65-F5344CB8AC3E}">
        <p14:creationId xmlns:p14="http://schemas.microsoft.com/office/powerpoint/2010/main" val="10510745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ACD0B-7342-4075-A9FA-1BF83C93A49F}"/>
              </a:ext>
            </a:extLst>
          </p:cNvPr>
          <p:cNvSpPr>
            <a:spLocks noGrp="1"/>
          </p:cNvSpPr>
          <p:nvPr>
            <p:ph type="ctrTitle"/>
          </p:nvPr>
        </p:nvSpPr>
        <p:spPr>
          <a:xfrm>
            <a:off x="293616" y="804879"/>
            <a:ext cx="5562600" cy="1378484"/>
          </a:xfrm>
        </p:spPr>
        <p:txBody>
          <a:bodyPr anchor="b">
            <a:normAutofit fontScale="90000"/>
          </a:bodyPr>
          <a:lstStyle/>
          <a:p>
            <a:r>
              <a:rPr lang="en-US" sz="6700" b="1" dirty="0">
                <a:solidFill>
                  <a:srgbClr val="FFC000"/>
                </a:solidFill>
                <a:effectLst>
                  <a:outerShdw blurRad="38100" dist="38100" dir="2700000" algn="tl">
                    <a:srgbClr val="000000">
                      <a:alpha val="43137"/>
                    </a:srgbClr>
                  </a:outerShdw>
                </a:effectLst>
              </a:rPr>
              <a:t>THANK YOU</a:t>
            </a:r>
            <a:br>
              <a:rPr lang="en-US" b="1" dirty="0">
                <a:solidFill>
                  <a:srgbClr val="0070C0"/>
                </a:solidFill>
                <a:effectLst>
                  <a:outerShdw blurRad="38100" dist="38100" dir="2700000" algn="tl">
                    <a:srgbClr val="000000">
                      <a:alpha val="43137"/>
                    </a:srgbClr>
                  </a:outerShdw>
                </a:effectLst>
              </a:rPr>
            </a:br>
            <a:r>
              <a:rPr lang="en-US" b="1" dirty="0">
                <a:solidFill>
                  <a:srgbClr val="0070C0"/>
                </a:solidFill>
                <a:effectLst>
                  <a:outerShdw blurRad="38100" dist="38100" dir="2700000" algn="tl">
                    <a:srgbClr val="000000">
                      <a:alpha val="43137"/>
                    </a:srgbClr>
                  </a:outerShdw>
                </a:effectLst>
              </a:rPr>
              <a:t>PRESIDENTS-ELECT</a:t>
            </a:r>
            <a:br>
              <a:rPr lang="en-US" b="1" dirty="0">
                <a:solidFill>
                  <a:srgbClr val="0070C0"/>
                </a:solidFill>
                <a:effectLst>
                  <a:outerShdw blurRad="38100" dist="38100" dir="2700000" algn="tl">
                    <a:srgbClr val="000000">
                      <a:alpha val="43137"/>
                    </a:srgbClr>
                  </a:outerShdw>
                </a:effectLst>
              </a:rPr>
            </a:br>
            <a:r>
              <a:rPr lang="en-US" b="1" dirty="0">
                <a:solidFill>
                  <a:srgbClr val="0070C0"/>
                </a:solidFill>
                <a:effectLst>
                  <a:outerShdw blurRad="38100" dist="38100" dir="2700000" algn="tl">
                    <a:srgbClr val="000000">
                      <a:alpha val="43137"/>
                    </a:srgbClr>
                  </a:outerShdw>
                </a:effectLst>
              </a:rPr>
              <a:t>of D5680 &amp; D5710</a:t>
            </a:r>
          </a:p>
        </p:txBody>
      </p:sp>
      <p:sp>
        <p:nvSpPr>
          <p:cNvPr id="13" name="TextBox 12">
            <a:extLst>
              <a:ext uri="{FF2B5EF4-FFF2-40B4-BE49-F238E27FC236}">
                <a16:creationId xmlns:a16="http://schemas.microsoft.com/office/drawing/2014/main" id="{499E28FA-38A1-4B3A-A225-CBA14A39FB2D}"/>
              </a:ext>
            </a:extLst>
          </p:cNvPr>
          <p:cNvSpPr txBox="1"/>
          <p:nvPr/>
        </p:nvSpPr>
        <p:spPr>
          <a:xfrm>
            <a:off x="1577936" y="2266565"/>
            <a:ext cx="2993960" cy="2154436"/>
          </a:xfrm>
          <a:prstGeom prst="rect">
            <a:avLst/>
          </a:prstGeom>
          <a:noFill/>
        </p:spPr>
        <p:txBody>
          <a:bodyPr wrap="none" rtlCol="0">
            <a:spAutoFit/>
          </a:bodyPr>
          <a:lstStyle/>
          <a:p>
            <a:pPr algn="ctr"/>
            <a:r>
              <a:rPr lang="en-US" sz="4000" b="1" dirty="0">
                <a:solidFill>
                  <a:schemeClr val="accent3">
                    <a:lumMod val="50000"/>
                  </a:schemeClr>
                </a:solidFill>
              </a:rPr>
              <a:t>VIRTUAL</a:t>
            </a:r>
          </a:p>
          <a:p>
            <a:pPr algn="ctr"/>
            <a:r>
              <a:rPr lang="en-US" sz="4000" b="1" dirty="0">
                <a:solidFill>
                  <a:schemeClr val="accent3">
                    <a:lumMod val="50000"/>
                  </a:schemeClr>
                </a:solidFill>
              </a:rPr>
              <a:t>PETS</a:t>
            </a:r>
          </a:p>
          <a:p>
            <a:pPr algn="ctr"/>
            <a:r>
              <a:rPr lang="en-US" sz="1400" b="1" dirty="0">
                <a:solidFill>
                  <a:schemeClr val="accent3">
                    <a:lumMod val="50000"/>
                  </a:schemeClr>
                </a:solidFill>
              </a:rPr>
              <a:t>President-Elect Training Seminar</a:t>
            </a:r>
          </a:p>
          <a:p>
            <a:pPr algn="ctr"/>
            <a:r>
              <a:rPr lang="en-US" sz="4000" b="1" dirty="0">
                <a:solidFill>
                  <a:schemeClr val="accent3">
                    <a:lumMod val="50000"/>
                  </a:schemeClr>
                </a:solidFill>
              </a:rPr>
              <a:t>2021</a:t>
            </a:r>
          </a:p>
        </p:txBody>
      </p:sp>
      <p:sp>
        <p:nvSpPr>
          <p:cNvPr id="4" name="TextBox 3">
            <a:extLst>
              <a:ext uri="{FF2B5EF4-FFF2-40B4-BE49-F238E27FC236}">
                <a16:creationId xmlns:a16="http://schemas.microsoft.com/office/drawing/2014/main" id="{F38ED27B-9B8D-4D04-B168-AC7BF1EFBE50}"/>
              </a:ext>
            </a:extLst>
          </p:cNvPr>
          <p:cNvSpPr txBox="1"/>
          <p:nvPr/>
        </p:nvSpPr>
        <p:spPr>
          <a:xfrm>
            <a:off x="270014" y="4529763"/>
            <a:ext cx="5659034" cy="2246769"/>
          </a:xfrm>
          <a:custGeom>
            <a:avLst/>
            <a:gdLst>
              <a:gd name="connsiteX0" fmla="*/ 0 w 5659034"/>
              <a:gd name="connsiteY0" fmla="*/ 0 h 2246769"/>
              <a:gd name="connsiteX1" fmla="*/ 509313 w 5659034"/>
              <a:gd name="connsiteY1" fmla="*/ 0 h 2246769"/>
              <a:gd name="connsiteX2" fmla="*/ 962036 w 5659034"/>
              <a:gd name="connsiteY2" fmla="*/ 0 h 2246769"/>
              <a:gd name="connsiteX3" fmla="*/ 1641120 w 5659034"/>
              <a:gd name="connsiteY3" fmla="*/ 0 h 2246769"/>
              <a:gd name="connsiteX4" fmla="*/ 2037252 w 5659034"/>
              <a:gd name="connsiteY4" fmla="*/ 0 h 2246769"/>
              <a:gd name="connsiteX5" fmla="*/ 2716336 w 5659034"/>
              <a:gd name="connsiteY5" fmla="*/ 0 h 2246769"/>
              <a:gd name="connsiteX6" fmla="*/ 3225649 w 5659034"/>
              <a:gd name="connsiteY6" fmla="*/ 0 h 2246769"/>
              <a:gd name="connsiteX7" fmla="*/ 3678372 w 5659034"/>
              <a:gd name="connsiteY7" fmla="*/ 0 h 2246769"/>
              <a:gd name="connsiteX8" fmla="*/ 4187685 w 5659034"/>
              <a:gd name="connsiteY8" fmla="*/ 0 h 2246769"/>
              <a:gd name="connsiteX9" fmla="*/ 4583818 w 5659034"/>
              <a:gd name="connsiteY9" fmla="*/ 0 h 2246769"/>
              <a:gd name="connsiteX10" fmla="*/ 5149721 w 5659034"/>
              <a:gd name="connsiteY10" fmla="*/ 0 h 2246769"/>
              <a:gd name="connsiteX11" fmla="*/ 5659034 w 5659034"/>
              <a:gd name="connsiteY11" fmla="*/ 0 h 2246769"/>
              <a:gd name="connsiteX12" fmla="*/ 5659034 w 5659034"/>
              <a:gd name="connsiteY12" fmla="*/ 494289 h 2246769"/>
              <a:gd name="connsiteX13" fmla="*/ 5659034 w 5659034"/>
              <a:gd name="connsiteY13" fmla="*/ 1055981 h 2246769"/>
              <a:gd name="connsiteX14" fmla="*/ 5659034 w 5659034"/>
              <a:gd name="connsiteY14" fmla="*/ 1640141 h 2246769"/>
              <a:gd name="connsiteX15" fmla="*/ 5659034 w 5659034"/>
              <a:gd name="connsiteY15" fmla="*/ 2246769 h 2246769"/>
              <a:gd name="connsiteX16" fmla="*/ 5093131 w 5659034"/>
              <a:gd name="connsiteY16" fmla="*/ 2246769 h 2246769"/>
              <a:gd name="connsiteX17" fmla="*/ 4696998 w 5659034"/>
              <a:gd name="connsiteY17" fmla="*/ 2246769 h 2246769"/>
              <a:gd name="connsiteX18" fmla="*/ 4300866 w 5659034"/>
              <a:gd name="connsiteY18" fmla="*/ 2246769 h 2246769"/>
              <a:gd name="connsiteX19" fmla="*/ 3791553 w 5659034"/>
              <a:gd name="connsiteY19" fmla="*/ 2246769 h 2246769"/>
              <a:gd name="connsiteX20" fmla="*/ 3225649 w 5659034"/>
              <a:gd name="connsiteY20" fmla="*/ 2246769 h 2246769"/>
              <a:gd name="connsiteX21" fmla="*/ 2603156 w 5659034"/>
              <a:gd name="connsiteY21" fmla="*/ 2246769 h 2246769"/>
              <a:gd name="connsiteX22" fmla="*/ 1924072 w 5659034"/>
              <a:gd name="connsiteY22" fmla="*/ 2246769 h 2246769"/>
              <a:gd name="connsiteX23" fmla="*/ 1301578 w 5659034"/>
              <a:gd name="connsiteY23" fmla="*/ 2246769 h 2246769"/>
              <a:gd name="connsiteX24" fmla="*/ 679084 w 5659034"/>
              <a:gd name="connsiteY24" fmla="*/ 2246769 h 2246769"/>
              <a:gd name="connsiteX25" fmla="*/ 0 w 5659034"/>
              <a:gd name="connsiteY25" fmla="*/ 2246769 h 2246769"/>
              <a:gd name="connsiteX26" fmla="*/ 0 w 5659034"/>
              <a:gd name="connsiteY26" fmla="*/ 1640141 h 2246769"/>
              <a:gd name="connsiteX27" fmla="*/ 0 w 5659034"/>
              <a:gd name="connsiteY27" fmla="*/ 1078449 h 2246769"/>
              <a:gd name="connsiteX28" fmla="*/ 0 w 5659034"/>
              <a:gd name="connsiteY28" fmla="*/ 561692 h 2246769"/>
              <a:gd name="connsiteX29" fmla="*/ 0 w 5659034"/>
              <a:gd name="connsiteY29" fmla="*/ 0 h 2246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59034" h="2246769" fill="none" extrusionOk="0">
                <a:moveTo>
                  <a:pt x="0" y="0"/>
                </a:moveTo>
                <a:cubicBezTo>
                  <a:pt x="243197" y="-32008"/>
                  <a:pt x="368313" y="49456"/>
                  <a:pt x="509313" y="0"/>
                </a:cubicBezTo>
                <a:cubicBezTo>
                  <a:pt x="650313" y="-49456"/>
                  <a:pt x="845303" y="41980"/>
                  <a:pt x="962036" y="0"/>
                </a:cubicBezTo>
                <a:cubicBezTo>
                  <a:pt x="1078769" y="-41980"/>
                  <a:pt x="1458203" y="75427"/>
                  <a:pt x="1641120" y="0"/>
                </a:cubicBezTo>
                <a:cubicBezTo>
                  <a:pt x="1824037" y="-75427"/>
                  <a:pt x="1863780" y="39958"/>
                  <a:pt x="2037252" y="0"/>
                </a:cubicBezTo>
                <a:cubicBezTo>
                  <a:pt x="2210724" y="-39958"/>
                  <a:pt x="2488925" y="19127"/>
                  <a:pt x="2716336" y="0"/>
                </a:cubicBezTo>
                <a:cubicBezTo>
                  <a:pt x="2943747" y="-19127"/>
                  <a:pt x="3013002" y="1249"/>
                  <a:pt x="3225649" y="0"/>
                </a:cubicBezTo>
                <a:cubicBezTo>
                  <a:pt x="3438296" y="-1249"/>
                  <a:pt x="3586151" y="8182"/>
                  <a:pt x="3678372" y="0"/>
                </a:cubicBezTo>
                <a:cubicBezTo>
                  <a:pt x="3770593" y="-8182"/>
                  <a:pt x="4019369" y="23878"/>
                  <a:pt x="4187685" y="0"/>
                </a:cubicBezTo>
                <a:cubicBezTo>
                  <a:pt x="4356001" y="-23878"/>
                  <a:pt x="4454369" y="27441"/>
                  <a:pt x="4583818" y="0"/>
                </a:cubicBezTo>
                <a:cubicBezTo>
                  <a:pt x="4713267" y="-27441"/>
                  <a:pt x="5025438" y="64491"/>
                  <a:pt x="5149721" y="0"/>
                </a:cubicBezTo>
                <a:cubicBezTo>
                  <a:pt x="5274004" y="-64491"/>
                  <a:pt x="5522127" y="15528"/>
                  <a:pt x="5659034" y="0"/>
                </a:cubicBezTo>
                <a:cubicBezTo>
                  <a:pt x="5669970" y="198892"/>
                  <a:pt x="5604378" y="292300"/>
                  <a:pt x="5659034" y="494289"/>
                </a:cubicBezTo>
                <a:cubicBezTo>
                  <a:pt x="5713690" y="696278"/>
                  <a:pt x="5621570" y="926008"/>
                  <a:pt x="5659034" y="1055981"/>
                </a:cubicBezTo>
                <a:cubicBezTo>
                  <a:pt x="5696498" y="1185954"/>
                  <a:pt x="5639077" y="1482686"/>
                  <a:pt x="5659034" y="1640141"/>
                </a:cubicBezTo>
                <a:cubicBezTo>
                  <a:pt x="5678991" y="1797596"/>
                  <a:pt x="5619237" y="1998855"/>
                  <a:pt x="5659034" y="2246769"/>
                </a:cubicBezTo>
                <a:cubicBezTo>
                  <a:pt x="5477243" y="2297325"/>
                  <a:pt x="5245220" y="2205731"/>
                  <a:pt x="5093131" y="2246769"/>
                </a:cubicBezTo>
                <a:cubicBezTo>
                  <a:pt x="4941042" y="2287807"/>
                  <a:pt x="4859325" y="2242897"/>
                  <a:pt x="4696998" y="2246769"/>
                </a:cubicBezTo>
                <a:cubicBezTo>
                  <a:pt x="4534671" y="2250641"/>
                  <a:pt x="4432664" y="2220528"/>
                  <a:pt x="4300866" y="2246769"/>
                </a:cubicBezTo>
                <a:cubicBezTo>
                  <a:pt x="4169068" y="2273010"/>
                  <a:pt x="3989886" y="2236335"/>
                  <a:pt x="3791553" y="2246769"/>
                </a:cubicBezTo>
                <a:cubicBezTo>
                  <a:pt x="3593220" y="2257203"/>
                  <a:pt x="3485026" y="2240122"/>
                  <a:pt x="3225649" y="2246769"/>
                </a:cubicBezTo>
                <a:cubicBezTo>
                  <a:pt x="2966272" y="2253416"/>
                  <a:pt x="2755730" y="2209307"/>
                  <a:pt x="2603156" y="2246769"/>
                </a:cubicBezTo>
                <a:cubicBezTo>
                  <a:pt x="2450582" y="2284231"/>
                  <a:pt x="2160785" y="2184785"/>
                  <a:pt x="1924072" y="2246769"/>
                </a:cubicBezTo>
                <a:cubicBezTo>
                  <a:pt x="1687359" y="2308753"/>
                  <a:pt x="1496946" y="2233795"/>
                  <a:pt x="1301578" y="2246769"/>
                </a:cubicBezTo>
                <a:cubicBezTo>
                  <a:pt x="1106210" y="2259743"/>
                  <a:pt x="896451" y="2225078"/>
                  <a:pt x="679084" y="2246769"/>
                </a:cubicBezTo>
                <a:cubicBezTo>
                  <a:pt x="461717" y="2268460"/>
                  <a:pt x="309761" y="2178277"/>
                  <a:pt x="0" y="2246769"/>
                </a:cubicBezTo>
                <a:cubicBezTo>
                  <a:pt x="-393" y="2009143"/>
                  <a:pt x="44842" y="1835884"/>
                  <a:pt x="0" y="1640141"/>
                </a:cubicBezTo>
                <a:cubicBezTo>
                  <a:pt x="-44842" y="1444398"/>
                  <a:pt x="43911" y="1311973"/>
                  <a:pt x="0" y="1078449"/>
                </a:cubicBezTo>
                <a:cubicBezTo>
                  <a:pt x="-43911" y="844925"/>
                  <a:pt x="26696" y="758738"/>
                  <a:pt x="0" y="561692"/>
                </a:cubicBezTo>
                <a:cubicBezTo>
                  <a:pt x="-26696" y="364646"/>
                  <a:pt x="62369" y="122176"/>
                  <a:pt x="0" y="0"/>
                </a:cubicBezTo>
                <a:close/>
              </a:path>
              <a:path w="5659034" h="2246769" stroke="0" extrusionOk="0">
                <a:moveTo>
                  <a:pt x="0" y="0"/>
                </a:moveTo>
                <a:cubicBezTo>
                  <a:pt x="103395" y="-24971"/>
                  <a:pt x="352844" y="46993"/>
                  <a:pt x="452723" y="0"/>
                </a:cubicBezTo>
                <a:cubicBezTo>
                  <a:pt x="552602" y="-46993"/>
                  <a:pt x="768615" y="14025"/>
                  <a:pt x="1075216" y="0"/>
                </a:cubicBezTo>
                <a:cubicBezTo>
                  <a:pt x="1381817" y="-14025"/>
                  <a:pt x="1377367" y="30302"/>
                  <a:pt x="1584530" y="0"/>
                </a:cubicBezTo>
                <a:cubicBezTo>
                  <a:pt x="1791693" y="-30302"/>
                  <a:pt x="1937305" y="56698"/>
                  <a:pt x="2093843" y="0"/>
                </a:cubicBezTo>
                <a:cubicBezTo>
                  <a:pt x="2250381" y="-56698"/>
                  <a:pt x="2481134" y="49970"/>
                  <a:pt x="2772927" y="0"/>
                </a:cubicBezTo>
                <a:cubicBezTo>
                  <a:pt x="3064720" y="-49970"/>
                  <a:pt x="3052775" y="28800"/>
                  <a:pt x="3225649" y="0"/>
                </a:cubicBezTo>
                <a:cubicBezTo>
                  <a:pt x="3398523" y="-28800"/>
                  <a:pt x="3500379" y="38545"/>
                  <a:pt x="3678372" y="0"/>
                </a:cubicBezTo>
                <a:cubicBezTo>
                  <a:pt x="3856365" y="-38545"/>
                  <a:pt x="4077852" y="29130"/>
                  <a:pt x="4187685" y="0"/>
                </a:cubicBezTo>
                <a:cubicBezTo>
                  <a:pt x="4297518" y="-29130"/>
                  <a:pt x="4648342" y="49955"/>
                  <a:pt x="4866769" y="0"/>
                </a:cubicBezTo>
                <a:cubicBezTo>
                  <a:pt x="5085196" y="-49955"/>
                  <a:pt x="5391357" y="92172"/>
                  <a:pt x="5659034" y="0"/>
                </a:cubicBezTo>
                <a:cubicBezTo>
                  <a:pt x="5694663" y="241688"/>
                  <a:pt x="5615426" y="416941"/>
                  <a:pt x="5659034" y="539225"/>
                </a:cubicBezTo>
                <a:cubicBezTo>
                  <a:pt x="5702642" y="661509"/>
                  <a:pt x="5593716" y="906993"/>
                  <a:pt x="5659034" y="1100917"/>
                </a:cubicBezTo>
                <a:cubicBezTo>
                  <a:pt x="5724352" y="1294841"/>
                  <a:pt x="5648093" y="1565082"/>
                  <a:pt x="5659034" y="1685077"/>
                </a:cubicBezTo>
                <a:cubicBezTo>
                  <a:pt x="5669975" y="1805072"/>
                  <a:pt x="5600980" y="2123127"/>
                  <a:pt x="5659034" y="2246769"/>
                </a:cubicBezTo>
                <a:cubicBezTo>
                  <a:pt x="5536267" y="2251294"/>
                  <a:pt x="5374668" y="2227482"/>
                  <a:pt x="5262902" y="2246769"/>
                </a:cubicBezTo>
                <a:cubicBezTo>
                  <a:pt x="5151136" y="2266056"/>
                  <a:pt x="4947583" y="2193781"/>
                  <a:pt x="4810179" y="2246769"/>
                </a:cubicBezTo>
                <a:cubicBezTo>
                  <a:pt x="4672775" y="2299757"/>
                  <a:pt x="4485542" y="2195045"/>
                  <a:pt x="4357456" y="2246769"/>
                </a:cubicBezTo>
                <a:cubicBezTo>
                  <a:pt x="4229370" y="2298493"/>
                  <a:pt x="3994682" y="2195978"/>
                  <a:pt x="3734962" y="2246769"/>
                </a:cubicBezTo>
                <a:cubicBezTo>
                  <a:pt x="3475242" y="2297560"/>
                  <a:pt x="3332908" y="2205357"/>
                  <a:pt x="3169059" y="2246769"/>
                </a:cubicBezTo>
                <a:cubicBezTo>
                  <a:pt x="3005210" y="2288181"/>
                  <a:pt x="2862035" y="2219311"/>
                  <a:pt x="2716336" y="2246769"/>
                </a:cubicBezTo>
                <a:cubicBezTo>
                  <a:pt x="2570637" y="2274227"/>
                  <a:pt x="2324401" y="2188728"/>
                  <a:pt x="2037252" y="2246769"/>
                </a:cubicBezTo>
                <a:cubicBezTo>
                  <a:pt x="1750103" y="2304810"/>
                  <a:pt x="1780277" y="2232357"/>
                  <a:pt x="1641120" y="2246769"/>
                </a:cubicBezTo>
                <a:cubicBezTo>
                  <a:pt x="1501963" y="2261181"/>
                  <a:pt x="1144106" y="2217132"/>
                  <a:pt x="1018626" y="2246769"/>
                </a:cubicBezTo>
                <a:cubicBezTo>
                  <a:pt x="893146" y="2276406"/>
                  <a:pt x="725569" y="2233337"/>
                  <a:pt x="565903" y="2246769"/>
                </a:cubicBezTo>
                <a:cubicBezTo>
                  <a:pt x="406237" y="2260201"/>
                  <a:pt x="179393" y="2195267"/>
                  <a:pt x="0" y="2246769"/>
                </a:cubicBezTo>
                <a:cubicBezTo>
                  <a:pt x="-51611" y="2049660"/>
                  <a:pt x="8666" y="1946032"/>
                  <a:pt x="0" y="1685077"/>
                </a:cubicBezTo>
                <a:cubicBezTo>
                  <a:pt x="-8666" y="1424122"/>
                  <a:pt x="21557" y="1308896"/>
                  <a:pt x="0" y="1123385"/>
                </a:cubicBezTo>
                <a:cubicBezTo>
                  <a:pt x="-21557" y="937874"/>
                  <a:pt x="70259" y="679161"/>
                  <a:pt x="0" y="516757"/>
                </a:cubicBezTo>
                <a:cubicBezTo>
                  <a:pt x="-70259" y="354353"/>
                  <a:pt x="19974" y="213714"/>
                  <a:pt x="0" y="0"/>
                </a:cubicBezTo>
                <a:close/>
              </a:path>
            </a:pathLst>
          </a:custGeom>
          <a:solidFill>
            <a:srgbClr val="0070C0"/>
          </a:solidFill>
          <a:ln w="28575">
            <a:solidFill>
              <a:srgbClr val="FFFF00"/>
            </a:solidFill>
            <a:extLst>
              <a:ext uri="{C807C97D-BFC1-408E-A445-0C87EB9F89A2}">
                <ask:lineSketchStyleProps xmlns:ask="http://schemas.microsoft.com/office/drawing/2018/sketchyshapes" sd="3159908479">
                  <a:prstGeom prst="rect">
                    <a:avLst/>
                  </a:prstGeom>
                  <ask:type>
                    <ask:lineSketchScribble/>
                  </ask:type>
                </ask:lineSketchStyleProps>
              </a:ext>
            </a:extLst>
          </a:ln>
        </p:spPr>
        <p:txBody>
          <a:bodyPr wrap="square" rtlCol="0">
            <a:spAutoFit/>
          </a:bodyPr>
          <a:lstStyle/>
          <a:p>
            <a:pPr algn="ctr"/>
            <a:r>
              <a:rPr lang="en-US" sz="2800" dirty="0">
                <a:solidFill>
                  <a:srgbClr val="FFFF00"/>
                </a:solidFill>
              </a:rPr>
              <a:t>Vern, Fred and the leadership teams of both districts look forward to working along side you during the upcoming    Rotary year.</a:t>
            </a:r>
          </a:p>
        </p:txBody>
      </p:sp>
      <p:pic>
        <p:nvPicPr>
          <p:cNvPr id="7" name="Picture 6" descr="Logo, company name&#10;&#10;Description automatically generated">
            <a:extLst>
              <a:ext uri="{FF2B5EF4-FFF2-40B4-BE49-F238E27FC236}">
                <a16:creationId xmlns:a16="http://schemas.microsoft.com/office/drawing/2014/main" id="{63A6BC09-4598-4B5F-82FE-7AE5DF67B5AB}"/>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126229" y="0"/>
            <a:ext cx="5598577" cy="5598577"/>
          </a:xfrm>
          <a:prstGeom prst="rect">
            <a:avLst/>
          </a:prstGeom>
        </p:spPr>
      </p:pic>
      <p:pic>
        <p:nvPicPr>
          <p:cNvPr id="17" name="Picture 16">
            <a:extLst>
              <a:ext uri="{FF2B5EF4-FFF2-40B4-BE49-F238E27FC236}">
                <a16:creationId xmlns:a16="http://schemas.microsoft.com/office/drawing/2014/main" id="{D8A2D0A4-CC4C-435B-8783-594DC83DDF0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86958" y="5361673"/>
            <a:ext cx="3277118" cy="1160233"/>
          </a:xfrm>
          <a:prstGeom prst="rect">
            <a:avLst/>
          </a:prstGeom>
          <a:noFill/>
          <a:ln>
            <a:noFill/>
          </a:ln>
        </p:spPr>
      </p:pic>
    </p:spTree>
    <p:extLst>
      <p:ext uri="{BB962C8B-B14F-4D97-AF65-F5344CB8AC3E}">
        <p14:creationId xmlns:p14="http://schemas.microsoft.com/office/powerpoint/2010/main" val="10357148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925DB22-074F-43C6-BC59-9F810B3D613E}"/>
              </a:ext>
            </a:extLst>
          </p:cNvPr>
          <p:cNvSpPr txBox="1"/>
          <p:nvPr/>
        </p:nvSpPr>
        <p:spPr>
          <a:xfrm>
            <a:off x="155864" y="109547"/>
            <a:ext cx="3565096" cy="4893647"/>
          </a:xfrm>
          <a:prstGeom prst="rect">
            <a:avLst/>
          </a:prstGeom>
          <a:noFill/>
        </p:spPr>
        <p:txBody>
          <a:bodyPr wrap="square" rtlCol="0">
            <a:spAutoFit/>
          </a:bodyPr>
          <a:lstStyle/>
          <a:p>
            <a:pPr algn="ctr"/>
            <a:r>
              <a:rPr lang="en-US" sz="2400" b="1" dirty="0"/>
              <a:t>LET US</a:t>
            </a:r>
          </a:p>
          <a:p>
            <a:pPr algn="ctr"/>
            <a:r>
              <a:rPr lang="en-US" sz="2400" b="1" dirty="0"/>
              <a:t>RAISE OUR GLASSES</a:t>
            </a:r>
          </a:p>
          <a:p>
            <a:pPr algn="ctr"/>
            <a:endParaRPr lang="en-US" sz="2400" dirty="0"/>
          </a:p>
          <a:p>
            <a:pPr algn="ctr"/>
            <a:r>
              <a:rPr lang="en-US" sz="2400" dirty="0"/>
              <a:t>to success as we lead our  clubs,</a:t>
            </a:r>
          </a:p>
          <a:p>
            <a:pPr algn="ctr"/>
            <a:endParaRPr lang="en-US" sz="2400" dirty="0"/>
          </a:p>
          <a:p>
            <a:pPr algn="ctr"/>
            <a:r>
              <a:rPr lang="en-US" sz="2400" dirty="0"/>
              <a:t>to growth of our clubs,</a:t>
            </a:r>
          </a:p>
          <a:p>
            <a:pPr algn="ctr"/>
            <a:endParaRPr lang="en-US" sz="2400" dirty="0"/>
          </a:p>
          <a:p>
            <a:pPr algn="ctr"/>
            <a:r>
              <a:rPr lang="en-US" sz="2400" dirty="0"/>
              <a:t>to engagement by fellow Rotarians in new and exciting ways,</a:t>
            </a:r>
          </a:p>
          <a:p>
            <a:pPr algn="ctr"/>
            <a:endParaRPr lang="en-US" sz="2400" dirty="0"/>
          </a:p>
          <a:p>
            <a:pPr algn="ctr"/>
            <a:r>
              <a:rPr lang="en-US" sz="2400" dirty="0"/>
              <a:t>and to</a:t>
            </a:r>
          </a:p>
        </p:txBody>
      </p:sp>
      <p:pic>
        <p:nvPicPr>
          <p:cNvPr id="7" name="Picture 6" descr="Logo, company name&#10;&#10;Description automatically generated">
            <a:extLst>
              <a:ext uri="{FF2B5EF4-FFF2-40B4-BE49-F238E27FC236}">
                <a16:creationId xmlns:a16="http://schemas.microsoft.com/office/drawing/2014/main" id="{BA4FE5E3-E11F-4B27-86F8-E3DC1F7736C8}"/>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3320" t="839" r="18504" b="7960"/>
          <a:stretch/>
        </p:blipFill>
        <p:spPr>
          <a:xfrm>
            <a:off x="77932" y="5003194"/>
            <a:ext cx="3720960" cy="1485474"/>
          </a:xfrm>
          <a:prstGeom prst="rect">
            <a:avLst/>
          </a:prstGeom>
        </p:spPr>
      </p:pic>
      <p:pic>
        <p:nvPicPr>
          <p:cNvPr id="5" name="Picture 4" descr="A group of glasses with liquid in them&#10;&#10;Description automatically generated with low confidence">
            <a:extLst>
              <a:ext uri="{FF2B5EF4-FFF2-40B4-BE49-F238E27FC236}">
                <a16:creationId xmlns:a16="http://schemas.microsoft.com/office/drawing/2014/main" id="{B3EB7314-3961-4F00-844F-1191CF50214A}"/>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076700" y="1916668"/>
            <a:ext cx="8115300" cy="4941332"/>
          </a:xfrm>
          <a:prstGeom prst="rect">
            <a:avLst/>
          </a:prstGeom>
        </p:spPr>
      </p:pic>
      <p:pic>
        <p:nvPicPr>
          <p:cNvPr id="8" name="Picture 7" descr="A group of people holding glasses of beer&#10;&#10;Description automatically generated with medium confidence">
            <a:extLst>
              <a:ext uri="{FF2B5EF4-FFF2-40B4-BE49-F238E27FC236}">
                <a16:creationId xmlns:a16="http://schemas.microsoft.com/office/drawing/2014/main" id="{BD104495-AB03-4234-9CE8-759C73404643}"/>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4076700" y="0"/>
            <a:ext cx="4394342" cy="2726165"/>
          </a:xfrm>
          <a:prstGeom prst="rect">
            <a:avLst/>
          </a:prstGeom>
        </p:spPr>
      </p:pic>
      <p:pic>
        <p:nvPicPr>
          <p:cNvPr id="11" name="Picture 10" descr="A collage of a person&#10;&#10;Description automatically generated with medium confidence">
            <a:extLst>
              <a:ext uri="{FF2B5EF4-FFF2-40B4-BE49-F238E27FC236}">
                <a16:creationId xmlns:a16="http://schemas.microsoft.com/office/drawing/2014/main" id="{9CC1B9FB-F6DA-4C71-B987-0F88782A97FD}"/>
              </a:ext>
            </a:extLst>
          </p:cNvPr>
          <p:cNvPicPr>
            <a:picLocks noChangeAspect="1"/>
          </p:cNvPicPr>
          <p:nvPr/>
        </p:nvPicPr>
        <p:blipFill rotWithShape="1">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t="10956" r="24271"/>
          <a:stretch/>
        </p:blipFill>
        <p:spPr>
          <a:xfrm>
            <a:off x="8471042" y="0"/>
            <a:ext cx="3704956" cy="2726165"/>
          </a:xfrm>
          <a:prstGeom prst="rect">
            <a:avLst/>
          </a:prstGeom>
        </p:spPr>
      </p:pic>
    </p:spTree>
    <p:extLst>
      <p:ext uri="{BB962C8B-B14F-4D97-AF65-F5344CB8AC3E}">
        <p14:creationId xmlns:p14="http://schemas.microsoft.com/office/powerpoint/2010/main" val="518646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0E06F9-9F12-4D1B-92C0-4B30818D0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7DA29CF3-8B8B-4DDF-A19B-72E0059DD5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4" name="Group 13">
            <a:extLst>
              <a:ext uri="{FF2B5EF4-FFF2-40B4-BE49-F238E27FC236}">
                <a16:creationId xmlns:a16="http://schemas.microsoft.com/office/drawing/2014/main" id="{7AFE7A50-2D5F-4DF3-B28D-A8F7E624D8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4881" y="0"/>
            <a:ext cx="7724071" cy="6858000"/>
            <a:chOff x="4464881" y="0"/>
            <a:chExt cx="7724071" cy="6858000"/>
          </a:xfrm>
        </p:grpSpPr>
        <p:pic>
          <p:nvPicPr>
            <p:cNvPr id="15" name="Picture 14">
              <a:extLst>
                <a:ext uri="{FF2B5EF4-FFF2-40B4-BE49-F238E27FC236}">
                  <a16:creationId xmlns:a16="http://schemas.microsoft.com/office/drawing/2014/main" id="{326F236B-5DB7-4DCD-947A-8DDD0C76992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6" name="Picture 15">
              <a:extLst>
                <a:ext uri="{FF2B5EF4-FFF2-40B4-BE49-F238E27FC236}">
                  <a16:creationId xmlns:a16="http://schemas.microsoft.com/office/drawing/2014/main" id="{6CC716D4-FE59-42BE-AA9B-254EF6C1BC8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2" name="Title 1">
            <a:extLst>
              <a:ext uri="{FF2B5EF4-FFF2-40B4-BE49-F238E27FC236}">
                <a16:creationId xmlns:a16="http://schemas.microsoft.com/office/drawing/2014/main" id="{B37ACD0B-7342-4075-A9FA-1BF83C93A49F}"/>
              </a:ext>
            </a:extLst>
          </p:cNvPr>
          <p:cNvSpPr>
            <a:spLocks noGrp="1"/>
          </p:cNvSpPr>
          <p:nvPr>
            <p:ph type="ctrTitle"/>
          </p:nvPr>
        </p:nvSpPr>
        <p:spPr>
          <a:xfrm>
            <a:off x="112841" y="940359"/>
            <a:ext cx="5562600" cy="1378484"/>
          </a:xfrm>
        </p:spPr>
        <p:txBody>
          <a:bodyPr anchor="b">
            <a:normAutofit fontScale="90000"/>
          </a:bodyPr>
          <a:lstStyle/>
          <a:p>
            <a:r>
              <a:rPr lang="en-US" sz="6700" b="1" dirty="0">
                <a:solidFill>
                  <a:srgbClr val="FFC000"/>
                </a:solidFill>
                <a:effectLst>
                  <a:outerShdw blurRad="38100" dist="38100" dir="2700000" algn="tl">
                    <a:srgbClr val="000000">
                      <a:alpha val="43137"/>
                    </a:srgbClr>
                  </a:outerShdw>
                </a:effectLst>
              </a:rPr>
              <a:t>WELCOME</a:t>
            </a:r>
            <a:br>
              <a:rPr lang="en-US" b="1" dirty="0">
                <a:solidFill>
                  <a:srgbClr val="0070C0"/>
                </a:solidFill>
                <a:effectLst>
                  <a:outerShdw blurRad="38100" dist="38100" dir="2700000" algn="tl">
                    <a:srgbClr val="000000">
                      <a:alpha val="43137"/>
                    </a:srgbClr>
                  </a:outerShdw>
                </a:effectLst>
              </a:rPr>
            </a:br>
            <a:r>
              <a:rPr lang="en-US" b="1" dirty="0">
                <a:solidFill>
                  <a:srgbClr val="0070C0"/>
                </a:solidFill>
                <a:effectLst>
                  <a:outerShdw blurRad="38100" dist="38100" dir="2700000" algn="tl">
                    <a:srgbClr val="000000">
                      <a:alpha val="43137"/>
                    </a:srgbClr>
                  </a:outerShdw>
                </a:effectLst>
              </a:rPr>
              <a:t>PRESIDENTS-ELECT</a:t>
            </a:r>
            <a:br>
              <a:rPr lang="en-US" b="1" dirty="0">
                <a:solidFill>
                  <a:srgbClr val="0070C0"/>
                </a:solidFill>
                <a:effectLst>
                  <a:outerShdw blurRad="38100" dist="38100" dir="2700000" algn="tl">
                    <a:srgbClr val="000000">
                      <a:alpha val="43137"/>
                    </a:srgbClr>
                  </a:outerShdw>
                </a:effectLst>
              </a:rPr>
            </a:br>
            <a:r>
              <a:rPr lang="en-US" b="1" dirty="0">
                <a:solidFill>
                  <a:srgbClr val="0070C0"/>
                </a:solidFill>
                <a:effectLst>
                  <a:outerShdw blurRad="38100" dist="38100" dir="2700000" algn="tl">
                    <a:srgbClr val="000000">
                      <a:alpha val="43137"/>
                    </a:srgbClr>
                  </a:outerShdw>
                </a:effectLst>
              </a:rPr>
              <a:t>of D5680 &amp; D5710</a:t>
            </a:r>
          </a:p>
        </p:txBody>
      </p:sp>
      <p:sp>
        <p:nvSpPr>
          <p:cNvPr id="13" name="TextBox 12">
            <a:extLst>
              <a:ext uri="{FF2B5EF4-FFF2-40B4-BE49-F238E27FC236}">
                <a16:creationId xmlns:a16="http://schemas.microsoft.com/office/drawing/2014/main" id="{499E28FA-38A1-4B3A-A225-CBA14A39FB2D}"/>
              </a:ext>
            </a:extLst>
          </p:cNvPr>
          <p:cNvSpPr txBox="1"/>
          <p:nvPr/>
        </p:nvSpPr>
        <p:spPr>
          <a:xfrm>
            <a:off x="1467873" y="2700242"/>
            <a:ext cx="2993960" cy="2154436"/>
          </a:xfrm>
          <a:prstGeom prst="rect">
            <a:avLst/>
          </a:prstGeom>
          <a:noFill/>
        </p:spPr>
        <p:txBody>
          <a:bodyPr wrap="none" rtlCol="0">
            <a:spAutoFit/>
          </a:bodyPr>
          <a:lstStyle/>
          <a:p>
            <a:pPr algn="ctr"/>
            <a:r>
              <a:rPr lang="en-US" sz="4000" b="1" dirty="0">
                <a:solidFill>
                  <a:schemeClr val="accent3">
                    <a:lumMod val="50000"/>
                  </a:schemeClr>
                </a:solidFill>
              </a:rPr>
              <a:t>VIRTUAL</a:t>
            </a:r>
          </a:p>
          <a:p>
            <a:pPr algn="ctr"/>
            <a:r>
              <a:rPr lang="en-US" sz="4000" b="1" dirty="0">
                <a:solidFill>
                  <a:schemeClr val="accent3">
                    <a:lumMod val="50000"/>
                  </a:schemeClr>
                </a:solidFill>
              </a:rPr>
              <a:t>PETS</a:t>
            </a:r>
          </a:p>
          <a:p>
            <a:pPr algn="ctr"/>
            <a:r>
              <a:rPr lang="en-US" sz="1400" b="1" dirty="0">
                <a:solidFill>
                  <a:schemeClr val="accent3">
                    <a:lumMod val="50000"/>
                  </a:schemeClr>
                </a:solidFill>
              </a:rPr>
              <a:t>President-Elect Training Seminar</a:t>
            </a:r>
          </a:p>
          <a:p>
            <a:pPr algn="ctr"/>
            <a:r>
              <a:rPr lang="en-US" sz="4000" b="1" dirty="0">
                <a:solidFill>
                  <a:schemeClr val="accent3">
                    <a:lumMod val="50000"/>
                  </a:schemeClr>
                </a:solidFill>
              </a:rPr>
              <a:t>2021</a:t>
            </a:r>
          </a:p>
        </p:txBody>
      </p:sp>
      <p:sp>
        <p:nvSpPr>
          <p:cNvPr id="4" name="TextBox 3">
            <a:extLst>
              <a:ext uri="{FF2B5EF4-FFF2-40B4-BE49-F238E27FC236}">
                <a16:creationId xmlns:a16="http://schemas.microsoft.com/office/drawing/2014/main" id="{F38ED27B-9B8D-4D04-B168-AC7BF1EFBE50}"/>
              </a:ext>
            </a:extLst>
          </p:cNvPr>
          <p:cNvSpPr txBox="1"/>
          <p:nvPr/>
        </p:nvSpPr>
        <p:spPr>
          <a:xfrm>
            <a:off x="1167019" y="5249289"/>
            <a:ext cx="3595664" cy="1384995"/>
          </a:xfrm>
          <a:custGeom>
            <a:avLst/>
            <a:gdLst>
              <a:gd name="connsiteX0" fmla="*/ 0 w 3595664"/>
              <a:gd name="connsiteY0" fmla="*/ 0 h 1384995"/>
              <a:gd name="connsiteX1" fmla="*/ 635234 w 3595664"/>
              <a:gd name="connsiteY1" fmla="*/ 0 h 1384995"/>
              <a:gd name="connsiteX2" fmla="*/ 1306425 w 3595664"/>
              <a:gd name="connsiteY2" fmla="*/ 0 h 1384995"/>
              <a:gd name="connsiteX3" fmla="*/ 1977615 w 3595664"/>
              <a:gd name="connsiteY3" fmla="*/ 0 h 1384995"/>
              <a:gd name="connsiteX4" fmla="*/ 2576893 w 3595664"/>
              <a:gd name="connsiteY4" fmla="*/ 0 h 1384995"/>
              <a:gd name="connsiteX5" fmla="*/ 3595664 w 3595664"/>
              <a:gd name="connsiteY5" fmla="*/ 0 h 1384995"/>
              <a:gd name="connsiteX6" fmla="*/ 3595664 w 3595664"/>
              <a:gd name="connsiteY6" fmla="*/ 433965 h 1384995"/>
              <a:gd name="connsiteX7" fmla="*/ 3595664 w 3595664"/>
              <a:gd name="connsiteY7" fmla="*/ 895630 h 1384995"/>
              <a:gd name="connsiteX8" fmla="*/ 3595664 w 3595664"/>
              <a:gd name="connsiteY8" fmla="*/ 1384995 h 1384995"/>
              <a:gd name="connsiteX9" fmla="*/ 3032343 w 3595664"/>
              <a:gd name="connsiteY9" fmla="*/ 1384995 h 1384995"/>
              <a:gd name="connsiteX10" fmla="*/ 2469023 w 3595664"/>
              <a:gd name="connsiteY10" fmla="*/ 1384995 h 1384995"/>
              <a:gd name="connsiteX11" fmla="*/ 1833789 w 3595664"/>
              <a:gd name="connsiteY11" fmla="*/ 1384995 h 1384995"/>
              <a:gd name="connsiteX12" fmla="*/ 1198555 w 3595664"/>
              <a:gd name="connsiteY12" fmla="*/ 1384995 h 1384995"/>
              <a:gd name="connsiteX13" fmla="*/ 671191 w 3595664"/>
              <a:gd name="connsiteY13" fmla="*/ 1384995 h 1384995"/>
              <a:gd name="connsiteX14" fmla="*/ 0 w 3595664"/>
              <a:gd name="connsiteY14" fmla="*/ 1384995 h 1384995"/>
              <a:gd name="connsiteX15" fmla="*/ 0 w 3595664"/>
              <a:gd name="connsiteY15" fmla="*/ 909480 h 1384995"/>
              <a:gd name="connsiteX16" fmla="*/ 0 w 3595664"/>
              <a:gd name="connsiteY16" fmla="*/ 475515 h 1384995"/>
              <a:gd name="connsiteX17" fmla="*/ 0 w 3595664"/>
              <a:gd name="connsiteY17" fmla="*/ 0 h 1384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5664" h="1384995" fill="none" extrusionOk="0">
                <a:moveTo>
                  <a:pt x="0" y="0"/>
                </a:moveTo>
                <a:cubicBezTo>
                  <a:pt x="137605" y="-61838"/>
                  <a:pt x="457745" y="55907"/>
                  <a:pt x="635234" y="0"/>
                </a:cubicBezTo>
                <a:cubicBezTo>
                  <a:pt x="812723" y="-55907"/>
                  <a:pt x="1061296" y="31193"/>
                  <a:pt x="1306425" y="0"/>
                </a:cubicBezTo>
                <a:cubicBezTo>
                  <a:pt x="1551554" y="-31193"/>
                  <a:pt x="1684747" y="60650"/>
                  <a:pt x="1977615" y="0"/>
                </a:cubicBezTo>
                <a:cubicBezTo>
                  <a:pt x="2270483" y="-60650"/>
                  <a:pt x="2310096" y="21840"/>
                  <a:pt x="2576893" y="0"/>
                </a:cubicBezTo>
                <a:cubicBezTo>
                  <a:pt x="2843690" y="-21840"/>
                  <a:pt x="3235906" y="91395"/>
                  <a:pt x="3595664" y="0"/>
                </a:cubicBezTo>
                <a:cubicBezTo>
                  <a:pt x="3639652" y="118370"/>
                  <a:pt x="3587947" y="322764"/>
                  <a:pt x="3595664" y="433965"/>
                </a:cubicBezTo>
                <a:cubicBezTo>
                  <a:pt x="3603381" y="545167"/>
                  <a:pt x="3547446" y="665708"/>
                  <a:pt x="3595664" y="895630"/>
                </a:cubicBezTo>
                <a:cubicBezTo>
                  <a:pt x="3643882" y="1125552"/>
                  <a:pt x="3559231" y="1154771"/>
                  <a:pt x="3595664" y="1384995"/>
                </a:cubicBezTo>
                <a:cubicBezTo>
                  <a:pt x="3324916" y="1399126"/>
                  <a:pt x="3252553" y="1381162"/>
                  <a:pt x="3032343" y="1384995"/>
                </a:cubicBezTo>
                <a:cubicBezTo>
                  <a:pt x="2812133" y="1388828"/>
                  <a:pt x="2659178" y="1327759"/>
                  <a:pt x="2469023" y="1384995"/>
                </a:cubicBezTo>
                <a:cubicBezTo>
                  <a:pt x="2278868" y="1442231"/>
                  <a:pt x="2034686" y="1374526"/>
                  <a:pt x="1833789" y="1384995"/>
                </a:cubicBezTo>
                <a:cubicBezTo>
                  <a:pt x="1632892" y="1395464"/>
                  <a:pt x="1406783" y="1384989"/>
                  <a:pt x="1198555" y="1384995"/>
                </a:cubicBezTo>
                <a:cubicBezTo>
                  <a:pt x="990327" y="1385001"/>
                  <a:pt x="858074" y="1374176"/>
                  <a:pt x="671191" y="1384995"/>
                </a:cubicBezTo>
                <a:cubicBezTo>
                  <a:pt x="484308" y="1395814"/>
                  <a:pt x="181724" y="1352394"/>
                  <a:pt x="0" y="1384995"/>
                </a:cubicBezTo>
                <a:cubicBezTo>
                  <a:pt x="-29939" y="1174949"/>
                  <a:pt x="9295" y="1145559"/>
                  <a:pt x="0" y="909480"/>
                </a:cubicBezTo>
                <a:cubicBezTo>
                  <a:pt x="-9295" y="673402"/>
                  <a:pt x="13027" y="623684"/>
                  <a:pt x="0" y="475515"/>
                </a:cubicBezTo>
                <a:cubicBezTo>
                  <a:pt x="-13027" y="327347"/>
                  <a:pt x="6730" y="117221"/>
                  <a:pt x="0" y="0"/>
                </a:cubicBezTo>
                <a:close/>
              </a:path>
              <a:path w="3595664" h="1384995" stroke="0" extrusionOk="0">
                <a:moveTo>
                  <a:pt x="0" y="0"/>
                </a:moveTo>
                <a:cubicBezTo>
                  <a:pt x="133105" y="-45512"/>
                  <a:pt x="370236" y="18004"/>
                  <a:pt x="527364" y="0"/>
                </a:cubicBezTo>
                <a:cubicBezTo>
                  <a:pt x="684492" y="-18004"/>
                  <a:pt x="851018" y="43072"/>
                  <a:pt x="1162598" y="0"/>
                </a:cubicBezTo>
                <a:cubicBezTo>
                  <a:pt x="1474178" y="-43072"/>
                  <a:pt x="1516696" y="65106"/>
                  <a:pt x="1725919" y="0"/>
                </a:cubicBezTo>
                <a:cubicBezTo>
                  <a:pt x="1935142" y="-65106"/>
                  <a:pt x="2107977" y="58590"/>
                  <a:pt x="2289239" y="0"/>
                </a:cubicBezTo>
                <a:cubicBezTo>
                  <a:pt x="2470501" y="-58590"/>
                  <a:pt x="2669778" y="16303"/>
                  <a:pt x="2960430" y="0"/>
                </a:cubicBezTo>
                <a:cubicBezTo>
                  <a:pt x="3251082" y="-16303"/>
                  <a:pt x="3457651" y="17012"/>
                  <a:pt x="3595664" y="0"/>
                </a:cubicBezTo>
                <a:cubicBezTo>
                  <a:pt x="3597962" y="178749"/>
                  <a:pt x="3561073" y="227364"/>
                  <a:pt x="3595664" y="433965"/>
                </a:cubicBezTo>
                <a:cubicBezTo>
                  <a:pt x="3630255" y="640567"/>
                  <a:pt x="3568489" y="716914"/>
                  <a:pt x="3595664" y="854080"/>
                </a:cubicBezTo>
                <a:cubicBezTo>
                  <a:pt x="3622839" y="991246"/>
                  <a:pt x="3581803" y="1269448"/>
                  <a:pt x="3595664" y="1384995"/>
                </a:cubicBezTo>
                <a:cubicBezTo>
                  <a:pt x="3384121" y="1429754"/>
                  <a:pt x="3311922" y="1351679"/>
                  <a:pt x="3032343" y="1384995"/>
                </a:cubicBezTo>
                <a:cubicBezTo>
                  <a:pt x="2752764" y="1418311"/>
                  <a:pt x="2620360" y="1346909"/>
                  <a:pt x="2433066" y="1384995"/>
                </a:cubicBezTo>
                <a:cubicBezTo>
                  <a:pt x="2245772" y="1423081"/>
                  <a:pt x="2083285" y="1337930"/>
                  <a:pt x="1869745" y="1384995"/>
                </a:cubicBezTo>
                <a:cubicBezTo>
                  <a:pt x="1656205" y="1432060"/>
                  <a:pt x="1478445" y="1323223"/>
                  <a:pt x="1306425" y="1384995"/>
                </a:cubicBezTo>
                <a:cubicBezTo>
                  <a:pt x="1134405" y="1446767"/>
                  <a:pt x="945000" y="1365209"/>
                  <a:pt x="671191" y="1384995"/>
                </a:cubicBezTo>
                <a:cubicBezTo>
                  <a:pt x="397382" y="1404781"/>
                  <a:pt x="191536" y="1343263"/>
                  <a:pt x="0" y="1384995"/>
                </a:cubicBezTo>
                <a:cubicBezTo>
                  <a:pt x="-21251" y="1177438"/>
                  <a:pt x="48835" y="1053843"/>
                  <a:pt x="0" y="951030"/>
                </a:cubicBezTo>
                <a:cubicBezTo>
                  <a:pt x="-48835" y="848218"/>
                  <a:pt x="6320" y="714806"/>
                  <a:pt x="0" y="489365"/>
                </a:cubicBezTo>
                <a:cubicBezTo>
                  <a:pt x="-6320" y="263925"/>
                  <a:pt x="39632" y="217625"/>
                  <a:pt x="0" y="0"/>
                </a:cubicBezTo>
                <a:close/>
              </a:path>
            </a:pathLst>
          </a:custGeom>
          <a:solidFill>
            <a:srgbClr val="FFFFCC"/>
          </a:solidFill>
          <a:ln w="28575">
            <a:solidFill>
              <a:srgbClr val="0070C0"/>
            </a:solidFill>
            <a:extLst>
              <a:ext uri="{C807C97D-BFC1-408E-A445-0C87EB9F89A2}">
                <ask:lineSketchStyleProps xmlns:ask="http://schemas.microsoft.com/office/drawing/2018/sketchyshapes" sd="3159908479">
                  <a:prstGeom prst="rect">
                    <a:avLst/>
                  </a:prstGeom>
                  <ask:type>
                    <ask:lineSketchScribble/>
                  </ask:type>
                </ask:lineSketchStyleProps>
              </a:ext>
            </a:extLst>
          </a:ln>
        </p:spPr>
        <p:txBody>
          <a:bodyPr wrap="none" rtlCol="0">
            <a:spAutoFit/>
          </a:bodyPr>
          <a:lstStyle/>
          <a:p>
            <a:pPr algn="ctr"/>
            <a:r>
              <a:rPr lang="en-US" sz="2800" dirty="0">
                <a:solidFill>
                  <a:srgbClr val="0070C0"/>
                </a:solidFill>
              </a:rPr>
              <a:t>PETS</a:t>
            </a:r>
          </a:p>
          <a:p>
            <a:pPr algn="ctr"/>
            <a:r>
              <a:rPr lang="en-US" sz="2800" dirty="0">
                <a:solidFill>
                  <a:srgbClr val="0070C0"/>
                </a:solidFill>
              </a:rPr>
              <a:t>Friday, March 26</a:t>
            </a:r>
          </a:p>
          <a:p>
            <a:pPr algn="ctr"/>
            <a:r>
              <a:rPr lang="en-US" sz="2800" dirty="0">
                <a:solidFill>
                  <a:srgbClr val="0070C0"/>
                </a:solidFill>
              </a:rPr>
              <a:t>4:30 p.m. – 7:00 p.m.</a:t>
            </a:r>
          </a:p>
        </p:txBody>
      </p:sp>
      <p:pic>
        <p:nvPicPr>
          <p:cNvPr id="18" name="Picture 17" descr="Logo, company name&#10;&#10;Description automatically generated">
            <a:extLst>
              <a:ext uri="{FF2B5EF4-FFF2-40B4-BE49-F238E27FC236}">
                <a16:creationId xmlns:a16="http://schemas.microsoft.com/office/drawing/2014/main" id="{8DAD3071-FF93-4247-9313-BDA9153988CE}"/>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548296" y="-2"/>
            <a:ext cx="5598577" cy="5598577"/>
          </a:xfrm>
          <a:prstGeom prst="rect">
            <a:avLst/>
          </a:prstGeom>
        </p:spPr>
      </p:pic>
      <p:pic>
        <p:nvPicPr>
          <p:cNvPr id="19" name="Picture 18">
            <a:extLst>
              <a:ext uri="{FF2B5EF4-FFF2-40B4-BE49-F238E27FC236}">
                <a16:creationId xmlns:a16="http://schemas.microsoft.com/office/drawing/2014/main" id="{BEE1FEF2-4726-497E-A713-9329112526E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09025" y="5361671"/>
            <a:ext cx="3277118" cy="1160233"/>
          </a:xfrm>
          <a:prstGeom prst="rect">
            <a:avLst/>
          </a:prstGeom>
          <a:noFill/>
          <a:ln>
            <a:noFill/>
          </a:ln>
        </p:spPr>
      </p:pic>
    </p:spTree>
    <p:extLst>
      <p:ext uri="{BB962C8B-B14F-4D97-AF65-F5344CB8AC3E}">
        <p14:creationId xmlns:p14="http://schemas.microsoft.com/office/powerpoint/2010/main" val="2120360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0E06F9-9F12-4D1B-92C0-4B30818D0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7DA29CF3-8B8B-4DDF-A19B-72E0059DD5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4" name="Group 13">
            <a:extLst>
              <a:ext uri="{FF2B5EF4-FFF2-40B4-BE49-F238E27FC236}">
                <a16:creationId xmlns:a16="http://schemas.microsoft.com/office/drawing/2014/main" id="{7AFE7A50-2D5F-4DF3-B28D-A8F7E624D8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4881" y="0"/>
            <a:ext cx="7724071" cy="6858000"/>
            <a:chOff x="4464881" y="0"/>
            <a:chExt cx="7724071" cy="6858000"/>
          </a:xfrm>
        </p:grpSpPr>
        <p:pic>
          <p:nvPicPr>
            <p:cNvPr id="15" name="Picture 14">
              <a:extLst>
                <a:ext uri="{FF2B5EF4-FFF2-40B4-BE49-F238E27FC236}">
                  <a16:creationId xmlns:a16="http://schemas.microsoft.com/office/drawing/2014/main" id="{326F236B-5DB7-4DCD-947A-8DDD0C76992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6" name="Picture 15">
              <a:extLst>
                <a:ext uri="{FF2B5EF4-FFF2-40B4-BE49-F238E27FC236}">
                  <a16:creationId xmlns:a16="http://schemas.microsoft.com/office/drawing/2014/main" id="{6CC716D4-FE59-42BE-AA9B-254EF6C1BC8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pic>
        <p:nvPicPr>
          <p:cNvPr id="3" name="Picture 2" descr="Calendar&#10;&#10;Description automatically generated with medium confidence">
            <a:extLst>
              <a:ext uri="{FF2B5EF4-FFF2-40B4-BE49-F238E27FC236}">
                <a16:creationId xmlns:a16="http://schemas.microsoft.com/office/drawing/2014/main" id="{C4126C73-3CE6-46F6-8239-4D85F93841AC}"/>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18354" y="156797"/>
            <a:ext cx="5150714" cy="2890838"/>
          </a:xfrm>
          <a:prstGeom prst="ellipse">
            <a:avLst/>
          </a:prstGeom>
          <a:ln>
            <a:noFill/>
          </a:ln>
          <a:effectLst>
            <a:softEdge rad="112500"/>
          </a:effectLst>
        </p:spPr>
      </p:pic>
      <p:sp>
        <p:nvSpPr>
          <p:cNvPr id="2" name="TextBox 1">
            <a:extLst>
              <a:ext uri="{FF2B5EF4-FFF2-40B4-BE49-F238E27FC236}">
                <a16:creationId xmlns:a16="http://schemas.microsoft.com/office/drawing/2014/main" id="{2966E2E4-58F8-4AEA-A943-B90A542692BF}"/>
              </a:ext>
            </a:extLst>
          </p:cNvPr>
          <p:cNvSpPr txBox="1"/>
          <p:nvPr/>
        </p:nvSpPr>
        <p:spPr>
          <a:xfrm>
            <a:off x="245257" y="5657671"/>
            <a:ext cx="2549096" cy="1200329"/>
          </a:xfrm>
          <a:prstGeom prst="rect">
            <a:avLst/>
          </a:prstGeom>
          <a:noFill/>
        </p:spPr>
        <p:txBody>
          <a:bodyPr wrap="none" rtlCol="0">
            <a:spAutoFit/>
          </a:bodyPr>
          <a:lstStyle/>
          <a:p>
            <a:pPr algn="ctr"/>
            <a:r>
              <a:rPr lang="en-US" sz="2400" b="1" i="1" dirty="0">
                <a:solidFill>
                  <a:srgbClr val="0070C0"/>
                </a:solidFill>
              </a:rPr>
              <a:t>Fred Heismeyer</a:t>
            </a:r>
          </a:p>
          <a:p>
            <a:pPr algn="ctr"/>
            <a:r>
              <a:rPr lang="en-US" sz="2400" b="1" i="1" dirty="0">
                <a:solidFill>
                  <a:srgbClr val="0070C0"/>
                </a:solidFill>
              </a:rPr>
              <a:t>District 5680</a:t>
            </a:r>
          </a:p>
          <a:p>
            <a:pPr algn="ctr"/>
            <a:r>
              <a:rPr lang="en-US" sz="2400" b="1" i="1" dirty="0">
                <a:solidFill>
                  <a:srgbClr val="0070C0"/>
                </a:solidFill>
              </a:rPr>
              <a:t>Governor - elect</a:t>
            </a:r>
          </a:p>
        </p:txBody>
      </p:sp>
      <p:pic>
        <p:nvPicPr>
          <p:cNvPr id="6" name="Picture 5" descr="Text, whiteboard&#10;&#10;Description automatically generated">
            <a:extLst>
              <a:ext uri="{FF2B5EF4-FFF2-40B4-BE49-F238E27FC236}">
                <a16:creationId xmlns:a16="http://schemas.microsoft.com/office/drawing/2014/main" id="{3E0960A1-B0C8-4C0A-96A1-C10410EE8E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977374">
            <a:off x="290435" y="3431533"/>
            <a:ext cx="2549096" cy="1937313"/>
          </a:xfrm>
          <a:prstGeom prst="rect">
            <a:avLst/>
          </a:prstGeom>
        </p:spPr>
      </p:pic>
      <p:pic>
        <p:nvPicPr>
          <p:cNvPr id="20" name="Picture 19" descr="Logo, company name&#10;&#10;Description automatically generated">
            <a:extLst>
              <a:ext uri="{FF2B5EF4-FFF2-40B4-BE49-F238E27FC236}">
                <a16:creationId xmlns:a16="http://schemas.microsoft.com/office/drawing/2014/main" id="{9E9EA571-45A7-4F61-9B7E-CF86E3EE301A}"/>
              </a:ext>
            </a:extLst>
          </p:cNvPr>
          <p:cNvPicPr>
            <a:picLocks noChangeAspect="1"/>
          </p:cNvPicPr>
          <p:nvPr/>
        </p:nvPicPr>
        <p:blipFill>
          <a:blip r:embed="rId7">
            <a:clrChange>
              <a:clrFrom>
                <a:srgbClr val="FFFFFF"/>
              </a:clrFrom>
              <a:clrTo>
                <a:srgbClr val="FFFFFF">
                  <a:alpha val="0"/>
                </a:srgbClr>
              </a:clrTo>
            </a:clrChange>
            <a:alphaModFix amt="70000"/>
            <a:extLst>
              <a:ext uri="{28A0092B-C50C-407E-A947-70E740481C1C}">
                <a14:useLocalDpi xmlns:a14="http://schemas.microsoft.com/office/drawing/2010/main" val="0"/>
              </a:ext>
            </a:extLst>
          </a:blip>
          <a:stretch>
            <a:fillRect/>
          </a:stretch>
        </p:blipFill>
        <p:spPr>
          <a:xfrm>
            <a:off x="6588560" y="0"/>
            <a:ext cx="5375638" cy="5375638"/>
          </a:xfrm>
          <a:prstGeom prst="rect">
            <a:avLst/>
          </a:prstGeom>
        </p:spPr>
      </p:pic>
      <p:pic>
        <p:nvPicPr>
          <p:cNvPr id="21" name="Picture 20">
            <a:extLst>
              <a:ext uri="{FF2B5EF4-FFF2-40B4-BE49-F238E27FC236}">
                <a16:creationId xmlns:a16="http://schemas.microsoft.com/office/drawing/2014/main" id="{2B2CBD2E-B257-4CB6-A6DF-DCD096E2028D}"/>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646473" y="5135669"/>
            <a:ext cx="3423160" cy="1527127"/>
          </a:xfrm>
          <a:prstGeom prst="rect">
            <a:avLst/>
          </a:prstGeom>
          <a:noFill/>
          <a:ln>
            <a:noFill/>
          </a:ln>
        </p:spPr>
      </p:pic>
      <p:sp>
        <p:nvSpPr>
          <p:cNvPr id="22" name="TextBox 21">
            <a:extLst>
              <a:ext uri="{FF2B5EF4-FFF2-40B4-BE49-F238E27FC236}">
                <a16:creationId xmlns:a16="http://schemas.microsoft.com/office/drawing/2014/main" id="{7A25F6DA-6D91-42E1-915D-9080ADC24358}"/>
              </a:ext>
            </a:extLst>
          </p:cNvPr>
          <p:cNvSpPr txBox="1"/>
          <p:nvPr/>
        </p:nvSpPr>
        <p:spPr>
          <a:xfrm>
            <a:off x="3470567" y="5661470"/>
            <a:ext cx="2549096" cy="1200329"/>
          </a:xfrm>
          <a:prstGeom prst="rect">
            <a:avLst/>
          </a:prstGeom>
          <a:noFill/>
        </p:spPr>
        <p:txBody>
          <a:bodyPr wrap="square" rtlCol="0">
            <a:spAutoFit/>
          </a:bodyPr>
          <a:lstStyle/>
          <a:p>
            <a:pPr algn="ctr"/>
            <a:r>
              <a:rPr lang="en-US" sz="2400" b="1" i="1" dirty="0">
                <a:solidFill>
                  <a:srgbClr val="0070C0"/>
                </a:solidFill>
              </a:rPr>
              <a:t>Vern Henricks</a:t>
            </a:r>
          </a:p>
          <a:p>
            <a:pPr algn="ctr"/>
            <a:r>
              <a:rPr lang="en-US" sz="2400" b="1" i="1" dirty="0">
                <a:solidFill>
                  <a:srgbClr val="0070C0"/>
                </a:solidFill>
              </a:rPr>
              <a:t>District 5710</a:t>
            </a:r>
          </a:p>
          <a:p>
            <a:pPr algn="ctr"/>
            <a:r>
              <a:rPr lang="en-US" sz="2400" b="1" i="1" dirty="0">
                <a:solidFill>
                  <a:srgbClr val="0070C0"/>
                </a:solidFill>
              </a:rPr>
              <a:t>Governor - elect</a:t>
            </a:r>
          </a:p>
        </p:txBody>
      </p:sp>
      <p:pic>
        <p:nvPicPr>
          <p:cNvPr id="5" name="Picture 4" descr="A picture containing text, person, wall, indoor&#10;&#10;Description automatically generated">
            <a:extLst>
              <a:ext uri="{FF2B5EF4-FFF2-40B4-BE49-F238E27FC236}">
                <a16:creationId xmlns:a16="http://schemas.microsoft.com/office/drawing/2014/main" id="{9E80E45A-2995-435C-AECD-12A1264C285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860286">
            <a:off x="3534656" y="3544097"/>
            <a:ext cx="2612317" cy="1742075"/>
          </a:xfrm>
          <a:prstGeom prst="rect">
            <a:avLst/>
          </a:prstGeom>
        </p:spPr>
      </p:pic>
    </p:spTree>
    <p:extLst>
      <p:ext uri="{BB962C8B-B14F-4D97-AF65-F5344CB8AC3E}">
        <p14:creationId xmlns:p14="http://schemas.microsoft.com/office/powerpoint/2010/main" val="1083801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74590"/>
        </a:solidFill>
        <a:effectLst/>
      </p:bgPr>
    </p:bg>
    <p:spTree>
      <p:nvGrpSpPr>
        <p:cNvPr id="1" name=""/>
        <p:cNvGrpSpPr/>
        <p:nvPr/>
      </p:nvGrpSpPr>
      <p:grpSpPr>
        <a:xfrm>
          <a:off x="0" y="0"/>
          <a:ext cx="0" cy="0"/>
          <a:chOff x="0" y="0"/>
          <a:chExt cx="0" cy="0"/>
        </a:xfrm>
      </p:grpSpPr>
      <p:grpSp>
        <p:nvGrpSpPr>
          <p:cNvPr id="2" name="Group 2"/>
          <p:cNvGrpSpPr/>
          <p:nvPr/>
        </p:nvGrpSpPr>
        <p:grpSpPr>
          <a:xfrm>
            <a:off x="940682" y="195124"/>
            <a:ext cx="10310637" cy="1065477"/>
            <a:chOff x="0" y="0"/>
            <a:chExt cx="3957320" cy="408940"/>
          </a:xfrm>
        </p:grpSpPr>
        <p:sp>
          <p:nvSpPr>
            <p:cNvPr id="3" name="Freeform 3"/>
            <p:cNvSpPr/>
            <p:nvPr/>
          </p:nvSpPr>
          <p:spPr>
            <a:xfrm>
              <a:off x="-2540" y="0"/>
              <a:ext cx="3963670" cy="408940"/>
            </a:xfrm>
            <a:custGeom>
              <a:avLst/>
              <a:gdLst/>
              <a:ahLst/>
              <a:cxnLst/>
              <a:rect l="l" t="t" r="r" b="b"/>
              <a:pathLst>
                <a:path w="3963670" h="408940">
                  <a:moveTo>
                    <a:pt x="3848100" y="204470"/>
                  </a:moveTo>
                  <a:lnTo>
                    <a:pt x="3952240" y="60960"/>
                  </a:lnTo>
                  <a:cubicBezTo>
                    <a:pt x="3961130" y="49530"/>
                    <a:pt x="3962400" y="34290"/>
                    <a:pt x="3954780" y="21590"/>
                  </a:cubicBezTo>
                  <a:cubicBezTo>
                    <a:pt x="3947160" y="8890"/>
                    <a:pt x="3935730" y="0"/>
                    <a:pt x="3921760" y="0"/>
                  </a:cubicBezTo>
                  <a:lnTo>
                    <a:pt x="40640" y="0"/>
                  </a:lnTo>
                  <a:cubicBezTo>
                    <a:pt x="26670" y="0"/>
                    <a:pt x="12700" y="7620"/>
                    <a:pt x="6350" y="20320"/>
                  </a:cubicBezTo>
                  <a:cubicBezTo>
                    <a:pt x="0" y="33020"/>
                    <a:pt x="1270" y="48260"/>
                    <a:pt x="8890" y="59690"/>
                  </a:cubicBezTo>
                  <a:lnTo>
                    <a:pt x="113030" y="204470"/>
                  </a:lnTo>
                  <a:lnTo>
                    <a:pt x="10160" y="349250"/>
                  </a:lnTo>
                  <a:cubicBezTo>
                    <a:pt x="1270" y="360680"/>
                    <a:pt x="0" y="375920"/>
                    <a:pt x="7620" y="388620"/>
                  </a:cubicBezTo>
                  <a:cubicBezTo>
                    <a:pt x="15240" y="401320"/>
                    <a:pt x="26670" y="408940"/>
                    <a:pt x="41910" y="408940"/>
                  </a:cubicBezTo>
                  <a:lnTo>
                    <a:pt x="3923030" y="408940"/>
                  </a:lnTo>
                  <a:cubicBezTo>
                    <a:pt x="3937000" y="408940"/>
                    <a:pt x="3950970" y="401320"/>
                    <a:pt x="3957320" y="388620"/>
                  </a:cubicBezTo>
                  <a:cubicBezTo>
                    <a:pt x="3963670" y="375920"/>
                    <a:pt x="3962400" y="360680"/>
                    <a:pt x="3954780" y="349250"/>
                  </a:cubicBezTo>
                  <a:lnTo>
                    <a:pt x="3848100" y="204470"/>
                  </a:lnTo>
                  <a:close/>
                </a:path>
              </a:pathLst>
            </a:custGeom>
            <a:solidFill>
              <a:srgbClr val="E9C401"/>
            </a:solidFill>
          </p:spPr>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038234" y="1749609"/>
            <a:ext cx="1054154" cy="701491"/>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836905" y="1553578"/>
            <a:ext cx="793083" cy="897522"/>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374929" y="1474471"/>
            <a:ext cx="941387" cy="941387"/>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3911117" y="4029192"/>
            <a:ext cx="1078325" cy="1078325"/>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681925" y="3880601"/>
            <a:ext cx="818687" cy="1226916"/>
          </a:xfrm>
          <a:prstGeom prst="rect">
            <a:avLst/>
          </a:prstGeom>
        </p:spPr>
      </p:pic>
      <p:pic>
        <p:nvPicPr>
          <p:cNvPr id="9" name="Picture 9"/>
          <p:cNvPicPr>
            <a:picLocks noChangeAspect="1"/>
          </p:cNvPicPr>
          <p:nvPr/>
        </p:nvPicPr>
        <p:blipFill>
          <a:blip r:embed="rId12"/>
          <a:srcRect/>
          <a:stretch>
            <a:fillRect/>
          </a:stretch>
        </p:blipFill>
        <p:spPr>
          <a:xfrm>
            <a:off x="8662712" y="6172200"/>
            <a:ext cx="3338876" cy="524482"/>
          </a:xfrm>
          <a:prstGeom prst="rect">
            <a:avLst/>
          </a:prstGeom>
        </p:spPr>
      </p:pic>
      <p:sp>
        <p:nvSpPr>
          <p:cNvPr id="10" name="TextBox 10"/>
          <p:cNvSpPr txBox="1"/>
          <p:nvPr/>
        </p:nvSpPr>
        <p:spPr>
          <a:xfrm>
            <a:off x="342900" y="285267"/>
            <a:ext cx="11506200" cy="724750"/>
          </a:xfrm>
          <a:prstGeom prst="rect">
            <a:avLst/>
          </a:prstGeom>
        </p:spPr>
        <p:txBody>
          <a:bodyPr lIns="0" tIns="0" rIns="0" bIns="0" rtlCol="0" anchor="t">
            <a:spAutoFit/>
          </a:bodyPr>
          <a:lstStyle/>
          <a:p>
            <a:pPr algn="ctr" defTabSz="609630">
              <a:lnSpc>
                <a:spcPts val="6160"/>
              </a:lnSpc>
            </a:pPr>
            <a:r>
              <a:rPr lang="en-US" sz="4400">
                <a:solidFill>
                  <a:srgbClr val="000000"/>
                </a:solidFill>
                <a:latin typeface="Arimo Bold"/>
              </a:rPr>
              <a:t>Before We Start</a:t>
            </a:r>
          </a:p>
        </p:txBody>
      </p:sp>
      <p:sp>
        <p:nvSpPr>
          <p:cNvPr id="11" name="TextBox 11"/>
          <p:cNvSpPr txBox="1"/>
          <p:nvPr/>
        </p:nvSpPr>
        <p:spPr>
          <a:xfrm>
            <a:off x="1541929" y="2451524"/>
            <a:ext cx="2725271" cy="1093761"/>
          </a:xfrm>
          <a:prstGeom prst="rect">
            <a:avLst/>
          </a:prstGeom>
        </p:spPr>
        <p:txBody>
          <a:bodyPr wrap="square" lIns="0" tIns="0" rIns="0" bIns="0" rtlCol="0" anchor="t">
            <a:spAutoFit/>
          </a:bodyPr>
          <a:lstStyle/>
          <a:p>
            <a:pPr algn="ctr" defTabSz="609630">
              <a:lnSpc>
                <a:spcPts val="2939"/>
              </a:lnSpc>
            </a:pPr>
            <a:r>
              <a:rPr lang="en-US" sz="2099" dirty="0">
                <a:solidFill>
                  <a:srgbClr val="FFFFFF"/>
                </a:solidFill>
                <a:latin typeface="Arimo"/>
              </a:rPr>
              <a:t>Rename yourself </a:t>
            </a:r>
          </a:p>
          <a:p>
            <a:pPr algn="ctr" defTabSz="609630">
              <a:lnSpc>
                <a:spcPts val="2939"/>
              </a:lnSpc>
            </a:pPr>
            <a:r>
              <a:rPr lang="en-US" sz="2099" dirty="0">
                <a:solidFill>
                  <a:srgbClr val="FFFFFF"/>
                </a:solidFill>
                <a:latin typeface="Arimo"/>
              </a:rPr>
              <a:t>with first and last name,</a:t>
            </a:r>
          </a:p>
          <a:p>
            <a:pPr algn="ctr" defTabSz="609630">
              <a:lnSpc>
                <a:spcPts val="2939"/>
              </a:lnSpc>
            </a:pPr>
            <a:r>
              <a:rPr lang="en-US" sz="2099" dirty="0">
                <a:solidFill>
                  <a:srgbClr val="FFFFFF"/>
                </a:solidFill>
                <a:latin typeface="Arimo"/>
              </a:rPr>
              <a:t> title, Club</a:t>
            </a:r>
          </a:p>
        </p:txBody>
      </p:sp>
      <p:sp>
        <p:nvSpPr>
          <p:cNvPr id="12" name="TextBox 12"/>
          <p:cNvSpPr txBox="1"/>
          <p:nvPr/>
        </p:nvSpPr>
        <p:spPr>
          <a:xfrm>
            <a:off x="5523412" y="2464223"/>
            <a:ext cx="1377553" cy="1093761"/>
          </a:xfrm>
          <a:prstGeom prst="rect">
            <a:avLst/>
          </a:prstGeom>
        </p:spPr>
        <p:txBody>
          <a:bodyPr lIns="0" tIns="0" rIns="0" bIns="0" rtlCol="0" anchor="t">
            <a:spAutoFit/>
          </a:bodyPr>
          <a:lstStyle/>
          <a:p>
            <a:pPr algn="ctr" defTabSz="609630">
              <a:lnSpc>
                <a:spcPts val="2937"/>
              </a:lnSpc>
            </a:pPr>
            <a:r>
              <a:rPr lang="en-US" sz="2098" dirty="0">
                <a:solidFill>
                  <a:srgbClr val="FFFFFF"/>
                </a:solidFill>
                <a:latin typeface="Arimo"/>
              </a:rPr>
              <a:t>Please MUTE when </a:t>
            </a:r>
          </a:p>
          <a:p>
            <a:pPr algn="ctr" defTabSz="609630">
              <a:lnSpc>
                <a:spcPts val="2937"/>
              </a:lnSpc>
            </a:pPr>
            <a:r>
              <a:rPr lang="en-US" sz="2098" dirty="0">
                <a:solidFill>
                  <a:srgbClr val="FFFFFF"/>
                </a:solidFill>
                <a:latin typeface="Arimo"/>
              </a:rPr>
              <a:t>not talking</a:t>
            </a:r>
          </a:p>
        </p:txBody>
      </p:sp>
      <p:sp>
        <p:nvSpPr>
          <p:cNvPr id="13" name="TextBox 13"/>
          <p:cNvSpPr txBox="1"/>
          <p:nvPr/>
        </p:nvSpPr>
        <p:spPr>
          <a:xfrm>
            <a:off x="8932372" y="2472690"/>
            <a:ext cx="1260078" cy="712118"/>
          </a:xfrm>
          <a:prstGeom prst="rect">
            <a:avLst/>
          </a:prstGeom>
        </p:spPr>
        <p:txBody>
          <a:bodyPr lIns="0" tIns="0" rIns="0" bIns="0" rtlCol="0" anchor="t">
            <a:spAutoFit/>
          </a:bodyPr>
          <a:lstStyle/>
          <a:p>
            <a:pPr algn="ctr" defTabSz="609630">
              <a:lnSpc>
                <a:spcPts val="2939"/>
              </a:lnSpc>
            </a:pPr>
            <a:r>
              <a:rPr lang="en-US" sz="2100">
                <a:solidFill>
                  <a:srgbClr val="FFFFFF"/>
                </a:solidFill>
                <a:latin typeface="Arimo"/>
              </a:rPr>
              <a:t>Turn your </a:t>
            </a:r>
          </a:p>
          <a:p>
            <a:pPr algn="ctr" defTabSz="609630">
              <a:lnSpc>
                <a:spcPts val="2939"/>
              </a:lnSpc>
            </a:pPr>
            <a:r>
              <a:rPr lang="en-US" sz="2100">
                <a:solidFill>
                  <a:srgbClr val="FFFFFF"/>
                </a:solidFill>
                <a:latin typeface="Arimo"/>
              </a:rPr>
              <a:t>camera on</a:t>
            </a:r>
          </a:p>
        </p:txBody>
      </p:sp>
      <p:sp>
        <p:nvSpPr>
          <p:cNvPr id="14" name="TextBox 14"/>
          <p:cNvSpPr txBox="1"/>
          <p:nvPr/>
        </p:nvSpPr>
        <p:spPr>
          <a:xfrm>
            <a:off x="2607845" y="5190490"/>
            <a:ext cx="3528119" cy="712118"/>
          </a:xfrm>
          <a:prstGeom prst="rect">
            <a:avLst/>
          </a:prstGeom>
        </p:spPr>
        <p:txBody>
          <a:bodyPr lIns="0" tIns="0" rIns="0" bIns="0" rtlCol="0" anchor="t">
            <a:spAutoFit/>
          </a:bodyPr>
          <a:lstStyle/>
          <a:p>
            <a:pPr algn="ctr" defTabSz="609630">
              <a:lnSpc>
                <a:spcPts val="2940"/>
              </a:lnSpc>
            </a:pPr>
            <a:r>
              <a:rPr lang="en-US" sz="2100">
                <a:solidFill>
                  <a:srgbClr val="FFFFFF"/>
                </a:solidFill>
                <a:latin typeface="Arimo"/>
              </a:rPr>
              <a:t>Use the chat to communicate </a:t>
            </a:r>
          </a:p>
          <a:p>
            <a:pPr algn="ctr" defTabSz="609630">
              <a:lnSpc>
                <a:spcPts val="2939"/>
              </a:lnSpc>
            </a:pPr>
            <a:r>
              <a:rPr lang="en-US" sz="2100">
                <a:solidFill>
                  <a:srgbClr val="FFFFFF"/>
                </a:solidFill>
                <a:latin typeface="Arimo"/>
              </a:rPr>
              <a:t>questions and comments</a:t>
            </a:r>
          </a:p>
        </p:txBody>
      </p:sp>
      <p:sp>
        <p:nvSpPr>
          <p:cNvPr id="15" name="TextBox 15"/>
          <p:cNvSpPr txBox="1"/>
          <p:nvPr/>
        </p:nvSpPr>
        <p:spPr>
          <a:xfrm>
            <a:off x="6608990" y="5190490"/>
            <a:ext cx="2964557" cy="712118"/>
          </a:xfrm>
          <a:prstGeom prst="rect">
            <a:avLst/>
          </a:prstGeom>
        </p:spPr>
        <p:txBody>
          <a:bodyPr lIns="0" tIns="0" rIns="0" bIns="0" rtlCol="0" anchor="t">
            <a:spAutoFit/>
          </a:bodyPr>
          <a:lstStyle/>
          <a:p>
            <a:pPr algn="ctr" defTabSz="609630">
              <a:lnSpc>
                <a:spcPts val="2939"/>
              </a:lnSpc>
            </a:pPr>
            <a:r>
              <a:rPr lang="en-US" sz="2100">
                <a:solidFill>
                  <a:srgbClr val="FFFFFF"/>
                </a:solidFill>
                <a:latin typeface="Arimo"/>
              </a:rPr>
              <a:t>Raise hand to contribute </a:t>
            </a:r>
          </a:p>
          <a:p>
            <a:pPr algn="ctr" defTabSz="609630">
              <a:lnSpc>
                <a:spcPts val="2939"/>
              </a:lnSpc>
            </a:pPr>
            <a:r>
              <a:rPr lang="en-US" sz="2100">
                <a:solidFill>
                  <a:srgbClr val="FFFFFF"/>
                </a:solidFill>
                <a:latin typeface="Arimo"/>
              </a:rPr>
              <a:t>or comment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0E06F9-9F12-4D1B-92C0-4B30818D0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7DA29CF3-8B8B-4DDF-A19B-72E0059DD5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4" name="Group 13">
            <a:extLst>
              <a:ext uri="{FF2B5EF4-FFF2-40B4-BE49-F238E27FC236}">
                <a16:creationId xmlns:a16="http://schemas.microsoft.com/office/drawing/2014/main" id="{7AFE7A50-2D5F-4DF3-B28D-A8F7E624D8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4881" y="0"/>
            <a:ext cx="7724071" cy="6858000"/>
            <a:chOff x="4464881" y="0"/>
            <a:chExt cx="7724071" cy="6858000"/>
          </a:xfrm>
        </p:grpSpPr>
        <p:pic>
          <p:nvPicPr>
            <p:cNvPr id="15" name="Picture 14">
              <a:extLst>
                <a:ext uri="{FF2B5EF4-FFF2-40B4-BE49-F238E27FC236}">
                  <a16:creationId xmlns:a16="http://schemas.microsoft.com/office/drawing/2014/main" id="{326F236B-5DB7-4DCD-947A-8DDD0C76992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6" name="Picture 15">
              <a:extLst>
                <a:ext uri="{FF2B5EF4-FFF2-40B4-BE49-F238E27FC236}">
                  <a16:creationId xmlns:a16="http://schemas.microsoft.com/office/drawing/2014/main" id="{6CC716D4-FE59-42BE-AA9B-254EF6C1BC8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pic>
        <p:nvPicPr>
          <p:cNvPr id="13" name="Picture 12">
            <a:extLst>
              <a:ext uri="{FF2B5EF4-FFF2-40B4-BE49-F238E27FC236}">
                <a16:creationId xmlns:a16="http://schemas.microsoft.com/office/drawing/2014/main" id="{F663E0F0-267F-4973-B8F1-D1F3C2B3E4E1}"/>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27476" y="4565103"/>
            <a:ext cx="5334000" cy="2135453"/>
          </a:xfrm>
          <a:prstGeom prst="rect">
            <a:avLst/>
          </a:prstGeom>
          <a:noFill/>
          <a:ln>
            <a:noFill/>
          </a:ln>
        </p:spPr>
      </p:pic>
      <p:sp>
        <p:nvSpPr>
          <p:cNvPr id="7" name="Title 6">
            <a:extLst>
              <a:ext uri="{FF2B5EF4-FFF2-40B4-BE49-F238E27FC236}">
                <a16:creationId xmlns:a16="http://schemas.microsoft.com/office/drawing/2014/main" id="{CF9649A5-B006-46FC-B8AD-74D86C11E065}"/>
              </a:ext>
            </a:extLst>
          </p:cNvPr>
          <p:cNvSpPr>
            <a:spLocks noGrp="1"/>
          </p:cNvSpPr>
          <p:nvPr>
            <p:ph type="ctrTitle"/>
          </p:nvPr>
        </p:nvSpPr>
        <p:spPr>
          <a:xfrm>
            <a:off x="163640" y="2177503"/>
            <a:ext cx="6524625" cy="2387600"/>
          </a:xfrm>
        </p:spPr>
        <p:txBody>
          <a:bodyPr>
            <a:normAutofit fontScale="90000"/>
          </a:bodyPr>
          <a:lstStyle/>
          <a:p>
            <a:r>
              <a:rPr lang="en-US" sz="3100" dirty="0"/>
              <a:t>The question we have been asking you, is now the question we encourage you to ask your fellow Rotarians:</a:t>
            </a:r>
            <a:br>
              <a:rPr lang="en-US" dirty="0"/>
            </a:br>
            <a:br>
              <a:rPr lang="en-US" dirty="0"/>
            </a:br>
            <a:r>
              <a:rPr lang="en-US" dirty="0"/>
              <a:t>ARE YOU READY</a:t>
            </a:r>
            <a:br>
              <a:rPr lang="en-US" dirty="0"/>
            </a:br>
            <a:r>
              <a:rPr lang="en-US" dirty="0"/>
              <a:t>to</a:t>
            </a:r>
            <a:br>
              <a:rPr lang="en-US" dirty="0"/>
            </a:br>
            <a:r>
              <a:rPr lang="en-US" dirty="0"/>
              <a:t>Make a World of Difference</a:t>
            </a:r>
            <a:br>
              <a:rPr lang="en-US" dirty="0"/>
            </a:br>
            <a:r>
              <a:rPr lang="en-US" dirty="0"/>
              <a:t>and</a:t>
            </a:r>
          </a:p>
        </p:txBody>
      </p:sp>
      <p:pic>
        <p:nvPicPr>
          <p:cNvPr id="17" name="Picture 16" descr="Logo, company name&#10;&#10;Description automatically generated">
            <a:extLst>
              <a:ext uri="{FF2B5EF4-FFF2-40B4-BE49-F238E27FC236}">
                <a16:creationId xmlns:a16="http://schemas.microsoft.com/office/drawing/2014/main" id="{B3AE7E18-D27B-4E8B-8F90-276CF459FC30}"/>
              </a:ext>
            </a:extLst>
          </p:cNvPr>
          <p:cNvPicPr>
            <a:picLocks noChangeAspect="1"/>
          </p:cNvPicPr>
          <p:nvPr/>
        </p:nvPicPr>
        <p:blipFill>
          <a:blip r:embed="rId5">
            <a:clrChange>
              <a:clrFrom>
                <a:srgbClr val="FFFFFF"/>
              </a:clrFrom>
              <a:clrTo>
                <a:srgbClr val="FFFFFF">
                  <a:alpha val="0"/>
                </a:srgbClr>
              </a:clrTo>
            </a:clrChange>
            <a:alphaModFix amt="70000"/>
            <a:extLst>
              <a:ext uri="{28A0092B-C50C-407E-A947-70E740481C1C}">
                <a14:useLocalDpi xmlns:a14="http://schemas.microsoft.com/office/drawing/2010/main" val="0"/>
              </a:ext>
            </a:extLst>
          </a:blip>
          <a:stretch>
            <a:fillRect/>
          </a:stretch>
        </p:blipFill>
        <p:spPr>
          <a:xfrm>
            <a:off x="7423262" y="0"/>
            <a:ext cx="4632207" cy="4632207"/>
          </a:xfrm>
          <a:prstGeom prst="rect">
            <a:avLst/>
          </a:prstGeom>
        </p:spPr>
      </p:pic>
    </p:spTree>
    <p:extLst>
      <p:ext uri="{BB962C8B-B14F-4D97-AF65-F5344CB8AC3E}">
        <p14:creationId xmlns:p14="http://schemas.microsoft.com/office/powerpoint/2010/main" val="1846562172"/>
      </p:ext>
    </p:extLst>
  </p:cSld>
  <p:clrMapOvr>
    <a:masterClrMapping/>
  </p:clrMapOvr>
</p:sld>
</file>

<file path=ppt/theme/theme1.xml><?xml version="1.0" encoding="utf-8"?>
<a:theme xmlns:a="http://schemas.openxmlformats.org/drawingml/2006/main" name="DappledVTI">
  <a:themeElements>
    <a:clrScheme name="Custom 81">
      <a:dk1>
        <a:sysClr val="windowText" lastClr="000000"/>
      </a:dk1>
      <a:lt1>
        <a:sysClr val="window" lastClr="FFFFFF"/>
      </a:lt1>
      <a:dk2>
        <a:srgbClr val="21363B"/>
      </a:dk2>
      <a:lt2>
        <a:srgbClr val="F4F2F0"/>
      </a:lt2>
      <a:accent1>
        <a:srgbClr val="758468"/>
      </a:accent1>
      <a:accent2>
        <a:srgbClr val="B5A7AC"/>
      </a:accent2>
      <a:accent3>
        <a:srgbClr val="CC9C6F"/>
      </a:accent3>
      <a:accent4>
        <a:srgbClr val="767640"/>
      </a:accent4>
      <a:accent5>
        <a:srgbClr val="A5B295"/>
      </a:accent5>
      <a:accent6>
        <a:srgbClr val="C19DA7"/>
      </a:accent6>
      <a:hlink>
        <a:srgbClr val="D13D6E"/>
      </a:hlink>
      <a:folHlink>
        <a:srgbClr val="6C9D92"/>
      </a:folHlink>
    </a:clrScheme>
    <a:fontScheme name="Custom 67">
      <a:majorFont>
        <a:latin typeface="Sabon Next L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ppledVTI" id="{204FEFAB-F02B-4FE8-B509-C50A618B972D}" vid="{7EAEADA8-5A8E-45B2-B0E4-448EC7E7A9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9052</TotalTime>
  <Words>1857</Words>
  <Application>Microsoft Office PowerPoint</Application>
  <PresentationFormat>Widescreen</PresentationFormat>
  <Paragraphs>469</Paragraphs>
  <Slides>51</Slides>
  <Notes>2</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51</vt:i4>
      </vt:variant>
    </vt:vector>
  </HeadingPairs>
  <TitlesOfParts>
    <vt:vector size="63" baseType="lpstr">
      <vt:lpstr>Algerian</vt:lpstr>
      <vt:lpstr>Arial</vt:lpstr>
      <vt:lpstr>Arimo</vt:lpstr>
      <vt:lpstr>Arimo Bold</vt:lpstr>
      <vt:lpstr>Avenir Next LT Pro</vt:lpstr>
      <vt:lpstr>AvenirNext LT Pro Medium</vt:lpstr>
      <vt:lpstr>Calibri</vt:lpstr>
      <vt:lpstr>Kristen ITC</vt:lpstr>
      <vt:lpstr>Sabon Next LT</vt:lpstr>
      <vt:lpstr>Vladimir Script</vt:lpstr>
      <vt:lpstr>DappledVTI</vt:lpstr>
      <vt:lpstr>Office Theme</vt:lpstr>
      <vt:lpstr>We will begin this session in a few minutes  Please write your name, title, club and district in your screen name. such as Jane Jones, PE, Anytown, 0000</vt:lpstr>
      <vt:lpstr>PowerPoint Presentation</vt:lpstr>
      <vt:lpstr>PowerPoint Presentation</vt:lpstr>
      <vt:lpstr>PowerPoint Presentation</vt:lpstr>
      <vt:lpstr>Once Upon a Time</vt:lpstr>
      <vt:lpstr>WELCOME PRESIDENTS-ELECT of D5680 &amp; D5710</vt:lpstr>
      <vt:lpstr>PowerPoint Presentation</vt:lpstr>
      <vt:lpstr>PowerPoint Presentation</vt:lpstr>
      <vt:lpstr>The question we have been asking you, is now the question we encourage you to ask your fellow Rotarians:  ARE YOU READY to Make a World of Difference and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PRESIDENTS-ELECT of D5680 &amp; D5710</vt:lpstr>
      <vt:lpstr>We will begin this session in a few minutes  Please write your name, title, club and district in your screen name. such as Jane Jones, PE, Anytown, 0000</vt:lpstr>
      <vt:lpstr>Rotary Minute:  What have you learned from being a Rotarian?</vt:lpstr>
      <vt:lpstr>WELCOME BACK PRESIDENTS-ELECT of D5680 &amp; D5710</vt:lpstr>
      <vt:lpstr>PowerPoint Presentation</vt:lpstr>
      <vt:lpstr>PowerPoint Presentation</vt:lpstr>
      <vt:lpstr>For the last time during PETS 2021,  we ask you and encourage you to ask the Rotarians in your club:  ARE YOU READY to Make a World of Difference and</vt:lpstr>
      <vt:lpstr>PowerPoint Presentation</vt:lpstr>
      <vt:lpstr>PowerPoint Presentation</vt:lpstr>
      <vt:lpstr>PowerPoint Presentation</vt:lpstr>
      <vt:lpstr>PowerPoint Presentation</vt:lpstr>
      <vt:lpstr>PowerPoint Presentation</vt:lpstr>
      <vt:lpstr>PowerPoint Presentation</vt:lpstr>
      <vt:lpstr>Drop-in to visit with your DGE at your designated time.     This is a good opportunity to ask questions, discuss issues, and get to know other PEs leading clubs of similar size.      9:40 – 9:55    Small     9:55 – 10:10    Medium     10:10 – 10:25   Large  Please take the open time to step away from your computer, refill your glass and say hi to any two or four-legged people in your home.          WE WILL ALL COME BACK AT 10:30 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CLOSING CHALLENGE from RI PRESIDENT-ELECT SHEKHAR MEHTA</vt:lpstr>
      <vt:lpstr>PowerPoint Presentation</vt:lpstr>
      <vt:lpstr>SPECIAL THANKS to the speakers, facilitators, district leaders and Heartland PETS steering committee.</vt:lpstr>
      <vt:lpstr>THANK YOU PRESIDENTS-ELECT of D5680 &amp; D5710</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Fred Heismeyer</dc:creator>
  <cp:lastModifiedBy>Fred Heismeyer</cp:lastModifiedBy>
  <cp:revision>170</cp:revision>
  <dcterms:created xsi:type="dcterms:W3CDTF">2021-02-09T15:26:23Z</dcterms:created>
  <dcterms:modified xsi:type="dcterms:W3CDTF">2021-03-29T16:35:10Z</dcterms:modified>
</cp:coreProperties>
</file>