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 id="2147483699" r:id="rId3"/>
    <p:sldMasterId id="2147483725" r:id="rId4"/>
  </p:sldMasterIdLst>
  <p:notesMasterIdLst>
    <p:notesMasterId r:id="rId32"/>
  </p:notesMasterIdLst>
  <p:handoutMasterIdLst>
    <p:handoutMasterId r:id="rId33"/>
  </p:handoutMasterIdLst>
  <p:sldIdLst>
    <p:sldId id="414" r:id="rId5"/>
    <p:sldId id="470" r:id="rId6"/>
    <p:sldId id="271" r:id="rId7"/>
    <p:sldId id="265" r:id="rId8"/>
    <p:sldId id="267" r:id="rId9"/>
    <p:sldId id="467" r:id="rId10"/>
    <p:sldId id="489" r:id="rId11"/>
    <p:sldId id="491" r:id="rId12"/>
    <p:sldId id="504" r:id="rId13"/>
    <p:sldId id="505" r:id="rId14"/>
    <p:sldId id="463" r:id="rId15"/>
    <p:sldId id="464" r:id="rId16"/>
    <p:sldId id="465" r:id="rId17"/>
    <p:sldId id="466" r:id="rId18"/>
    <p:sldId id="266" r:id="rId19"/>
    <p:sldId id="477" r:id="rId20"/>
    <p:sldId id="474" r:id="rId21"/>
    <p:sldId id="476" r:id="rId22"/>
    <p:sldId id="473" r:id="rId23"/>
    <p:sldId id="492" r:id="rId24"/>
    <p:sldId id="471" r:id="rId25"/>
    <p:sldId id="503" r:id="rId26"/>
    <p:sldId id="481" r:id="rId27"/>
    <p:sldId id="475" r:id="rId28"/>
    <p:sldId id="478" r:id="rId29"/>
    <p:sldId id="486" r:id="rId30"/>
    <p:sldId id="27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58F"/>
    <a:srgbClr val="009999"/>
    <a:srgbClr val="F7A81B"/>
    <a:srgbClr val="01B4E7"/>
    <a:srgbClr val="D91B5C"/>
    <a:srgbClr val="8721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85380" autoAdjust="0"/>
  </p:normalViewPr>
  <p:slideViewPr>
    <p:cSldViewPr snapToGrid="0">
      <p:cViewPr varScale="1">
        <p:scale>
          <a:sx n="74" d="100"/>
          <a:sy n="74" d="100"/>
        </p:scale>
        <p:origin x="960" y="43"/>
      </p:cViewPr>
      <p:guideLst/>
    </p:cSldViewPr>
  </p:slid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ilasl\Downloads\MemberCountbyAge.xlsb.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rotary365-my.sharepoint.com/personal/laura_bilas_rotary_org/Documents/WorkProduct/1%20July/WorldWide_1_July%20-%20with%20WW%20even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2"/>
                </a:solidFill>
                <a:latin typeface="+mn-lt"/>
                <a:ea typeface="+mn-ea"/>
                <a:cs typeface="+mn-cs"/>
              </a:defRPr>
            </a:pPr>
            <a:r>
              <a:rPr lang="en-US"/>
              <a:t>1 July Membership</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v>USA &amp; Canada</c:v>
          </c:tx>
          <c:spPr>
            <a:solidFill>
              <a:srgbClr val="0077DA"/>
            </a:solidFill>
            <a:ln>
              <a:noFill/>
            </a:ln>
            <a:effectLst/>
          </c:spPr>
          <c:invertIfNegative val="0"/>
          <c:cat>
            <c:strRef>
              <c:f>MbrCountUSAC!$A$3:$A$17</c:f>
              <c:strCache>
                <c:ptCount val="15"/>
                <c:pt idx="0">
                  <c:v>2004 - 2005</c:v>
                </c:pt>
                <c:pt idx="1">
                  <c:v>2005 - 2006</c:v>
                </c:pt>
                <c:pt idx="2">
                  <c:v>2006 - 2007</c:v>
                </c:pt>
                <c:pt idx="3">
                  <c:v>2007 - 2008</c:v>
                </c:pt>
                <c:pt idx="4">
                  <c:v>2008 - 2009</c:v>
                </c:pt>
                <c:pt idx="5">
                  <c:v>2009 - 2010</c:v>
                </c:pt>
                <c:pt idx="6">
                  <c:v>2010 - 2011</c:v>
                </c:pt>
                <c:pt idx="7">
                  <c:v>2011 - 2012</c:v>
                </c:pt>
                <c:pt idx="8">
                  <c:v>2012 - 2013</c:v>
                </c:pt>
                <c:pt idx="9">
                  <c:v>2013 - 2014</c:v>
                </c:pt>
                <c:pt idx="10">
                  <c:v>2014 - 2015</c:v>
                </c:pt>
                <c:pt idx="11">
                  <c:v>2015 - 2016</c:v>
                </c:pt>
                <c:pt idx="12">
                  <c:v>2016 - 2017</c:v>
                </c:pt>
                <c:pt idx="13">
                  <c:v>2017 - 2018</c:v>
                </c:pt>
                <c:pt idx="14">
                  <c:v>2018 - 2019</c:v>
                </c:pt>
              </c:strCache>
            </c:strRef>
          </c:cat>
          <c:val>
            <c:numRef>
              <c:f>MbrCountUSAC!$B$3:$B$17</c:f>
              <c:numCache>
                <c:formatCode>General</c:formatCode>
                <c:ptCount val="15"/>
                <c:pt idx="0">
                  <c:v>414656</c:v>
                </c:pt>
                <c:pt idx="1">
                  <c:v>409810</c:v>
                </c:pt>
                <c:pt idx="2">
                  <c:v>406079</c:v>
                </c:pt>
                <c:pt idx="3">
                  <c:v>401168</c:v>
                </c:pt>
                <c:pt idx="4">
                  <c:v>397443</c:v>
                </c:pt>
                <c:pt idx="5">
                  <c:v>388109</c:v>
                </c:pt>
                <c:pt idx="6">
                  <c:v>380337</c:v>
                </c:pt>
                <c:pt idx="7">
                  <c:v>371950</c:v>
                </c:pt>
                <c:pt idx="8">
                  <c:v>366573</c:v>
                </c:pt>
                <c:pt idx="9">
                  <c:v>358353</c:v>
                </c:pt>
                <c:pt idx="10">
                  <c:v>353722</c:v>
                </c:pt>
                <c:pt idx="11">
                  <c:v>352415</c:v>
                </c:pt>
                <c:pt idx="12">
                  <c:v>348622</c:v>
                </c:pt>
                <c:pt idx="13">
                  <c:v>342834</c:v>
                </c:pt>
                <c:pt idx="14">
                  <c:v>337079</c:v>
                </c:pt>
              </c:numCache>
            </c:numRef>
          </c:val>
          <c:extLst>
            <c:ext xmlns:c16="http://schemas.microsoft.com/office/drawing/2014/chart" uri="{C3380CC4-5D6E-409C-BE32-E72D297353CC}">
              <c16:uniqueId val="{00000000-93E9-442D-A952-8939E831C210}"/>
            </c:ext>
          </c:extLst>
        </c:ser>
        <c:dLbls>
          <c:showLegendKey val="0"/>
          <c:showVal val="0"/>
          <c:showCatName val="0"/>
          <c:showSerName val="0"/>
          <c:showPercent val="0"/>
          <c:showBubbleSize val="0"/>
        </c:dLbls>
        <c:gapWidth val="50"/>
        <c:axId val="2091597928"/>
        <c:axId val="2091601864"/>
      </c:barChart>
      <c:catAx>
        <c:axId val="2091597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2"/>
                </a:solidFill>
                <a:latin typeface="+mn-lt"/>
                <a:ea typeface="+mn-ea"/>
                <a:cs typeface="+mn-cs"/>
              </a:defRPr>
            </a:pPr>
            <a:endParaRPr lang="en-US"/>
          </a:p>
        </c:txPr>
        <c:crossAx val="2091601864"/>
        <c:crosses val="autoZero"/>
        <c:auto val="1"/>
        <c:lblAlgn val="ctr"/>
        <c:lblOffset val="100"/>
        <c:noMultiLvlLbl val="0"/>
      </c:catAx>
      <c:valAx>
        <c:axId val="2091601864"/>
        <c:scaling>
          <c:orientation val="minMax"/>
          <c:max val="5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2091597928"/>
        <c:crosses val="autoZero"/>
        <c:crossBetween val="between"/>
        <c:majorUnit val="100000"/>
        <c:dispUnits>
          <c:builtInUnit val="thousands"/>
          <c:dispUnitsLbl>
            <c:spPr>
              <a:noFill/>
              <a:ln>
                <a:noFill/>
              </a:ln>
              <a:effectLst/>
            </c:spPr>
            <c:txPr>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2"/>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WW Members with Annual Fund Giving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'WW 1 July All History'!$B$1</c:f>
              <c:strCache>
                <c:ptCount val="1"/>
                <c:pt idx="0">
                  <c:v>Use July 1st Number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'WW 1 July All History'!$A$2:$A$116</c:f>
              <c:strCache>
                <c:ptCount val="115"/>
                <c:pt idx="0">
                  <c:v>1904 - 1905</c:v>
                </c:pt>
                <c:pt idx="1">
                  <c:v>1905 - 1906</c:v>
                </c:pt>
                <c:pt idx="2">
                  <c:v>1906 - 1907</c:v>
                </c:pt>
                <c:pt idx="3">
                  <c:v>1907 - 1908</c:v>
                </c:pt>
                <c:pt idx="4">
                  <c:v>1908 - 1909</c:v>
                </c:pt>
                <c:pt idx="5">
                  <c:v>1909 - 1910</c:v>
                </c:pt>
                <c:pt idx="6">
                  <c:v>1910 - 1911</c:v>
                </c:pt>
                <c:pt idx="7">
                  <c:v>1911 - 1912</c:v>
                </c:pt>
                <c:pt idx="8">
                  <c:v>1912 - 1913</c:v>
                </c:pt>
                <c:pt idx="9">
                  <c:v>1913 - 1914</c:v>
                </c:pt>
                <c:pt idx="10">
                  <c:v>1914 - 1915</c:v>
                </c:pt>
                <c:pt idx="11">
                  <c:v>1915 - 1916</c:v>
                </c:pt>
                <c:pt idx="12">
                  <c:v>1916 - 1917</c:v>
                </c:pt>
                <c:pt idx="13">
                  <c:v>1917 - 1918</c:v>
                </c:pt>
                <c:pt idx="14">
                  <c:v>1918 - 1919</c:v>
                </c:pt>
                <c:pt idx="15">
                  <c:v>1919 - 1920</c:v>
                </c:pt>
                <c:pt idx="16">
                  <c:v>1920 - 1921</c:v>
                </c:pt>
                <c:pt idx="17">
                  <c:v>1921 - 1922</c:v>
                </c:pt>
                <c:pt idx="18">
                  <c:v>1922 - 1923</c:v>
                </c:pt>
                <c:pt idx="19">
                  <c:v>1923 - 1924</c:v>
                </c:pt>
                <c:pt idx="20">
                  <c:v>1924 - 1925</c:v>
                </c:pt>
                <c:pt idx="21">
                  <c:v>1925 - 1926</c:v>
                </c:pt>
                <c:pt idx="22">
                  <c:v>1926 - 1927</c:v>
                </c:pt>
                <c:pt idx="23">
                  <c:v>1927 - 1928</c:v>
                </c:pt>
                <c:pt idx="24">
                  <c:v>1928 - 1929</c:v>
                </c:pt>
                <c:pt idx="25">
                  <c:v>1929 - 1930</c:v>
                </c:pt>
                <c:pt idx="26">
                  <c:v>1930 - 1931</c:v>
                </c:pt>
                <c:pt idx="27">
                  <c:v>1931 - 1932</c:v>
                </c:pt>
                <c:pt idx="28">
                  <c:v>1932 - 1933</c:v>
                </c:pt>
                <c:pt idx="29">
                  <c:v>1933 - 1934</c:v>
                </c:pt>
                <c:pt idx="30">
                  <c:v>1934 - 1935</c:v>
                </c:pt>
                <c:pt idx="31">
                  <c:v>1935 - 1936</c:v>
                </c:pt>
                <c:pt idx="32">
                  <c:v>1936 - 1937</c:v>
                </c:pt>
                <c:pt idx="33">
                  <c:v>1937 - 1938</c:v>
                </c:pt>
                <c:pt idx="34">
                  <c:v>1938 - 1939</c:v>
                </c:pt>
                <c:pt idx="35">
                  <c:v>1939 - 1940</c:v>
                </c:pt>
                <c:pt idx="36">
                  <c:v>1940 - 1941</c:v>
                </c:pt>
                <c:pt idx="37">
                  <c:v>1941 - 1942</c:v>
                </c:pt>
                <c:pt idx="38">
                  <c:v>1942 - 1943</c:v>
                </c:pt>
                <c:pt idx="39">
                  <c:v>1943 - 1944</c:v>
                </c:pt>
                <c:pt idx="40">
                  <c:v>1944 - 1945</c:v>
                </c:pt>
                <c:pt idx="41">
                  <c:v>1945 - 1946</c:v>
                </c:pt>
                <c:pt idx="42">
                  <c:v>1946 - 1947</c:v>
                </c:pt>
                <c:pt idx="43">
                  <c:v>1947 - 1948</c:v>
                </c:pt>
                <c:pt idx="44">
                  <c:v>1948 - 1949</c:v>
                </c:pt>
                <c:pt idx="45">
                  <c:v>1949 - 1950</c:v>
                </c:pt>
                <c:pt idx="46">
                  <c:v>1950 - 1951</c:v>
                </c:pt>
                <c:pt idx="47">
                  <c:v>1951 - 1952</c:v>
                </c:pt>
                <c:pt idx="48">
                  <c:v>1952 - 1953</c:v>
                </c:pt>
                <c:pt idx="49">
                  <c:v>1953 - 1954</c:v>
                </c:pt>
                <c:pt idx="50">
                  <c:v>1954 - 1955</c:v>
                </c:pt>
                <c:pt idx="51">
                  <c:v>1955 - 1956</c:v>
                </c:pt>
                <c:pt idx="52">
                  <c:v>1956 - 1957</c:v>
                </c:pt>
                <c:pt idx="53">
                  <c:v>1957 - 1958</c:v>
                </c:pt>
                <c:pt idx="54">
                  <c:v>1958 - 1959</c:v>
                </c:pt>
                <c:pt idx="55">
                  <c:v>1959 - 1960</c:v>
                </c:pt>
                <c:pt idx="56">
                  <c:v>1960 - 1961</c:v>
                </c:pt>
                <c:pt idx="57">
                  <c:v>1961 - 1962</c:v>
                </c:pt>
                <c:pt idx="58">
                  <c:v>1962 - 1963</c:v>
                </c:pt>
                <c:pt idx="59">
                  <c:v>1963 - 1964</c:v>
                </c:pt>
                <c:pt idx="60">
                  <c:v>1964 - 1965</c:v>
                </c:pt>
                <c:pt idx="61">
                  <c:v>1965 - 1966</c:v>
                </c:pt>
                <c:pt idx="62">
                  <c:v>1966 - 1967</c:v>
                </c:pt>
                <c:pt idx="63">
                  <c:v>1967 - 1968</c:v>
                </c:pt>
                <c:pt idx="64">
                  <c:v>1968 - 1969</c:v>
                </c:pt>
                <c:pt idx="65">
                  <c:v>1969 - 1970</c:v>
                </c:pt>
                <c:pt idx="66">
                  <c:v>1970 - 1971</c:v>
                </c:pt>
                <c:pt idx="67">
                  <c:v>1971 - 1972</c:v>
                </c:pt>
                <c:pt idx="68">
                  <c:v>1972 - 1973</c:v>
                </c:pt>
                <c:pt idx="69">
                  <c:v>1973 - 1974</c:v>
                </c:pt>
                <c:pt idx="70">
                  <c:v>1974 - 1975</c:v>
                </c:pt>
                <c:pt idx="71">
                  <c:v>1975 - 1976</c:v>
                </c:pt>
                <c:pt idx="72">
                  <c:v>1976 - 1977</c:v>
                </c:pt>
                <c:pt idx="73">
                  <c:v>1977 - 1978</c:v>
                </c:pt>
                <c:pt idx="74">
                  <c:v>1978 - 1979</c:v>
                </c:pt>
                <c:pt idx="75">
                  <c:v>1979 - 1980</c:v>
                </c:pt>
                <c:pt idx="76">
                  <c:v>1980 - 1981</c:v>
                </c:pt>
                <c:pt idx="77">
                  <c:v>1981 - 1982</c:v>
                </c:pt>
                <c:pt idx="78">
                  <c:v>1982 - 1983</c:v>
                </c:pt>
                <c:pt idx="79">
                  <c:v>1983 - 1984</c:v>
                </c:pt>
                <c:pt idx="80">
                  <c:v>1984 - 1985</c:v>
                </c:pt>
                <c:pt idx="81">
                  <c:v>1985 - 1986</c:v>
                </c:pt>
                <c:pt idx="82">
                  <c:v>1986 - 1987</c:v>
                </c:pt>
                <c:pt idx="83">
                  <c:v>1987 - 1988</c:v>
                </c:pt>
                <c:pt idx="84">
                  <c:v>1988 - 1989</c:v>
                </c:pt>
                <c:pt idx="85">
                  <c:v>1989 - 1990</c:v>
                </c:pt>
                <c:pt idx="86">
                  <c:v>1990 - 1991</c:v>
                </c:pt>
                <c:pt idx="87">
                  <c:v>1991 - 1992</c:v>
                </c:pt>
                <c:pt idx="88">
                  <c:v>1992 - 1993</c:v>
                </c:pt>
                <c:pt idx="89">
                  <c:v>1993 - 1994</c:v>
                </c:pt>
                <c:pt idx="90">
                  <c:v>1994 - 1995</c:v>
                </c:pt>
                <c:pt idx="91">
                  <c:v>1995 - 1996</c:v>
                </c:pt>
                <c:pt idx="92">
                  <c:v>1996 - 1997</c:v>
                </c:pt>
                <c:pt idx="93">
                  <c:v>1997 - 1998</c:v>
                </c:pt>
                <c:pt idx="94">
                  <c:v>1998 - 1999</c:v>
                </c:pt>
                <c:pt idx="95">
                  <c:v>1999 - 2000</c:v>
                </c:pt>
                <c:pt idx="96">
                  <c:v>2000 - 2001</c:v>
                </c:pt>
                <c:pt idx="97">
                  <c:v>2001 - 2002</c:v>
                </c:pt>
                <c:pt idx="98">
                  <c:v>2002 - 2003</c:v>
                </c:pt>
                <c:pt idx="99">
                  <c:v>2003 - 2004</c:v>
                </c:pt>
                <c:pt idx="100">
                  <c:v>2004 - 2005</c:v>
                </c:pt>
                <c:pt idx="101">
                  <c:v>2005 - 2006</c:v>
                </c:pt>
                <c:pt idx="102">
                  <c:v>2006 - 2007</c:v>
                </c:pt>
                <c:pt idx="103">
                  <c:v>2007 - 2008</c:v>
                </c:pt>
                <c:pt idx="104">
                  <c:v>2008 - 2009</c:v>
                </c:pt>
                <c:pt idx="105">
                  <c:v>2009 - 2010</c:v>
                </c:pt>
                <c:pt idx="106">
                  <c:v>2010 - 2011</c:v>
                </c:pt>
                <c:pt idx="107">
                  <c:v>2011 - 2012</c:v>
                </c:pt>
                <c:pt idx="108">
                  <c:v>2012 - 2013</c:v>
                </c:pt>
                <c:pt idx="109">
                  <c:v>2013 - 2014</c:v>
                </c:pt>
                <c:pt idx="110">
                  <c:v>2014 - 2015</c:v>
                </c:pt>
                <c:pt idx="111">
                  <c:v>2015 - 2016</c:v>
                </c:pt>
                <c:pt idx="112">
                  <c:v>2016 - 2017</c:v>
                </c:pt>
                <c:pt idx="113">
                  <c:v>2017 - 2018</c:v>
                </c:pt>
                <c:pt idx="114">
                  <c:v>2018 - 2019</c:v>
                </c:pt>
              </c:strCache>
            </c:strRef>
          </c:cat>
          <c:val>
            <c:numRef>
              <c:f>'WW 1 July All History'!$B$2:$B$136</c:f>
            </c:numRef>
          </c:val>
          <c:smooth val="0"/>
          <c:extLst>
            <c:ext xmlns:c16="http://schemas.microsoft.com/office/drawing/2014/chart" uri="{C3380CC4-5D6E-409C-BE32-E72D297353CC}">
              <c16:uniqueId val="{00000000-EB17-461B-9373-F9A5836C2B86}"/>
            </c:ext>
          </c:extLst>
        </c:ser>
        <c:ser>
          <c:idx val="2"/>
          <c:order val="1"/>
          <c:tx>
            <c:strRef>
              <c:f>'WW 1 July All History'!$C$1</c:f>
              <c:strCache>
                <c:ptCount val="1"/>
                <c:pt idx="0">
                  <c:v>Use June 30th Number</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'WW 1 July All History'!$A$2:$A$116</c:f>
              <c:strCache>
                <c:ptCount val="115"/>
                <c:pt idx="0">
                  <c:v>1904 - 1905</c:v>
                </c:pt>
                <c:pt idx="1">
                  <c:v>1905 - 1906</c:v>
                </c:pt>
                <c:pt idx="2">
                  <c:v>1906 - 1907</c:v>
                </c:pt>
                <c:pt idx="3">
                  <c:v>1907 - 1908</c:v>
                </c:pt>
                <c:pt idx="4">
                  <c:v>1908 - 1909</c:v>
                </c:pt>
                <c:pt idx="5">
                  <c:v>1909 - 1910</c:v>
                </c:pt>
                <c:pt idx="6">
                  <c:v>1910 - 1911</c:v>
                </c:pt>
                <c:pt idx="7">
                  <c:v>1911 - 1912</c:v>
                </c:pt>
                <c:pt idx="8">
                  <c:v>1912 - 1913</c:v>
                </c:pt>
                <c:pt idx="9">
                  <c:v>1913 - 1914</c:v>
                </c:pt>
                <c:pt idx="10">
                  <c:v>1914 - 1915</c:v>
                </c:pt>
                <c:pt idx="11">
                  <c:v>1915 - 1916</c:v>
                </c:pt>
                <c:pt idx="12">
                  <c:v>1916 - 1917</c:v>
                </c:pt>
                <c:pt idx="13">
                  <c:v>1917 - 1918</c:v>
                </c:pt>
                <c:pt idx="14">
                  <c:v>1918 - 1919</c:v>
                </c:pt>
                <c:pt idx="15">
                  <c:v>1919 - 1920</c:v>
                </c:pt>
                <c:pt idx="16">
                  <c:v>1920 - 1921</c:v>
                </c:pt>
                <c:pt idx="17">
                  <c:v>1921 - 1922</c:v>
                </c:pt>
                <c:pt idx="18">
                  <c:v>1922 - 1923</c:v>
                </c:pt>
                <c:pt idx="19">
                  <c:v>1923 - 1924</c:v>
                </c:pt>
                <c:pt idx="20">
                  <c:v>1924 - 1925</c:v>
                </c:pt>
                <c:pt idx="21">
                  <c:v>1925 - 1926</c:v>
                </c:pt>
                <c:pt idx="22">
                  <c:v>1926 - 1927</c:v>
                </c:pt>
                <c:pt idx="23">
                  <c:v>1927 - 1928</c:v>
                </c:pt>
                <c:pt idx="24">
                  <c:v>1928 - 1929</c:v>
                </c:pt>
                <c:pt idx="25">
                  <c:v>1929 - 1930</c:v>
                </c:pt>
                <c:pt idx="26">
                  <c:v>1930 - 1931</c:v>
                </c:pt>
                <c:pt idx="27">
                  <c:v>1931 - 1932</c:v>
                </c:pt>
                <c:pt idx="28">
                  <c:v>1932 - 1933</c:v>
                </c:pt>
                <c:pt idx="29">
                  <c:v>1933 - 1934</c:v>
                </c:pt>
                <c:pt idx="30">
                  <c:v>1934 - 1935</c:v>
                </c:pt>
                <c:pt idx="31">
                  <c:v>1935 - 1936</c:v>
                </c:pt>
                <c:pt idx="32">
                  <c:v>1936 - 1937</c:v>
                </c:pt>
                <c:pt idx="33">
                  <c:v>1937 - 1938</c:v>
                </c:pt>
                <c:pt idx="34">
                  <c:v>1938 - 1939</c:v>
                </c:pt>
                <c:pt idx="35">
                  <c:v>1939 - 1940</c:v>
                </c:pt>
                <c:pt idx="36">
                  <c:v>1940 - 1941</c:v>
                </c:pt>
                <c:pt idx="37">
                  <c:v>1941 - 1942</c:v>
                </c:pt>
                <c:pt idx="38">
                  <c:v>1942 - 1943</c:v>
                </c:pt>
                <c:pt idx="39">
                  <c:v>1943 - 1944</c:v>
                </c:pt>
                <c:pt idx="40">
                  <c:v>1944 - 1945</c:v>
                </c:pt>
                <c:pt idx="41">
                  <c:v>1945 - 1946</c:v>
                </c:pt>
                <c:pt idx="42">
                  <c:v>1946 - 1947</c:v>
                </c:pt>
                <c:pt idx="43">
                  <c:v>1947 - 1948</c:v>
                </c:pt>
                <c:pt idx="44">
                  <c:v>1948 - 1949</c:v>
                </c:pt>
                <c:pt idx="45">
                  <c:v>1949 - 1950</c:v>
                </c:pt>
                <c:pt idx="46">
                  <c:v>1950 - 1951</c:v>
                </c:pt>
                <c:pt idx="47">
                  <c:v>1951 - 1952</c:v>
                </c:pt>
                <c:pt idx="48">
                  <c:v>1952 - 1953</c:v>
                </c:pt>
                <c:pt idx="49">
                  <c:v>1953 - 1954</c:v>
                </c:pt>
                <c:pt idx="50">
                  <c:v>1954 - 1955</c:v>
                </c:pt>
                <c:pt idx="51">
                  <c:v>1955 - 1956</c:v>
                </c:pt>
                <c:pt idx="52">
                  <c:v>1956 - 1957</c:v>
                </c:pt>
                <c:pt idx="53">
                  <c:v>1957 - 1958</c:v>
                </c:pt>
                <c:pt idx="54">
                  <c:v>1958 - 1959</c:v>
                </c:pt>
                <c:pt idx="55">
                  <c:v>1959 - 1960</c:v>
                </c:pt>
                <c:pt idx="56">
                  <c:v>1960 - 1961</c:v>
                </c:pt>
                <c:pt idx="57">
                  <c:v>1961 - 1962</c:v>
                </c:pt>
                <c:pt idx="58">
                  <c:v>1962 - 1963</c:v>
                </c:pt>
                <c:pt idx="59">
                  <c:v>1963 - 1964</c:v>
                </c:pt>
                <c:pt idx="60">
                  <c:v>1964 - 1965</c:v>
                </c:pt>
                <c:pt idx="61">
                  <c:v>1965 - 1966</c:v>
                </c:pt>
                <c:pt idx="62">
                  <c:v>1966 - 1967</c:v>
                </c:pt>
                <c:pt idx="63">
                  <c:v>1967 - 1968</c:v>
                </c:pt>
                <c:pt idx="64">
                  <c:v>1968 - 1969</c:v>
                </c:pt>
                <c:pt idx="65">
                  <c:v>1969 - 1970</c:v>
                </c:pt>
                <c:pt idx="66">
                  <c:v>1970 - 1971</c:v>
                </c:pt>
                <c:pt idx="67">
                  <c:v>1971 - 1972</c:v>
                </c:pt>
                <c:pt idx="68">
                  <c:v>1972 - 1973</c:v>
                </c:pt>
                <c:pt idx="69">
                  <c:v>1973 - 1974</c:v>
                </c:pt>
                <c:pt idx="70">
                  <c:v>1974 - 1975</c:v>
                </c:pt>
                <c:pt idx="71">
                  <c:v>1975 - 1976</c:v>
                </c:pt>
                <c:pt idx="72">
                  <c:v>1976 - 1977</c:v>
                </c:pt>
                <c:pt idx="73">
                  <c:v>1977 - 1978</c:v>
                </c:pt>
                <c:pt idx="74">
                  <c:v>1978 - 1979</c:v>
                </c:pt>
                <c:pt idx="75">
                  <c:v>1979 - 1980</c:v>
                </c:pt>
                <c:pt idx="76">
                  <c:v>1980 - 1981</c:v>
                </c:pt>
                <c:pt idx="77">
                  <c:v>1981 - 1982</c:v>
                </c:pt>
                <c:pt idx="78">
                  <c:v>1982 - 1983</c:v>
                </c:pt>
                <c:pt idx="79">
                  <c:v>1983 - 1984</c:v>
                </c:pt>
                <c:pt idx="80">
                  <c:v>1984 - 1985</c:v>
                </c:pt>
                <c:pt idx="81">
                  <c:v>1985 - 1986</c:v>
                </c:pt>
                <c:pt idx="82">
                  <c:v>1986 - 1987</c:v>
                </c:pt>
                <c:pt idx="83">
                  <c:v>1987 - 1988</c:v>
                </c:pt>
                <c:pt idx="84">
                  <c:v>1988 - 1989</c:v>
                </c:pt>
                <c:pt idx="85">
                  <c:v>1989 - 1990</c:v>
                </c:pt>
                <c:pt idx="86">
                  <c:v>1990 - 1991</c:v>
                </c:pt>
                <c:pt idx="87">
                  <c:v>1991 - 1992</c:v>
                </c:pt>
                <c:pt idx="88">
                  <c:v>1992 - 1993</c:v>
                </c:pt>
                <c:pt idx="89">
                  <c:v>1993 - 1994</c:v>
                </c:pt>
                <c:pt idx="90">
                  <c:v>1994 - 1995</c:v>
                </c:pt>
                <c:pt idx="91">
                  <c:v>1995 - 1996</c:v>
                </c:pt>
                <c:pt idx="92">
                  <c:v>1996 - 1997</c:v>
                </c:pt>
                <c:pt idx="93">
                  <c:v>1997 - 1998</c:v>
                </c:pt>
                <c:pt idx="94">
                  <c:v>1998 - 1999</c:v>
                </c:pt>
                <c:pt idx="95">
                  <c:v>1999 - 2000</c:v>
                </c:pt>
                <c:pt idx="96">
                  <c:v>2000 - 2001</c:v>
                </c:pt>
                <c:pt idx="97">
                  <c:v>2001 - 2002</c:v>
                </c:pt>
                <c:pt idx="98">
                  <c:v>2002 - 2003</c:v>
                </c:pt>
                <c:pt idx="99">
                  <c:v>2003 - 2004</c:v>
                </c:pt>
                <c:pt idx="100">
                  <c:v>2004 - 2005</c:v>
                </c:pt>
                <c:pt idx="101">
                  <c:v>2005 - 2006</c:v>
                </c:pt>
                <c:pt idx="102">
                  <c:v>2006 - 2007</c:v>
                </c:pt>
                <c:pt idx="103">
                  <c:v>2007 - 2008</c:v>
                </c:pt>
                <c:pt idx="104">
                  <c:v>2008 - 2009</c:v>
                </c:pt>
                <c:pt idx="105">
                  <c:v>2009 - 2010</c:v>
                </c:pt>
                <c:pt idx="106">
                  <c:v>2010 - 2011</c:v>
                </c:pt>
                <c:pt idx="107">
                  <c:v>2011 - 2012</c:v>
                </c:pt>
                <c:pt idx="108">
                  <c:v>2012 - 2013</c:v>
                </c:pt>
                <c:pt idx="109">
                  <c:v>2013 - 2014</c:v>
                </c:pt>
                <c:pt idx="110">
                  <c:v>2014 - 2015</c:v>
                </c:pt>
                <c:pt idx="111">
                  <c:v>2015 - 2016</c:v>
                </c:pt>
                <c:pt idx="112">
                  <c:v>2016 - 2017</c:v>
                </c:pt>
                <c:pt idx="113">
                  <c:v>2017 - 2018</c:v>
                </c:pt>
                <c:pt idx="114">
                  <c:v>2018 - 2019</c:v>
                </c:pt>
              </c:strCache>
            </c:strRef>
          </c:cat>
          <c:val>
            <c:numRef>
              <c:f>'WW 1 July All History'!$C$2:$C$136</c:f>
            </c:numRef>
          </c:val>
          <c:smooth val="0"/>
          <c:extLst>
            <c:ext xmlns:c16="http://schemas.microsoft.com/office/drawing/2014/chart" uri="{C3380CC4-5D6E-409C-BE32-E72D297353CC}">
              <c16:uniqueId val="{00000001-EB17-461B-9373-F9A5836C2B86}"/>
            </c:ext>
          </c:extLst>
        </c:ser>
        <c:ser>
          <c:idx val="3"/>
          <c:order val="2"/>
          <c:tx>
            <c:strRef>
              <c:f>'WW 1 July All History'!$D$1</c:f>
              <c:strCache>
                <c:ptCount val="1"/>
                <c:pt idx="0">
                  <c:v>Worldwide Member Count</c:v>
                </c:pt>
              </c:strCache>
            </c:strRef>
          </c:tx>
          <c:spPr>
            <a:ln w="28575" cap="rnd">
              <a:solidFill>
                <a:srgbClr val="17458F"/>
              </a:solidFill>
              <a:round/>
            </a:ln>
            <a:effectLst/>
          </c:spPr>
          <c:marker>
            <c:symbol val="none"/>
          </c:marker>
          <c:cat>
            <c:strRef>
              <c:f>'WW 1 July All History'!$A$2:$A$116</c:f>
              <c:strCache>
                <c:ptCount val="115"/>
                <c:pt idx="0">
                  <c:v>1904 - 1905</c:v>
                </c:pt>
                <c:pt idx="1">
                  <c:v>1905 - 1906</c:v>
                </c:pt>
                <c:pt idx="2">
                  <c:v>1906 - 1907</c:v>
                </c:pt>
                <c:pt idx="3">
                  <c:v>1907 - 1908</c:v>
                </c:pt>
                <c:pt idx="4">
                  <c:v>1908 - 1909</c:v>
                </c:pt>
                <c:pt idx="5">
                  <c:v>1909 - 1910</c:v>
                </c:pt>
                <c:pt idx="6">
                  <c:v>1910 - 1911</c:v>
                </c:pt>
                <c:pt idx="7">
                  <c:v>1911 - 1912</c:v>
                </c:pt>
                <c:pt idx="8">
                  <c:v>1912 - 1913</c:v>
                </c:pt>
                <c:pt idx="9">
                  <c:v>1913 - 1914</c:v>
                </c:pt>
                <c:pt idx="10">
                  <c:v>1914 - 1915</c:v>
                </c:pt>
                <c:pt idx="11">
                  <c:v>1915 - 1916</c:v>
                </c:pt>
                <c:pt idx="12">
                  <c:v>1916 - 1917</c:v>
                </c:pt>
                <c:pt idx="13">
                  <c:v>1917 - 1918</c:v>
                </c:pt>
                <c:pt idx="14">
                  <c:v>1918 - 1919</c:v>
                </c:pt>
                <c:pt idx="15">
                  <c:v>1919 - 1920</c:v>
                </c:pt>
                <c:pt idx="16">
                  <c:v>1920 - 1921</c:v>
                </c:pt>
                <c:pt idx="17">
                  <c:v>1921 - 1922</c:v>
                </c:pt>
                <c:pt idx="18">
                  <c:v>1922 - 1923</c:v>
                </c:pt>
                <c:pt idx="19">
                  <c:v>1923 - 1924</c:v>
                </c:pt>
                <c:pt idx="20">
                  <c:v>1924 - 1925</c:v>
                </c:pt>
                <c:pt idx="21">
                  <c:v>1925 - 1926</c:v>
                </c:pt>
                <c:pt idx="22">
                  <c:v>1926 - 1927</c:v>
                </c:pt>
                <c:pt idx="23">
                  <c:v>1927 - 1928</c:v>
                </c:pt>
                <c:pt idx="24">
                  <c:v>1928 - 1929</c:v>
                </c:pt>
                <c:pt idx="25">
                  <c:v>1929 - 1930</c:v>
                </c:pt>
                <c:pt idx="26">
                  <c:v>1930 - 1931</c:v>
                </c:pt>
                <c:pt idx="27">
                  <c:v>1931 - 1932</c:v>
                </c:pt>
                <c:pt idx="28">
                  <c:v>1932 - 1933</c:v>
                </c:pt>
                <c:pt idx="29">
                  <c:v>1933 - 1934</c:v>
                </c:pt>
                <c:pt idx="30">
                  <c:v>1934 - 1935</c:v>
                </c:pt>
                <c:pt idx="31">
                  <c:v>1935 - 1936</c:v>
                </c:pt>
                <c:pt idx="32">
                  <c:v>1936 - 1937</c:v>
                </c:pt>
                <c:pt idx="33">
                  <c:v>1937 - 1938</c:v>
                </c:pt>
                <c:pt idx="34">
                  <c:v>1938 - 1939</c:v>
                </c:pt>
                <c:pt idx="35">
                  <c:v>1939 - 1940</c:v>
                </c:pt>
                <c:pt idx="36">
                  <c:v>1940 - 1941</c:v>
                </c:pt>
                <c:pt idx="37">
                  <c:v>1941 - 1942</c:v>
                </c:pt>
                <c:pt idx="38">
                  <c:v>1942 - 1943</c:v>
                </c:pt>
                <c:pt idx="39">
                  <c:v>1943 - 1944</c:v>
                </c:pt>
                <c:pt idx="40">
                  <c:v>1944 - 1945</c:v>
                </c:pt>
                <c:pt idx="41">
                  <c:v>1945 - 1946</c:v>
                </c:pt>
                <c:pt idx="42">
                  <c:v>1946 - 1947</c:v>
                </c:pt>
                <c:pt idx="43">
                  <c:v>1947 - 1948</c:v>
                </c:pt>
                <c:pt idx="44">
                  <c:v>1948 - 1949</c:v>
                </c:pt>
                <c:pt idx="45">
                  <c:v>1949 - 1950</c:v>
                </c:pt>
                <c:pt idx="46">
                  <c:v>1950 - 1951</c:v>
                </c:pt>
                <c:pt idx="47">
                  <c:v>1951 - 1952</c:v>
                </c:pt>
                <c:pt idx="48">
                  <c:v>1952 - 1953</c:v>
                </c:pt>
                <c:pt idx="49">
                  <c:v>1953 - 1954</c:v>
                </c:pt>
                <c:pt idx="50">
                  <c:v>1954 - 1955</c:v>
                </c:pt>
                <c:pt idx="51">
                  <c:v>1955 - 1956</c:v>
                </c:pt>
                <c:pt idx="52">
                  <c:v>1956 - 1957</c:v>
                </c:pt>
                <c:pt idx="53">
                  <c:v>1957 - 1958</c:v>
                </c:pt>
                <c:pt idx="54">
                  <c:v>1958 - 1959</c:v>
                </c:pt>
                <c:pt idx="55">
                  <c:v>1959 - 1960</c:v>
                </c:pt>
                <c:pt idx="56">
                  <c:v>1960 - 1961</c:v>
                </c:pt>
                <c:pt idx="57">
                  <c:v>1961 - 1962</c:v>
                </c:pt>
                <c:pt idx="58">
                  <c:v>1962 - 1963</c:v>
                </c:pt>
                <c:pt idx="59">
                  <c:v>1963 - 1964</c:v>
                </c:pt>
                <c:pt idx="60">
                  <c:v>1964 - 1965</c:v>
                </c:pt>
                <c:pt idx="61">
                  <c:v>1965 - 1966</c:v>
                </c:pt>
                <c:pt idx="62">
                  <c:v>1966 - 1967</c:v>
                </c:pt>
                <c:pt idx="63">
                  <c:v>1967 - 1968</c:v>
                </c:pt>
                <c:pt idx="64">
                  <c:v>1968 - 1969</c:v>
                </c:pt>
                <c:pt idx="65">
                  <c:v>1969 - 1970</c:v>
                </c:pt>
                <c:pt idx="66">
                  <c:v>1970 - 1971</c:v>
                </c:pt>
                <c:pt idx="67">
                  <c:v>1971 - 1972</c:v>
                </c:pt>
                <c:pt idx="68">
                  <c:v>1972 - 1973</c:v>
                </c:pt>
                <c:pt idx="69">
                  <c:v>1973 - 1974</c:v>
                </c:pt>
                <c:pt idx="70">
                  <c:v>1974 - 1975</c:v>
                </c:pt>
                <c:pt idx="71">
                  <c:v>1975 - 1976</c:v>
                </c:pt>
                <c:pt idx="72">
                  <c:v>1976 - 1977</c:v>
                </c:pt>
                <c:pt idx="73">
                  <c:v>1977 - 1978</c:v>
                </c:pt>
                <c:pt idx="74">
                  <c:v>1978 - 1979</c:v>
                </c:pt>
                <c:pt idx="75">
                  <c:v>1979 - 1980</c:v>
                </c:pt>
                <c:pt idx="76">
                  <c:v>1980 - 1981</c:v>
                </c:pt>
                <c:pt idx="77">
                  <c:v>1981 - 1982</c:v>
                </c:pt>
                <c:pt idx="78">
                  <c:v>1982 - 1983</c:v>
                </c:pt>
                <c:pt idx="79">
                  <c:v>1983 - 1984</c:v>
                </c:pt>
                <c:pt idx="80">
                  <c:v>1984 - 1985</c:v>
                </c:pt>
                <c:pt idx="81">
                  <c:v>1985 - 1986</c:v>
                </c:pt>
                <c:pt idx="82">
                  <c:v>1986 - 1987</c:v>
                </c:pt>
                <c:pt idx="83">
                  <c:v>1987 - 1988</c:v>
                </c:pt>
                <c:pt idx="84">
                  <c:v>1988 - 1989</c:v>
                </c:pt>
                <c:pt idx="85">
                  <c:v>1989 - 1990</c:v>
                </c:pt>
                <c:pt idx="86">
                  <c:v>1990 - 1991</c:v>
                </c:pt>
                <c:pt idx="87">
                  <c:v>1991 - 1992</c:v>
                </c:pt>
                <c:pt idx="88">
                  <c:v>1992 - 1993</c:v>
                </c:pt>
                <c:pt idx="89">
                  <c:v>1993 - 1994</c:v>
                </c:pt>
                <c:pt idx="90">
                  <c:v>1994 - 1995</c:v>
                </c:pt>
                <c:pt idx="91">
                  <c:v>1995 - 1996</c:v>
                </c:pt>
                <c:pt idx="92">
                  <c:v>1996 - 1997</c:v>
                </c:pt>
                <c:pt idx="93">
                  <c:v>1997 - 1998</c:v>
                </c:pt>
                <c:pt idx="94">
                  <c:v>1998 - 1999</c:v>
                </c:pt>
                <c:pt idx="95">
                  <c:v>1999 - 2000</c:v>
                </c:pt>
                <c:pt idx="96">
                  <c:v>2000 - 2001</c:v>
                </c:pt>
                <c:pt idx="97">
                  <c:v>2001 - 2002</c:v>
                </c:pt>
                <c:pt idx="98">
                  <c:v>2002 - 2003</c:v>
                </c:pt>
                <c:pt idx="99">
                  <c:v>2003 - 2004</c:v>
                </c:pt>
                <c:pt idx="100">
                  <c:v>2004 - 2005</c:v>
                </c:pt>
                <c:pt idx="101">
                  <c:v>2005 - 2006</c:v>
                </c:pt>
                <c:pt idx="102">
                  <c:v>2006 - 2007</c:v>
                </c:pt>
                <c:pt idx="103">
                  <c:v>2007 - 2008</c:v>
                </c:pt>
                <c:pt idx="104">
                  <c:v>2008 - 2009</c:v>
                </c:pt>
                <c:pt idx="105">
                  <c:v>2009 - 2010</c:v>
                </c:pt>
                <c:pt idx="106">
                  <c:v>2010 - 2011</c:v>
                </c:pt>
                <c:pt idx="107">
                  <c:v>2011 - 2012</c:v>
                </c:pt>
                <c:pt idx="108">
                  <c:v>2012 - 2013</c:v>
                </c:pt>
                <c:pt idx="109">
                  <c:v>2013 - 2014</c:v>
                </c:pt>
                <c:pt idx="110">
                  <c:v>2014 - 2015</c:v>
                </c:pt>
                <c:pt idx="111">
                  <c:v>2015 - 2016</c:v>
                </c:pt>
                <c:pt idx="112">
                  <c:v>2016 - 2017</c:v>
                </c:pt>
                <c:pt idx="113">
                  <c:v>2017 - 2018</c:v>
                </c:pt>
                <c:pt idx="114">
                  <c:v>2018 - 2019</c:v>
                </c:pt>
              </c:strCache>
            </c:strRef>
          </c:cat>
          <c:val>
            <c:numRef>
              <c:f>'WW 1 July All History'!$D$2:$D$116</c:f>
              <c:numCache>
                <c:formatCode>#,##0</c:formatCode>
                <c:ptCount val="115"/>
                <c:pt idx="0">
                  <c:v>12</c:v>
                </c:pt>
                <c:pt idx="1">
                  <c:v>21</c:v>
                </c:pt>
                <c:pt idx="2">
                  <c:v>175</c:v>
                </c:pt>
                <c:pt idx="3">
                  <c:v>200</c:v>
                </c:pt>
                <c:pt idx="4">
                  <c:v>510</c:v>
                </c:pt>
                <c:pt idx="5">
                  <c:v>1085</c:v>
                </c:pt>
                <c:pt idx="6">
                  <c:v>3750</c:v>
                </c:pt>
                <c:pt idx="7">
                  <c:v>5008</c:v>
                </c:pt>
                <c:pt idx="8">
                  <c:v>10000</c:v>
                </c:pt>
                <c:pt idx="9">
                  <c:v>15000</c:v>
                </c:pt>
                <c:pt idx="10">
                  <c:v>20700</c:v>
                </c:pt>
                <c:pt idx="11">
                  <c:v>27000</c:v>
                </c:pt>
                <c:pt idx="12">
                  <c:v>32600</c:v>
                </c:pt>
                <c:pt idx="13">
                  <c:v>38800</c:v>
                </c:pt>
                <c:pt idx="14">
                  <c:v>45000</c:v>
                </c:pt>
                <c:pt idx="15">
                  <c:v>55146</c:v>
                </c:pt>
                <c:pt idx="16">
                  <c:v>70000</c:v>
                </c:pt>
                <c:pt idx="17">
                  <c:v>83150</c:v>
                </c:pt>
                <c:pt idx="18">
                  <c:v>92800</c:v>
                </c:pt>
                <c:pt idx="19">
                  <c:v>102000</c:v>
                </c:pt>
                <c:pt idx="20">
                  <c:v>108000</c:v>
                </c:pt>
                <c:pt idx="21">
                  <c:v>120000</c:v>
                </c:pt>
                <c:pt idx="22">
                  <c:v>129000</c:v>
                </c:pt>
                <c:pt idx="23">
                  <c:v>137000</c:v>
                </c:pt>
                <c:pt idx="24">
                  <c:v>144500</c:v>
                </c:pt>
                <c:pt idx="25">
                  <c:v>153000</c:v>
                </c:pt>
                <c:pt idx="26">
                  <c:v>157000</c:v>
                </c:pt>
                <c:pt idx="27">
                  <c:v>155000</c:v>
                </c:pt>
                <c:pt idx="28">
                  <c:v>146322</c:v>
                </c:pt>
                <c:pt idx="29">
                  <c:v>150000</c:v>
                </c:pt>
                <c:pt idx="30">
                  <c:v>162406</c:v>
                </c:pt>
                <c:pt idx="31">
                  <c:v>170000</c:v>
                </c:pt>
                <c:pt idx="32">
                  <c:v>183000</c:v>
                </c:pt>
                <c:pt idx="33">
                  <c:v>200998</c:v>
                </c:pt>
                <c:pt idx="34">
                  <c:v>209887</c:v>
                </c:pt>
                <c:pt idx="35">
                  <c:v>213791</c:v>
                </c:pt>
                <c:pt idx="36">
                  <c:v>211416</c:v>
                </c:pt>
                <c:pt idx="37">
                  <c:v>208363</c:v>
                </c:pt>
                <c:pt idx="38">
                  <c:v>209689</c:v>
                </c:pt>
                <c:pt idx="39">
                  <c:v>227913</c:v>
                </c:pt>
                <c:pt idx="40">
                  <c:v>247212</c:v>
                </c:pt>
                <c:pt idx="41">
                  <c:v>279881</c:v>
                </c:pt>
                <c:pt idx="42">
                  <c:v>300529</c:v>
                </c:pt>
                <c:pt idx="43">
                  <c:v>318259</c:v>
                </c:pt>
                <c:pt idx="44">
                  <c:v>329342</c:v>
                </c:pt>
                <c:pt idx="45">
                  <c:v>341716</c:v>
                </c:pt>
                <c:pt idx="46">
                  <c:v>349867</c:v>
                </c:pt>
                <c:pt idx="47">
                  <c:v>361641</c:v>
                </c:pt>
                <c:pt idx="48">
                  <c:v>374855</c:v>
                </c:pt>
                <c:pt idx="49">
                  <c:v>392628</c:v>
                </c:pt>
                <c:pt idx="50">
                  <c:v>418933</c:v>
                </c:pt>
                <c:pt idx="51">
                  <c:v>433798</c:v>
                </c:pt>
                <c:pt idx="52">
                  <c:v>449758</c:v>
                </c:pt>
                <c:pt idx="53">
                  <c:v>464245</c:v>
                </c:pt>
                <c:pt idx="54">
                  <c:v>480569</c:v>
                </c:pt>
                <c:pt idx="55">
                  <c:v>498616</c:v>
                </c:pt>
                <c:pt idx="56">
                  <c:v>513059</c:v>
                </c:pt>
                <c:pt idx="57">
                  <c:v>528297</c:v>
                </c:pt>
                <c:pt idx="58">
                  <c:v>542432</c:v>
                </c:pt>
                <c:pt idx="59">
                  <c:v>558638</c:v>
                </c:pt>
                <c:pt idx="60">
                  <c:v>581436</c:v>
                </c:pt>
                <c:pt idx="61">
                  <c:v>599945</c:v>
                </c:pt>
                <c:pt idx="62">
                  <c:v>620827</c:v>
                </c:pt>
                <c:pt idx="63">
                  <c:v>639140</c:v>
                </c:pt>
                <c:pt idx="64">
                  <c:v>660259</c:v>
                </c:pt>
                <c:pt idx="65">
                  <c:v>682183</c:v>
                </c:pt>
                <c:pt idx="66">
                  <c:v>706372</c:v>
                </c:pt>
                <c:pt idx="67">
                  <c:v>725271</c:v>
                </c:pt>
                <c:pt idx="68">
                  <c:v>742493</c:v>
                </c:pt>
                <c:pt idx="69">
                  <c:v>761074</c:v>
                </c:pt>
                <c:pt idx="70">
                  <c:v>779373</c:v>
                </c:pt>
                <c:pt idx="71">
                  <c:v>796806</c:v>
                </c:pt>
                <c:pt idx="72">
                  <c:v>813704</c:v>
                </c:pt>
                <c:pt idx="73">
                  <c:v>834092</c:v>
                </c:pt>
                <c:pt idx="74">
                  <c:v>851547</c:v>
                </c:pt>
                <c:pt idx="75">
                  <c:v>875949</c:v>
                </c:pt>
                <c:pt idx="76">
                  <c:v>895740</c:v>
                </c:pt>
                <c:pt idx="77">
                  <c:v>907943</c:v>
                </c:pt>
                <c:pt idx="78">
                  <c:v>925571</c:v>
                </c:pt>
                <c:pt idx="79">
                  <c:v>961256</c:v>
                </c:pt>
                <c:pt idx="80">
                  <c:v>991047</c:v>
                </c:pt>
                <c:pt idx="81">
                  <c:v>1013033</c:v>
                </c:pt>
                <c:pt idx="82">
                  <c:v>1038747</c:v>
                </c:pt>
                <c:pt idx="83">
                  <c:v>1056888</c:v>
                </c:pt>
                <c:pt idx="84">
                  <c:v>1091056</c:v>
                </c:pt>
                <c:pt idx="85">
                  <c:v>1121230</c:v>
                </c:pt>
                <c:pt idx="86">
                  <c:v>1143333</c:v>
                </c:pt>
                <c:pt idx="87">
                  <c:v>1155810</c:v>
                </c:pt>
                <c:pt idx="88">
                  <c:v>1173558</c:v>
                </c:pt>
                <c:pt idx="89">
                  <c:v>1190102</c:v>
                </c:pt>
                <c:pt idx="90">
                  <c:v>1170936</c:v>
                </c:pt>
                <c:pt idx="91">
                  <c:v>1139887</c:v>
                </c:pt>
                <c:pt idx="92">
                  <c:v>1181072</c:v>
                </c:pt>
                <c:pt idx="93">
                  <c:v>1178243</c:v>
                </c:pt>
                <c:pt idx="94">
                  <c:v>1176738</c:v>
                </c:pt>
                <c:pt idx="95">
                  <c:v>1149217</c:v>
                </c:pt>
                <c:pt idx="96">
                  <c:v>1188492</c:v>
                </c:pt>
                <c:pt idx="97">
                  <c:v>1170501</c:v>
                </c:pt>
                <c:pt idx="98">
                  <c:v>1213600</c:v>
                </c:pt>
                <c:pt idx="99">
                  <c:v>1191498</c:v>
                </c:pt>
                <c:pt idx="100">
                  <c:v>1195849</c:v>
                </c:pt>
                <c:pt idx="101">
                  <c:v>1192239</c:v>
                </c:pt>
                <c:pt idx="102">
                  <c:v>1193088</c:v>
                </c:pt>
                <c:pt idx="103">
                  <c:v>1194513</c:v>
                </c:pt>
                <c:pt idx="104">
                  <c:v>1206066</c:v>
                </c:pt>
                <c:pt idx="105">
                  <c:v>1206419</c:v>
                </c:pt>
                <c:pt idx="106">
                  <c:v>1202063</c:v>
                </c:pt>
                <c:pt idx="107">
                  <c:v>1196423</c:v>
                </c:pt>
                <c:pt idx="108">
                  <c:v>1202151</c:v>
                </c:pt>
                <c:pt idx="109">
                  <c:v>1185074</c:v>
                </c:pt>
                <c:pt idx="110">
                  <c:v>1188539</c:v>
                </c:pt>
                <c:pt idx="111">
                  <c:v>1206029</c:v>
                </c:pt>
                <c:pt idx="112">
                  <c:v>1204577</c:v>
                </c:pt>
                <c:pt idx="113">
                  <c:v>1202938</c:v>
                </c:pt>
                <c:pt idx="114">
                  <c:v>1195107</c:v>
                </c:pt>
              </c:numCache>
            </c:numRef>
          </c:val>
          <c:smooth val="0"/>
          <c:extLst>
            <c:ext xmlns:c16="http://schemas.microsoft.com/office/drawing/2014/chart" uri="{C3380CC4-5D6E-409C-BE32-E72D297353CC}">
              <c16:uniqueId val="{00000002-EB17-461B-9373-F9A5836C2B86}"/>
            </c:ext>
          </c:extLst>
        </c:ser>
        <c:dLbls>
          <c:showLegendKey val="0"/>
          <c:showVal val="0"/>
          <c:showCatName val="0"/>
          <c:showSerName val="0"/>
          <c:showPercent val="0"/>
          <c:showBubbleSize val="0"/>
        </c:dLbls>
        <c:marker val="1"/>
        <c:smooth val="0"/>
        <c:axId val="538477224"/>
        <c:axId val="538477552"/>
      </c:lineChart>
      <c:lineChart>
        <c:grouping val="standard"/>
        <c:varyColors val="0"/>
        <c:ser>
          <c:idx val="0"/>
          <c:order val="3"/>
          <c:tx>
            <c:v>Annual Fund</c:v>
          </c:tx>
          <c:spPr>
            <a:ln w="28575" cap="rnd">
              <a:solidFill>
                <a:srgbClr val="F7A81B"/>
              </a:solidFill>
              <a:round/>
            </a:ln>
            <a:effectLst/>
          </c:spPr>
          <c:marker>
            <c:symbol val="none"/>
          </c:marker>
          <c:val>
            <c:numRef>
              <c:f>'WW 1 July All History'!$K$2:$K$116</c:f>
              <c:numCache>
                <c:formatCode>General</c:formatCode>
                <c:ptCount val="115"/>
                <c:pt idx="44" formatCode="&quot;$&quot;#,##0">
                  <c:v>318019</c:v>
                </c:pt>
                <c:pt idx="45" formatCode="&quot;$&quot;#,##0">
                  <c:v>172176</c:v>
                </c:pt>
                <c:pt idx="46" formatCode="&quot;$&quot;#,##0">
                  <c:v>265366</c:v>
                </c:pt>
                <c:pt idx="47" formatCode="&quot;$&quot;#,##0">
                  <c:v>308643</c:v>
                </c:pt>
                <c:pt idx="48" formatCode="&quot;$&quot;#,##0">
                  <c:v>274169</c:v>
                </c:pt>
                <c:pt idx="49" formatCode="&quot;$&quot;#,##0">
                  <c:v>283945</c:v>
                </c:pt>
                <c:pt idx="50" formatCode="&quot;$&quot;#,##0">
                  <c:v>518191</c:v>
                </c:pt>
                <c:pt idx="51" formatCode="&quot;$&quot;#,##0">
                  <c:v>480323</c:v>
                </c:pt>
                <c:pt idx="52" formatCode="&quot;$&quot;#,##0">
                  <c:v>537703</c:v>
                </c:pt>
                <c:pt idx="53" formatCode="&quot;$&quot;#,##0">
                  <c:v>571250</c:v>
                </c:pt>
                <c:pt idx="54" formatCode="&quot;$&quot;#,##0">
                  <c:v>624711</c:v>
                </c:pt>
                <c:pt idx="55" formatCode="&quot;$&quot;#,##0">
                  <c:v>695749</c:v>
                </c:pt>
                <c:pt idx="56" formatCode="&quot;$&quot;#,##0">
                  <c:v>825501</c:v>
                </c:pt>
                <c:pt idx="57" formatCode="&quot;$&quot;#,##0">
                  <c:v>916927</c:v>
                </c:pt>
                <c:pt idx="58" formatCode="&quot;$&quot;#,##0">
                  <c:v>958559</c:v>
                </c:pt>
                <c:pt idx="59" formatCode="&quot;$&quot;#,##0">
                  <c:v>997303</c:v>
                </c:pt>
                <c:pt idx="60" formatCode="&quot;$&quot;#,##0">
                  <c:v>1072508</c:v>
                </c:pt>
                <c:pt idx="61" formatCode="&quot;$&quot;#,##0">
                  <c:v>1143727</c:v>
                </c:pt>
                <c:pt idx="62" formatCode="&quot;$&quot;#,##0">
                  <c:v>1176235</c:v>
                </c:pt>
                <c:pt idx="63" formatCode="&quot;$&quot;#,##0">
                  <c:v>1184023</c:v>
                </c:pt>
                <c:pt idx="64" formatCode="&quot;$&quot;#,##0">
                  <c:v>1536325</c:v>
                </c:pt>
                <c:pt idx="65" formatCode="&quot;$&quot;#,##0">
                  <c:v>1946402</c:v>
                </c:pt>
                <c:pt idx="66" formatCode="&quot;$&quot;#,##0">
                  <c:v>2461463</c:v>
                </c:pt>
                <c:pt idx="67" formatCode="&quot;$&quot;#,##0">
                  <c:v>3454837</c:v>
                </c:pt>
                <c:pt idx="68" formatCode="&quot;$&quot;#,##0">
                  <c:v>4422214</c:v>
                </c:pt>
                <c:pt idx="69" formatCode="&quot;$&quot;#,##0">
                  <c:v>5878320</c:v>
                </c:pt>
                <c:pt idx="70" formatCode="&quot;$&quot;#,##0">
                  <c:v>7115856</c:v>
                </c:pt>
                <c:pt idx="71" formatCode="&quot;$&quot;#,##0">
                  <c:v>8358319</c:v>
                </c:pt>
                <c:pt idx="72" formatCode="&quot;$&quot;#,##0">
                  <c:v>10104473</c:v>
                </c:pt>
                <c:pt idx="73" formatCode="&quot;$&quot;#,##0">
                  <c:v>11928204</c:v>
                </c:pt>
                <c:pt idx="74" formatCode="&quot;$&quot;#,##0">
                  <c:v>15264924</c:v>
                </c:pt>
                <c:pt idx="75" formatCode="&quot;$&quot;#,##0">
                  <c:v>16175119</c:v>
                </c:pt>
                <c:pt idx="76" formatCode="&quot;$&quot;#,##0">
                  <c:v>16619485</c:v>
                </c:pt>
                <c:pt idx="77" formatCode="&quot;$&quot;#,##0">
                  <c:v>17636350</c:v>
                </c:pt>
                <c:pt idx="78" formatCode="&quot;$&quot;#,##0">
                  <c:v>19035106</c:v>
                </c:pt>
                <c:pt idx="79" formatCode="&quot;$&quot;#,##0">
                  <c:v>21913289</c:v>
                </c:pt>
                <c:pt idx="80" formatCode="&quot;$&quot;#,##0">
                  <c:v>24311364</c:v>
                </c:pt>
                <c:pt idx="81" formatCode="&quot;$&quot;#,##0">
                  <c:v>26587000</c:v>
                </c:pt>
                <c:pt idx="82" formatCode="&quot;$&quot;#,##0">
                  <c:v>24095000</c:v>
                </c:pt>
                <c:pt idx="83" formatCode="&quot;$&quot;#,##0">
                  <c:v>15793000</c:v>
                </c:pt>
                <c:pt idx="84" formatCode="&quot;$&quot;#,##0">
                  <c:v>23305000</c:v>
                </c:pt>
                <c:pt idx="85" formatCode="&quot;$&quot;#,##0">
                  <c:v>30683644.82</c:v>
                </c:pt>
                <c:pt idx="86" formatCode="&quot;$&quot;#,##0">
                  <c:v>35290157.020000003</c:v>
                </c:pt>
                <c:pt idx="87" formatCode="&quot;$&quot;#,##0">
                  <c:v>40639385.75</c:v>
                </c:pt>
                <c:pt idx="88" formatCode="&quot;$&quot;#,##0">
                  <c:v>44344795.969999999</c:v>
                </c:pt>
                <c:pt idx="89" formatCode="&quot;$&quot;#,##0">
                  <c:v>48377219.350000001</c:v>
                </c:pt>
                <c:pt idx="90" formatCode="&quot;$&quot;#,##0">
                  <c:v>52561869.159999996</c:v>
                </c:pt>
                <c:pt idx="91" formatCode="&quot;$&quot;#,##0">
                  <c:v>56120372.75</c:v>
                </c:pt>
                <c:pt idx="92" formatCode="&quot;$&quot;#,##0">
                  <c:v>60079262.75</c:v>
                </c:pt>
                <c:pt idx="93" formatCode="&quot;$&quot;#,##0">
                  <c:v>56422191.539999999</c:v>
                </c:pt>
                <c:pt idx="94" formatCode="&quot;$&quot;#,##0">
                  <c:v>55802805.100000001</c:v>
                </c:pt>
                <c:pt idx="95" formatCode="&quot;$&quot;#,##0">
                  <c:v>59820586.82</c:v>
                </c:pt>
                <c:pt idx="96" formatCode="&quot;$&quot;#,##0">
                  <c:v>61100000</c:v>
                </c:pt>
                <c:pt idx="97" formatCode="&quot;$&quot;#,##0">
                  <c:v>67500000</c:v>
                </c:pt>
                <c:pt idx="98" formatCode="&quot;$&quot;#,##0">
                  <c:v>55800000</c:v>
                </c:pt>
                <c:pt idx="99" formatCode="&quot;$&quot;#,##0">
                  <c:v>70500000</c:v>
                </c:pt>
                <c:pt idx="100" formatCode="&quot;$&quot;#,##0">
                  <c:v>84700000</c:v>
                </c:pt>
                <c:pt idx="101" formatCode="&quot;$&quot;#,##0">
                  <c:v>92600000</c:v>
                </c:pt>
                <c:pt idx="102" formatCode="&quot;$&quot;#,##0">
                  <c:v>102800000</c:v>
                </c:pt>
                <c:pt idx="103" formatCode="&quot;$&quot;#,##0">
                  <c:v>114800000</c:v>
                </c:pt>
                <c:pt idx="104" formatCode="&quot;$&quot;#,##0">
                  <c:v>99300000</c:v>
                </c:pt>
                <c:pt idx="105" formatCode="&quot;$&quot;#,##0">
                  <c:v>100400000</c:v>
                </c:pt>
                <c:pt idx="106" formatCode="&quot;$&quot;#,##0">
                  <c:v>107733000</c:v>
                </c:pt>
                <c:pt idx="107" formatCode="&quot;$&quot;#,##0">
                  <c:v>110100000</c:v>
                </c:pt>
                <c:pt idx="108" formatCode="&quot;$&quot;#,##0">
                  <c:v>115100000</c:v>
                </c:pt>
                <c:pt idx="109" formatCode="&quot;$&quot;#,##0">
                  <c:v>116600000</c:v>
                </c:pt>
                <c:pt idx="110" formatCode="&quot;$&quot;#,##0">
                  <c:v>122900000</c:v>
                </c:pt>
                <c:pt idx="111" formatCode="&quot;$&quot;#,##0">
                  <c:v>120100000</c:v>
                </c:pt>
                <c:pt idx="112" formatCode="&quot;$&quot;#,##0">
                  <c:v>140200000</c:v>
                </c:pt>
                <c:pt idx="113" formatCode="&quot;$&quot;#,##0">
                  <c:v>131400000</c:v>
                </c:pt>
                <c:pt idx="114" formatCode="&quot;$&quot;#,##0">
                  <c:v>126100000</c:v>
                </c:pt>
              </c:numCache>
            </c:numRef>
          </c:val>
          <c:smooth val="0"/>
          <c:extLst>
            <c:ext xmlns:c16="http://schemas.microsoft.com/office/drawing/2014/chart" uri="{C3380CC4-5D6E-409C-BE32-E72D297353CC}">
              <c16:uniqueId val="{00000003-EB17-461B-9373-F9A5836C2B86}"/>
            </c:ext>
          </c:extLst>
        </c:ser>
        <c:dLbls>
          <c:showLegendKey val="0"/>
          <c:showVal val="0"/>
          <c:showCatName val="0"/>
          <c:showSerName val="0"/>
          <c:showPercent val="0"/>
          <c:showBubbleSize val="0"/>
        </c:dLbls>
        <c:marker val="1"/>
        <c:smooth val="0"/>
        <c:axId val="640408896"/>
        <c:axId val="640407912"/>
      </c:lineChart>
      <c:catAx>
        <c:axId val="538477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8477552"/>
        <c:crosses val="autoZero"/>
        <c:auto val="1"/>
        <c:lblAlgn val="ctr"/>
        <c:lblOffset val="100"/>
        <c:noMultiLvlLbl val="0"/>
      </c:catAx>
      <c:valAx>
        <c:axId val="538477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8477224"/>
        <c:crosses val="autoZero"/>
        <c:crossBetween val="between"/>
      </c:valAx>
      <c:valAx>
        <c:axId val="640407912"/>
        <c:scaling>
          <c:orientation val="minMax"/>
          <c:max val="16000000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0408896"/>
        <c:crosses val="max"/>
        <c:crossBetween val="between"/>
      </c:valAx>
      <c:catAx>
        <c:axId val="640408896"/>
        <c:scaling>
          <c:orientation val="minMax"/>
        </c:scaling>
        <c:delete val="1"/>
        <c:axPos val="b"/>
        <c:majorTickMark val="out"/>
        <c:minorTickMark val="none"/>
        <c:tickLblPos val="nextTo"/>
        <c:crossAx val="6404079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B6474B-4197-42BE-86C8-BEA51111B8D2}" type="doc">
      <dgm:prSet loTypeId="urn:microsoft.com/office/officeart/2005/8/layout/gear1" loCatId="cycle" qsTypeId="urn:microsoft.com/office/officeart/2005/8/quickstyle/simple1" qsCatId="simple" csTypeId="urn:microsoft.com/office/officeart/2005/8/colors/accent1_2" csCatId="accent1" phldr="1"/>
      <dgm:spPr/>
    </dgm:pt>
    <dgm:pt modelId="{B7918870-0C18-4D0F-AF6E-2FC6ED3C141B}">
      <dgm:prSet phldrT="[Text]" custT="1"/>
      <dgm:spPr/>
      <dgm:t>
        <a:bodyPr/>
        <a:lstStyle/>
        <a:p>
          <a:r>
            <a:rPr lang="en-US" sz="2000" b="1" dirty="0">
              <a:solidFill>
                <a:schemeClr val="bg1"/>
              </a:solidFill>
            </a:rPr>
            <a:t>Member Trends</a:t>
          </a:r>
        </a:p>
      </dgm:t>
    </dgm:pt>
    <dgm:pt modelId="{6E3CC204-1675-4F92-8FF7-738CCAA3B8C1}" type="parTrans" cxnId="{12A86CBD-4698-4930-B76B-D5F8E6149171}">
      <dgm:prSet/>
      <dgm:spPr/>
      <dgm:t>
        <a:bodyPr/>
        <a:lstStyle/>
        <a:p>
          <a:endParaRPr lang="en-US"/>
        </a:p>
      </dgm:t>
    </dgm:pt>
    <dgm:pt modelId="{B4376A6C-A3A2-4820-82DF-74F28E5925DC}" type="sibTrans" cxnId="{12A86CBD-4698-4930-B76B-D5F8E6149171}">
      <dgm:prSet/>
      <dgm:spPr/>
      <dgm:t>
        <a:bodyPr/>
        <a:lstStyle/>
        <a:p>
          <a:endParaRPr lang="en-US"/>
        </a:p>
      </dgm:t>
    </dgm:pt>
    <dgm:pt modelId="{F1DE983F-8B85-41B6-BD97-84CDB762C35D}">
      <dgm:prSet phldrT="[Text]" custT="1"/>
      <dgm:spPr/>
      <dgm:t>
        <a:bodyPr/>
        <a:lstStyle/>
        <a:p>
          <a:r>
            <a:rPr lang="en-US" sz="1400" b="1" dirty="0">
              <a:solidFill>
                <a:schemeClr val="bg1"/>
              </a:solidFill>
            </a:rPr>
            <a:t>Complexity and layers of leadership</a:t>
          </a:r>
        </a:p>
      </dgm:t>
    </dgm:pt>
    <dgm:pt modelId="{844254F0-8C58-4F31-A0F1-8B6A0F29AE5A}" type="parTrans" cxnId="{DA02D942-CCCF-4A5C-AB00-BA47E95C397F}">
      <dgm:prSet/>
      <dgm:spPr/>
      <dgm:t>
        <a:bodyPr/>
        <a:lstStyle/>
        <a:p>
          <a:endParaRPr lang="en-US"/>
        </a:p>
      </dgm:t>
    </dgm:pt>
    <dgm:pt modelId="{CFD7A673-5588-40E2-B500-B577649C5C10}" type="sibTrans" cxnId="{DA02D942-CCCF-4A5C-AB00-BA47E95C397F}">
      <dgm:prSet/>
      <dgm:spPr/>
      <dgm:t>
        <a:bodyPr/>
        <a:lstStyle/>
        <a:p>
          <a:endParaRPr lang="en-US"/>
        </a:p>
      </dgm:t>
    </dgm:pt>
    <dgm:pt modelId="{D4D3A090-B43F-474A-8D3A-988BC40C14DD}">
      <dgm:prSet phldrT="[Text]" custT="1"/>
      <dgm:spPr/>
      <dgm:t>
        <a:bodyPr/>
        <a:lstStyle/>
        <a:p>
          <a:r>
            <a:rPr lang="en-US" sz="2000" b="1" dirty="0">
              <a:solidFill>
                <a:schemeClr val="bg1"/>
              </a:solidFill>
            </a:rPr>
            <a:t>Post Polio?</a:t>
          </a:r>
        </a:p>
      </dgm:t>
    </dgm:pt>
    <dgm:pt modelId="{5005212C-9C06-41AB-9EAE-5800CB9DCC48}" type="parTrans" cxnId="{F408609E-0EAF-430D-923D-21134D5BF2D3}">
      <dgm:prSet/>
      <dgm:spPr/>
      <dgm:t>
        <a:bodyPr/>
        <a:lstStyle/>
        <a:p>
          <a:endParaRPr lang="en-US"/>
        </a:p>
      </dgm:t>
    </dgm:pt>
    <dgm:pt modelId="{54839789-6C25-409C-9FAD-BBC52709313B}" type="sibTrans" cxnId="{F408609E-0EAF-430D-923D-21134D5BF2D3}">
      <dgm:prSet/>
      <dgm:spPr/>
      <dgm:t>
        <a:bodyPr/>
        <a:lstStyle/>
        <a:p>
          <a:endParaRPr lang="en-US"/>
        </a:p>
      </dgm:t>
    </dgm:pt>
    <dgm:pt modelId="{4965CED3-D1DB-4BAF-BE63-928658093A77}" type="pres">
      <dgm:prSet presAssocID="{06B6474B-4197-42BE-86C8-BEA51111B8D2}" presName="composite" presStyleCnt="0">
        <dgm:presLayoutVars>
          <dgm:chMax val="3"/>
          <dgm:animLvl val="lvl"/>
          <dgm:resizeHandles val="exact"/>
        </dgm:presLayoutVars>
      </dgm:prSet>
      <dgm:spPr/>
    </dgm:pt>
    <dgm:pt modelId="{F370AE3B-B5ED-4743-B19E-43BE7F29103D}" type="pres">
      <dgm:prSet presAssocID="{B7918870-0C18-4D0F-AF6E-2FC6ED3C141B}" presName="gear1" presStyleLbl="node1" presStyleIdx="0" presStyleCnt="3" custScaleX="96720" custScaleY="95566" custLinFactNeighborX="1175" custLinFactNeighborY="5208">
        <dgm:presLayoutVars>
          <dgm:chMax val="1"/>
          <dgm:bulletEnabled val="1"/>
        </dgm:presLayoutVars>
      </dgm:prSet>
      <dgm:spPr/>
    </dgm:pt>
    <dgm:pt modelId="{40489ABD-6E1B-44A2-9AA2-B167511DE421}" type="pres">
      <dgm:prSet presAssocID="{B7918870-0C18-4D0F-AF6E-2FC6ED3C141B}" presName="gear1srcNode" presStyleLbl="node1" presStyleIdx="0" presStyleCnt="3"/>
      <dgm:spPr/>
    </dgm:pt>
    <dgm:pt modelId="{D489061C-6D17-4900-AE11-F41814E3C060}" type="pres">
      <dgm:prSet presAssocID="{B7918870-0C18-4D0F-AF6E-2FC6ED3C141B}" presName="gear1dstNode" presStyleLbl="node1" presStyleIdx="0" presStyleCnt="3"/>
      <dgm:spPr/>
    </dgm:pt>
    <dgm:pt modelId="{3284D04C-AA6D-4FAA-B051-A5600D9F0BEF}" type="pres">
      <dgm:prSet presAssocID="{F1DE983F-8B85-41B6-BD97-84CDB762C35D}" presName="gear2" presStyleLbl="node1" presStyleIdx="1" presStyleCnt="3" custScaleX="110098" custLinFactNeighborX="4404" custLinFactNeighborY="-6254">
        <dgm:presLayoutVars>
          <dgm:chMax val="1"/>
          <dgm:bulletEnabled val="1"/>
        </dgm:presLayoutVars>
      </dgm:prSet>
      <dgm:spPr/>
    </dgm:pt>
    <dgm:pt modelId="{B57CEF8A-3932-4BBC-A665-F96069F104EE}" type="pres">
      <dgm:prSet presAssocID="{F1DE983F-8B85-41B6-BD97-84CDB762C35D}" presName="gear2srcNode" presStyleLbl="node1" presStyleIdx="1" presStyleCnt="3"/>
      <dgm:spPr/>
    </dgm:pt>
    <dgm:pt modelId="{84BA74AE-6FD5-40E6-AC9A-56480ACA8C0E}" type="pres">
      <dgm:prSet presAssocID="{F1DE983F-8B85-41B6-BD97-84CDB762C35D}" presName="gear2dstNode" presStyleLbl="node1" presStyleIdx="1" presStyleCnt="3"/>
      <dgm:spPr/>
    </dgm:pt>
    <dgm:pt modelId="{491AD14A-4404-492B-81A7-13AB4116E915}" type="pres">
      <dgm:prSet presAssocID="{D4D3A090-B43F-474A-8D3A-988BC40C14DD}" presName="gear3" presStyleLbl="node1" presStyleIdx="2" presStyleCnt="3" custLinFactNeighborX="76741" custLinFactNeighborY="7417"/>
      <dgm:spPr/>
    </dgm:pt>
    <dgm:pt modelId="{C34FE0C3-2718-4F09-A8BF-3E2841D84EB3}" type="pres">
      <dgm:prSet presAssocID="{D4D3A090-B43F-474A-8D3A-988BC40C14DD}" presName="gear3tx" presStyleLbl="node1" presStyleIdx="2" presStyleCnt="3">
        <dgm:presLayoutVars>
          <dgm:chMax val="1"/>
          <dgm:bulletEnabled val="1"/>
        </dgm:presLayoutVars>
      </dgm:prSet>
      <dgm:spPr/>
    </dgm:pt>
    <dgm:pt modelId="{43D08341-46F1-4545-A952-0EC0A6758E24}" type="pres">
      <dgm:prSet presAssocID="{D4D3A090-B43F-474A-8D3A-988BC40C14DD}" presName="gear3srcNode" presStyleLbl="node1" presStyleIdx="2" presStyleCnt="3"/>
      <dgm:spPr/>
    </dgm:pt>
    <dgm:pt modelId="{8B2C65ED-C86C-4635-8313-4F223E1BF1D4}" type="pres">
      <dgm:prSet presAssocID="{D4D3A090-B43F-474A-8D3A-988BC40C14DD}" presName="gear3dstNode" presStyleLbl="node1" presStyleIdx="2" presStyleCnt="3"/>
      <dgm:spPr/>
    </dgm:pt>
    <dgm:pt modelId="{5D9A4226-25B6-4C45-932F-5E0315DED856}" type="pres">
      <dgm:prSet presAssocID="{B4376A6C-A3A2-4820-82DF-74F28E5925DC}" presName="connector1" presStyleLbl="sibTrans2D1" presStyleIdx="0" presStyleCnt="3" custLinFactNeighborX="333" custLinFactNeighborY="6334"/>
      <dgm:spPr/>
    </dgm:pt>
    <dgm:pt modelId="{ADF000E1-F8A5-46C1-8744-7494EDC1713A}" type="pres">
      <dgm:prSet presAssocID="{CFD7A673-5588-40E2-B500-B577649C5C10}" presName="connector2" presStyleLbl="sibTrans2D1" presStyleIdx="1" presStyleCnt="3" custLinFactNeighborX="2024" custLinFactNeighborY="-15998"/>
      <dgm:spPr/>
    </dgm:pt>
    <dgm:pt modelId="{98D9500C-473A-4365-9FF9-AAD2C3DA2A1A}" type="pres">
      <dgm:prSet presAssocID="{54839789-6C25-409C-9FAD-BBC52709313B}" presName="connector3" presStyleLbl="sibTrans2D1" presStyleIdx="2" presStyleCnt="3" custLinFactNeighborX="56170" custLinFactNeighborY="23830"/>
      <dgm:spPr/>
    </dgm:pt>
  </dgm:ptLst>
  <dgm:cxnLst>
    <dgm:cxn modelId="{CBBBEC06-32FC-4F62-AA01-2E44611F125A}" type="presOf" srcId="{06B6474B-4197-42BE-86C8-BEA51111B8D2}" destId="{4965CED3-D1DB-4BAF-BE63-928658093A77}" srcOrd="0" destOrd="0" presId="urn:microsoft.com/office/officeart/2005/8/layout/gear1"/>
    <dgm:cxn modelId="{1F29670A-706E-4AD5-80AB-44200E5A36B8}" type="presOf" srcId="{B4376A6C-A3A2-4820-82DF-74F28E5925DC}" destId="{5D9A4226-25B6-4C45-932F-5E0315DED856}" srcOrd="0" destOrd="0" presId="urn:microsoft.com/office/officeart/2005/8/layout/gear1"/>
    <dgm:cxn modelId="{AC72D00B-4777-4698-9397-8AA428D11795}" type="presOf" srcId="{D4D3A090-B43F-474A-8D3A-988BC40C14DD}" destId="{43D08341-46F1-4545-A952-0EC0A6758E24}" srcOrd="2" destOrd="0" presId="urn:microsoft.com/office/officeart/2005/8/layout/gear1"/>
    <dgm:cxn modelId="{0848301A-7FA5-424C-B499-364B49B70DBE}" type="presOf" srcId="{B7918870-0C18-4D0F-AF6E-2FC6ED3C141B}" destId="{F370AE3B-B5ED-4743-B19E-43BE7F29103D}" srcOrd="0" destOrd="0" presId="urn:microsoft.com/office/officeart/2005/8/layout/gear1"/>
    <dgm:cxn modelId="{6914A65D-F9DE-48CA-A73F-363941DF36DF}" type="presOf" srcId="{F1DE983F-8B85-41B6-BD97-84CDB762C35D}" destId="{B57CEF8A-3932-4BBC-A665-F96069F104EE}" srcOrd="1" destOrd="0" presId="urn:microsoft.com/office/officeart/2005/8/layout/gear1"/>
    <dgm:cxn modelId="{5E7BA760-6BA8-426B-833D-81730A58D755}" type="presOf" srcId="{CFD7A673-5588-40E2-B500-B577649C5C10}" destId="{ADF000E1-F8A5-46C1-8744-7494EDC1713A}" srcOrd="0" destOrd="0" presId="urn:microsoft.com/office/officeart/2005/8/layout/gear1"/>
    <dgm:cxn modelId="{DA02D942-CCCF-4A5C-AB00-BA47E95C397F}" srcId="{06B6474B-4197-42BE-86C8-BEA51111B8D2}" destId="{F1DE983F-8B85-41B6-BD97-84CDB762C35D}" srcOrd="1" destOrd="0" parTransId="{844254F0-8C58-4F31-A0F1-8B6A0F29AE5A}" sibTransId="{CFD7A673-5588-40E2-B500-B577649C5C10}"/>
    <dgm:cxn modelId="{B14DC565-5111-4F7A-A000-83B3045C6E66}" type="presOf" srcId="{54839789-6C25-409C-9FAD-BBC52709313B}" destId="{98D9500C-473A-4365-9FF9-AAD2C3DA2A1A}" srcOrd="0" destOrd="0" presId="urn:microsoft.com/office/officeart/2005/8/layout/gear1"/>
    <dgm:cxn modelId="{11D18B97-BFD1-44FA-BE05-A50241FAA886}" type="presOf" srcId="{B7918870-0C18-4D0F-AF6E-2FC6ED3C141B}" destId="{D489061C-6D17-4900-AE11-F41814E3C060}" srcOrd="2" destOrd="0" presId="urn:microsoft.com/office/officeart/2005/8/layout/gear1"/>
    <dgm:cxn modelId="{14C6959D-9FF4-4C65-85B6-9F4F1C20269D}" type="presOf" srcId="{F1DE983F-8B85-41B6-BD97-84CDB762C35D}" destId="{3284D04C-AA6D-4FAA-B051-A5600D9F0BEF}" srcOrd="0" destOrd="0" presId="urn:microsoft.com/office/officeart/2005/8/layout/gear1"/>
    <dgm:cxn modelId="{F408609E-0EAF-430D-923D-21134D5BF2D3}" srcId="{06B6474B-4197-42BE-86C8-BEA51111B8D2}" destId="{D4D3A090-B43F-474A-8D3A-988BC40C14DD}" srcOrd="2" destOrd="0" parTransId="{5005212C-9C06-41AB-9EAE-5800CB9DCC48}" sibTransId="{54839789-6C25-409C-9FAD-BBC52709313B}"/>
    <dgm:cxn modelId="{6C1ED6A0-009A-44C4-8737-D2D363A43614}" type="presOf" srcId="{D4D3A090-B43F-474A-8D3A-988BC40C14DD}" destId="{8B2C65ED-C86C-4635-8313-4F223E1BF1D4}" srcOrd="3" destOrd="0" presId="urn:microsoft.com/office/officeart/2005/8/layout/gear1"/>
    <dgm:cxn modelId="{12A86CBD-4698-4930-B76B-D5F8E6149171}" srcId="{06B6474B-4197-42BE-86C8-BEA51111B8D2}" destId="{B7918870-0C18-4D0F-AF6E-2FC6ED3C141B}" srcOrd="0" destOrd="0" parTransId="{6E3CC204-1675-4F92-8FF7-738CCAA3B8C1}" sibTransId="{B4376A6C-A3A2-4820-82DF-74F28E5925DC}"/>
    <dgm:cxn modelId="{1D36ABC2-5BA5-4718-B67C-6A6CA760865B}" type="presOf" srcId="{D4D3A090-B43F-474A-8D3A-988BC40C14DD}" destId="{491AD14A-4404-492B-81A7-13AB4116E915}" srcOrd="0" destOrd="0" presId="urn:microsoft.com/office/officeart/2005/8/layout/gear1"/>
    <dgm:cxn modelId="{317883CD-B5ED-416F-A5F5-6E89DFAEC4FB}" type="presOf" srcId="{D4D3A090-B43F-474A-8D3A-988BC40C14DD}" destId="{C34FE0C3-2718-4F09-A8BF-3E2841D84EB3}" srcOrd="1" destOrd="0" presId="urn:microsoft.com/office/officeart/2005/8/layout/gear1"/>
    <dgm:cxn modelId="{9D4DD9D4-8AD0-45D0-92FC-B29CF1EDC4D7}" type="presOf" srcId="{F1DE983F-8B85-41B6-BD97-84CDB762C35D}" destId="{84BA74AE-6FD5-40E6-AC9A-56480ACA8C0E}" srcOrd="2" destOrd="0" presId="urn:microsoft.com/office/officeart/2005/8/layout/gear1"/>
    <dgm:cxn modelId="{D30D56FC-6D61-420C-9D82-A9136FF08D1E}" type="presOf" srcId="{B7918870-0C18-4D0F-AF6E-2FC6ED3C141B}" destId="{40489ABD-6E1B-44A2-9AA2-B167511DE421}" srcOrd="1" destOrd="0" presId="urn:microsoft.com/office/officeart/2005/8/layout/gear1"/>
    <dgm:cxn modelId="{B932D1C8-7107-4A07-808F-EFB30AB5901D}" type="presParOf" srcId="{4965CED3-D1DB-4BAF-BE63-928658093A77}" destId="{F370AE3B-B5ED-4743-B19E-43BE7F29103D}" srcOrd="0" destOrd="0" presId="urn:microsoft.com/office/officeart/2005/8/layout/gear1"/>
    <dgm:cxn modelId="{D0B10AA0-188F-4801-B4A5-A69851DF7328}" type="presParOf" srcId="{4965CED3-D1DB-4BAF-BE63-928658093A77}" destId="{40489ABD-6E1B-44A2-9AA2-B167511DE421}" srcOrd="1" destOrd="0" presId="urn:microsoft.com/office/officeart/2005/8/layout/gear1"/>
    <dgm:cxn modelId="{E6873D9A-151E-47CC-9C7B-DC6CFF62F0CE}" type="presParOf" srcId="{4965CED3-D1DB-4BAF-BE63-928658093A77}" destId="{D489061C-6D17-4900-AE11-F41814E3C060}" srcOrd="2" destOrd="0" presId="urn:microsoft.com/office/officeart/2005/8/layout/gear1"/>
    <dgm:cxn modelId="{FECC9DB1-BDF9-4EB7-985C-5245CD35DCF7}" type="presParOf" srcId="{4965CED3-D1DB-4BAF-BE63-928658093A77}" destId="{3284D04C-AA6D-4FAA-B051-A5600D9F0BEF}" srcOrd="3" destOrd="0" presId="urn:microsoft.com/office/officeart/2005/8/layout/gear1"/>
    <dgm:cxn modelId="{9C5DB928-776C-484B-B3F3-0C70D020A0B9}" type="presParOf" srcId="{4965CED3-D1DB-4BAF-BE63-928658093A77}" destId="{B57CEF8A-3932-4BBC-A665-F96069F104EE}" srcOrd="4" destOrd="0" presId="urn:microsoft.com/office/officeart/2005/8/layout/gear1"/>
    <dgm:cxn modelId="{4FF3C4D6-2224-48E4-A912-9B827D16BA04}" type="presParOf" srcId="{4965CED3-D1DB-4BAF-BE63-928658093A77}" destId="{84BA74AE-6FD5-40E6-AC9A-56480ACA8C0E}" srcOrd="5" destOrd="0" presId="urn:microsoft.com/office/officeart/2005/8/layout/gear1"/>
    <dgm:cxn modelId="{41A8CE55-DC3F-497D-8D34-A75F15037299}" type="presParOf" srcId="{4965CED3-D1DB-4BAF-BE63-928658093A77}" destId="{491AD14A-4404-492B-81A7-13AB4116E915}" srcOrd="6" destOrd="0" presId="urn:microsoft.com/office/officeart/2005/8/layout/gear1"/>
    <dgm:cxn modelId="{5EAC3789-952C-48AA-A5CA-911EEA5B0757}" type="presParOf" srcId="{4965CED3-D1DB-4BAF-BE63-928658093A77}" destId="{C34FE0C3-2718-4F09-A8BF-3E2841D84EB3}" srcOrd="7" destOrd="0" presId="urn:microsoft.com/office/officeart/2005/8/layout/gear1"/>
    <dgm:cxn modelId="{938351C9-B627-4B33-ADC2-442D2F055B35}" type="presParOf" srcId="{4965CED3-D1DB-4BAF-BE63-928658093A77}" destId="{43D08341-46F1-4545-A952-0EC0A6758E24}" srcOrd="8" destOrd="0" presId="urn:microsoft.com/office/officeart/2005/8/layout/gear1"/>
    <dgm:cxn modelId="{FAAF7807-A6AF-47EB-9DAC-E2BCB3BD9A21}" type="presParOf" srcId="{4965CED3-D1DB-4BAF-BE63-928658093A77}" destId="{8B2C65ED-C86C-4635-8313-4F223E1BF1D4}" srcOrd="9" destOrd="0" presId="urn:microsoft.com/office/officeart/2005/8/layout/gear1"/>
    <dgm:cxn modelId="{1B0727C4-58AA-4AB6-B546-C632F31E6717}" type="presParOf" srcId="{4965CED3-D1DB-4BAF-BE63-928658093A77}" destId="{5D9A4226-25B6-4C45-932F-5E0315DED856}" srcOrd="10" destOrd="0" presId="urn:microsoft.com/office/officeart/2005/8/layout/gear1"/>
    <dgm:cxn modelId="{C3707D06-0941-49E9-BCAB-445AA2B220B0}" type="presParOf" srcId="{4965CED3-D1DB-4BAF-BE63-928658093A77}" destId="{ADF000E1-F8A5-46C1-8744-7494EDC1713A}" srcOrd="11" destOrd="0" presId="urn:microsoft.com/office/officeart/2005/8/layout/gear1"/>
    <dgm:cxn modelId="{D9E8572A-4827-46FA-B551-E8648CF03EB0}" type="presParOf" srcId="{4965CED3-D1DB-4BAF-BE63-928658093A77}" destId="{98D9500C-473A-4365-9FF9-AAD2C3DA2A1A}"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0AE3B-B5ED-4743-B19E-43BE7F29103D}">
      <dsp:nvSpPr>
        <dsp:cNvPr id="0" name=""/>
        <dsp:cNvSpPr/>
      </dsp:nvSpPr>
      <dsp:spPr>
        <a:xfrm>
          <a:off x="3199861" y="2076827"/>
          <a:ext cx="2252490" cy="2301091"/>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Member Trends</a:t>
          </a:r>
        </a:p>
      </dsp:txBody>
      <dsp:txXfrm>
        <a:off x="3652712" y="2612618"/>
        <a:ext cx="1346788" cy="1189053"/>
      </dsp:txXfrm>
    </dsp:sp>
    <dsp:sp modelId="{3284D04C-AA6D-4FAA-B051-A5600D9F0BEF}">
      <dsp:nvSpPr>
        <dsp:cNvPr id="0" name=""/>
        <dsp:cNvSpPr/>
      </dsp:nvSpPr>
      <dsp:spPr>
        <a:xfrm>
          <a:off x="1722074" y="1318107"/>
          <a:ext cx="1928000" cy="1751167"/>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Complexity and layers of leadership</a:t>
          </a:r>
        </a:p>
      </dsp:txBody>
      <dsp:txXfrm>
        <a:off x="2188640" y="1761633"/>
        <a:ext cx="994868" cy="864115"/>
      </dsp:txXfrm>
    </dsp:sp>
    <dsp:sp modelId="{491AD14A-4404-492B-81A7-13AB4116E915}">
      <dsp:nvSpPr>
        <dsp:cNvPr id="0" name=""/>
        <dsp:cNvSpPr/>
      </dsp:nvSpPr>
      <dsp:spPr>
        <a:xfrm rot="20700000">
          <a:off x="4326837" y="375359"/>
          <a:ext cx="1715786" cy="1715786"/>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Post Polio?</a:t>
          </a:r>
        </a:p>
      </dsp:txBody>
      <dsp:txXfrm rot="-20700000">
        <a:off x="4703160" y="751681"/>
        <a:ext cx="963142" cy="963142"/>
      </dsp:txXfrm>
    </dsp:sp>
    <dsp:sp modelId="{5D9A4226-25B6-4C45-932F-5E0315DED856}">
      <dsp:nvSpPr>
        <dsp:cNvPr id="0" name=""/>
        <dsp:cNvSpPr/>
      </dsp:nvSpPr>
      <dsp:spPr>
        <a:xfrm>
          <a:off x="2961436" y="1827483"/>
          <a:ext cx="3082054" cy="3082054"/>
        </a:xfrm>
        <a:prstGeom prst="circularArrow">
          <a:avLst>
            <a:gd name="adj1" fmla="val 4687"/>
            <a:gd name="adj2" fmla="val 299029"/>
            <a:gd name="adj3" fmla="val 2520422"/>
            <a:gd name="adj4" fmla="val 1585213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F000E1-F8A5-46C1-8744-7494EDC1713A}">
      <dsp:nvSpPr>
        <dsp:cNvPr id="0" name=""/>
        <dsp:cNvSpPr/>
      </dsp:nvSpPr>
      <dsp:spPr>
        <a:xfrm>
          <a:off x="1468564" y="681125"/>
          <a:ext cx="2239305" cy="223930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D9500C-473A-4365-9FF9-AAD2C3DA2A1A}">
      <dsp:nvSpPr>
        <dsp:cNvPr id="0" name=""/>
        <dsp:cNvSpPr/>
      </dsp:nvSpPr>
      <dsp:spPr>
        <a:xfrm>
          <a:off x="3673503" y="418245"/>
          <a:ext cx="2414422" cy="241442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F0D946-A689-4036-9EB3-A3EB7AED22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02A86C3-7175-4D1A-82C7-75F5916F35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B36F09-2B5E-41DB-926B-8A111D09A752}" type="datetimeFigureOut">
              <a:rPr lang="en-US" smtClean="0"/>
              <a:t>12-May-2020</a:t>
            </a:fld>
            <a:endParaRPr lang="en-US"/>
          </a:p>
        </p:txBody>
      </p:sp>
      <p:sp>
        <p:nvSpPr>
          <p:cNvPr id="4" name="Footer Placeholder 3">
            <a:extLst>
              <a:ext uri="{FF2B5EF4-FFF2-40B4-BE49-F238E27FC236}">
                <a16:creationId xmlns:a16="http://schemas.microsoft.com/office/drawing/2014/main" id="{549B03BD-37F7-4F38-BC90-DB13935FF5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2606D3D-335A-4A56-8B84-3FE472F9AA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E97336-3359-4B96-9923-2FEB2D07BBB5}" type="slidenum">
              <a:rPr lang="en-US" smtClean="0"/>
              <a:t>‹#›</a:t>
            </a:fld>
            <a:endParaRPr lang="en-US"/>
          </a:p>
        </p:txBody>
      </p:sp>
    </p:spTree>
    <p:extLst>
      <p:ext uri="{BB962C8B-B14F-4D97-AF65-F5344CB8AC3E}">
        <p14:creationId xmlns:p14="http://schemas.microsoft.com/office/powerpoint/2010/main" val="2714377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95EEC-FE08-435C-A1F9-8EB9164B9009}" type="datetimeFigureOut">
              <a:rPr lang="en-US" smtClean="0"/>
              <a:t>12-May-2020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A0D84-9456-4416-9FBA-D40B464619D6}" type="slidenum">
              <a:rPr lang="en-US" smtClean="0"/>
              <a:t>‹#›</a:t>
            </a:fld>
            <a:endParaRPr lang="en-US"/>
          </a:p>
        </p:txBody>
      </p:sp>
    </p:spTree>
    <p:extLst>
      <p:ext uri="{BB962C8B-B14F-4D97-AF65-F5344CB8AC3E}">
        <p14:creationId xmlns:p14="http://schemas.microsoft.com/office/powerpoint/2010/main" val="980525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all have different stories about what brought us to Rotary, and what keeps us in Rotary. But we share a common bond: Individually and collectively, we are People of Action.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F2206C-F2E9-4408-A090-1C57F73B41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237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each one in a little more detail and some of the ways we’ll turn these priorities into action.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F2206C-F2E9-4408-A090-1C57F73B41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436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Action Plan priority is to increase our impact. Our actions will answer these questions:</a:t>
            </a:r>
          </a:p>
          <a:p>
            <a:endParaRPr lang="en-US" dirty="0"/>
          </a:p>
          <a:p>
            <a:r>
              <a:rPr lang="en-US" dirty="0"/>
              <a:t>What will our legacy be?</a:t>
            </a:r>
          </a:p>
          <a:p>
            <a:r>
              <a:rPr lang="en-US" dirty="0"/>
              <a:t>How can we define and measure our impact?</a:t>
            </a:r>
          </a:p>
          <a:p>
            <a:r>
              <a:rPr lang="en-US" dirty="0"/>
              <a:t>How can we do more good in the world? </a:t>
            </a:r>
          </a:p>
          <a:p>
            <a:endParaRPr lang="en-US" dirty="0"/>
          </a:p>
        </p:txBody>
      </p:sp>
      <p:sp>
        <p:nvSpPr>
          <p:cNvPr id="4" name="Slide Number Placeholder 3"/>
          <p:cNvSpPr>
            <a:spLocks noGrp="1"/>
          </p:cNvSpPr>
          <p:nvPr>
            <p:ph type="sldNum" sz="quarter" idx="5"/>
          </p:nvPr>
        </p:nvSpPr>
        <p:spPr/>
        <p:txBody>
          <a:bodyPr/>
          <a:lstStyle/>
          <a:p>
            <a:fld id="{8ABA0D84-9456-4416-9FBA-D40B464619D6}" type="slidenum">
              <a:rPr lang="en-US" smtClean="0"/>
              <a:t>15</a:t>
            </a:fld>
            <a:endParaRPr lang="en-US"/>
          </a:p>
        </p:txBody>
      </p:sp>
    </p:spTree>
    <p:extLst>
      <p:ext uri="{BB962C8B-B14F-4D97-AF65-F5344CB8AC3E}">
        <p14:creationId xmlns:p14="http://schemas.microsoft.com/office/powerpoint/2010/main" val="2445972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 lot we can do at the club level. We’re going to encourage a greater sense of focus—instead of clubs trying to do too many things and getting only halfway there. We’re going to help clubs collect more information on community impact and do pre- and post-activity evaluations, so they can tell compelling stories about the impact they are making.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A0D84-9456-4416-9FBA-D40B464619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65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second Action Plan priority is to expand our reach so that we can grow our capacity to make an impact. People of Action activate, inspire and give others hope that they can be part of the change that makes the world better. Together, we must answer these questions: </a:t>
            </a:r>
          </a:p>
          <a:p>
            <a:endParaRPr lang="en-US" dirty="0"/>
          </a:p>
          <a:p>
            <a:r>
              <a:rPr lang="en-US" dirty="0"/>
              <a:t>How can we share our values with new audiences?</a:t>
            </a:r>
          </a:p>
          <a:p>
            <a:r>
              <a:rPr lang="en-US" dirty="0"/>
              <a:t>How can we inspire more people to take action?</a:t>
            </a:r>
          </a:p>
          <a:p>
            <a:r>
              <a:rPr lang="en-US" dirty="0"/>
              <a:t>What new models can we test that bring people together to experience the power of Rotary?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A0D84-9456-4416-9FBA-D40B464619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620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club level, we need to actively invest in bringing in more people from different backgrounds. There are so many ways to create new channels into Rotary—bringing family members to events, involving local </a:t>
            </a:r>
            <a:r>
              <a:rPr lang="en-US" dirty="0" err="1"/>
              <a:t>Rotaractors</a:t>
            </a:r>
            <a:r>
              <a:rPr lang="en-US" dirty="0"/>
              <a:t>, updating clubs’ websites and social media pages. There are all kinds of leaders in communities, and we want those leaders connected to Rotary. So let’s open up our thinking about who a leader can be, and then reach out to these new people: start a dialogue about how we can mutually benefit from their participation in our activities and events.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A0D84-9456-4416-9FBA-D40B464619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64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third Action Plan priority is to enhance participant engagement. Our actions will answer these questions:</a:t>
            </a:r>
          </a:p>
          <a:p>
            <a:endParaRPr lang="en-US" dirty="0"/>
          </a:p>
          <a:p>
            <a:r>
              <a:rPr lang="en-US" dirty="0"/>
              <a:t>How can we make sure Rotarians find long-term value in their membership?</a:t>
            </a:r>
          </a:p>
          <a:p>
            <a:r>
              <a:rPr lang="en-US" dirty="0"/>
              <a:t>What would improve the Rotary experience?</a:t>
            </a:r>
          </a:p>
          <a:p>
            <a:r>
              <a:rPr lang="en-US" dirty="0"/>
              <a:t>What skills could people learn through Rotary?</a:t>
            </a:r>
          </a:p>
          <a:p>
            <a:r>
              <a:rPr lang="en-US" dirty="0"/>
              <a:t>How can we better develop our leaders?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A0D84-9456-4416-9FBA-D40B464619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532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BA0D84-9456-4416-9FBA-D40B464619D6}" type="slidenum">
              <a:rPr lang="en-US" smtClean="0"/>
              <a:t>20</a:t>
            </a:fld>
            <a:endParaRPr lang="en-US"/>
          </a:p>
        </p:txBody>
      </p:sp>
    </p:spTree>
    <p:extLst>
      <p:ext uri="{BB962C8B-B14F-4D97-AF65-F5344CB8AC3E}">
        <p14:creationId xmlns:p14="http://schemas.microsoft.com/office/powerpoint/2010/main" val="4024619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improve the overall Rotary experience for anyone who affiliates with us. And we should take nothing for granted. We need to look at every encounter as an opportunity to show our people what Rotary can do for them—as individuals and as members of our communities. Let’s create the space for members, participants, and the community at large to provide regular feedback on their experiences and needs. Let’s not wait for a community need to present itself to us: let’s be proactive and become known as the people who spot opportunities for positive change that no one else sees.</a:t>
            </a:r>
          </a:p>
          <a:p>
            <a:endParaRPr lang="en-US" dirty="0"/>
          </a:p>
        </p:txBody>
      </p:sp>
      <p:sp>
        <p:nvSpPr>
          <p:cNvPr id="4" name="Slide Number Placeholder 3"/>
          <p:cNvSpPr>
            <a:spLocks noGrp="1"/>
          </p:cNvSpPr>
          <p:nvPr>
            <p:ph type="sldNum" sz="quarter" idx="5"/>
          </p:nvPr>
        </p:nvSpPr>
        <p:spPr/>
        <p:txBody>
          <a:bodyPr/>
          <a:lstStyle/>
          <a:p>
            <a:fld id="{8ABA0D84-9456-4416-9FBA-D40B464619D6}" type="slidenum">
              <a:rPr lang="en-US" smtClean="0"/>
              <a:t>21</a:t>
            </a:fld>
            <a:endParaRPr lang="en-US"/>
          </a:p>
        </p:txBody>
      </p:sp>
    </p:spTree>
    <p:extLst>
      <p:ext uri="{BB962C8B-B14F-4D97-AF65-F5344CB8AC3E}">
        <p14:creationId xmlns:p14="http://schemas.microsoft.com/office/powerpoint/2010/main" val="3015514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a:lnSpc>
                <a:spcPct val="120000"/>
              </a:lnSpc>
              <a:buClr>
                <a:srgbClr val="FF0000"/>
              </a:buClr>
              <a:buFont typeface="Arial" panose="020B0604020202020204" pitchFamily="34" charset="0"/>
              <a:buChar char="•"/>
              <a:defRPr/>
            </a:pPr>
            <a:r>
              <a:rPr lang="en-US" sz="2000" dirty="0">
                <a:solidFill>
                  <a:prstClr val="black">
                    <a:lumMod val="75000"/>
                    <a:lumOff val="25000"/>
                  </a:prstClr>
                </a:solidFill>
              </a:rPr>
              <a:t>Vision on service in the context of COVID-19</a:t>
            </a:r>
          </a:p>
          <a:p>
            <a:pPr marL="800100" lvl="1" indent="-342900">
              <a:lnSpc>
                <a:spcPct val="120000"/>
              </a:lnSpc>
              <a:buClr>
                <a:srgbClr val="FF0000"/>
              </a:buClr>
              <a:buFont typeface="Courier New" panose="02070309020205020404" pitchFamily="49" charset="0"/>
              <a:buChar char="o"/>
              <a:defRPr/>
            </a:pPr>
            <a:r>
              <a:rPr lang="en-US" sz="2000" dirty="0">
                <a:solidFill>
                  <a:prstClr val="black">
                    <a:lumMod val="75000"/>
                    <a:lumOff val="25000"/>
                  </a:prstClr>
                </a:solidFill>
              </a:rPr>
              <a:t>Quickly assessing local needs and acting now – needs are shifting rapidly</a:t>
            </a:r>
          </a:p>
          <a:p>
            <a:pPr marL="800100" lvl="1" indent="-342900">
              <a:lnSpc>
                <a:spcPct val="120000"/>
              </a:lnSpc>
              <a:buClr>
                <a:srgbClr val="FF0000"/>
              </a:buClr>
              <a:buFont typeface="Courier New" panose="02070309020205020404" pitchFamily="49" charset="0"/>
              <a:buChar char="o"/>
              <a:defRPr/>
            </a:pPr>
            <a:r>
              <a:rPr lang="en-US" sz="2000" dirty="0">
                <a:solidFill>
                  <a:prstClr val="black">
                    <a:lumMod val="75000"/>
                    <a:lumOff val="25000"/>
                  </a:prstClr>
                </a:solidFill>
              </a:rPr>
              <a:t>Unified effort – local focus, global effort</a:t>
            </a:r>
          </a:p>
          <a:p>
            <a:pPr marL="1371600" lvl="2" indent="-457200">
              <a:lnSpc>
                <a:spcPct val="120000"/>
              </a:lnSpc>
              <a:buClr>
                <a:srgbClr val="FF0000"/>
              </a:buClr>
              <a:buFont typeface="Wingdings" panose="05000000000000000000" pitchFamily="2" charset="2"/>
              <a:buChar char="§"/>
              <a:defRPr/>
            </a:pPr>
            <a:r>
              <a:rPr lang="en-US" sz="2000" dirty="0">
                <a:solidFill>
                  <a:prstClr val="black">
                    <a:lumMod val="75000"/>
                    <a:lumOff val="25000"/>
                  </a:prstClr>
                </a:solidFill>
              </a:rPr>
              <a:t>What are we really good at – advocacy and pulling players together</a:t>
            </a:r>
          </a:p>
          <a:p>
            <a:pPr marL="1371600" lvl="2" indent="-457200">
              <a:lnSpc>
                <a:spcPct val="120000"/>
              </a:lnSpc>
              <a:buClr>
                <a:srgbClr val="FF0000"/>
              </a:buClr>
              <a:buFont typeface="Wingdings" panose="05000000000000000000" pitchFamily="2" charset="2"/>
              <a:buChar char="§"/>
              <a:defRPr/>
            </a:pPr>
            <a:r>
              <a:rPr lang="en-US" sz="2000" dirty="0">
                <a:solidFill>
                  <a:prstClr val="black">
                    <a:lumMod val="75000"/>
                    <a:lumOff val="25000"/>
                  </a:prstClr>
                </a:solidFill>
              </a:rPr>
              <a:t>Recovery and rebuilding – preparing for 12-18 months from now (grants)</a:t>
            </a:r>
          </a:p>
          <a:p>
            <a:pPr marL="1371600" lvl="2" indent="-457200">
              <a:lnSpc>
                <a:spcPct val="120000"/>
              </a:lnSpc>
              <a:buClr>
                <a:srgbClr val="FF0000"/>
              </a:buClr>
              <a:buFont typeface="Wingdings" panose="05000000000000000000" pitchFamily="2" charset="2"/>
              <a:buChar char="§"/>
              <a:defRPr/>
            </a:pPr>
            <a:r>
              <a:rPr lang="en-US" sz="2000" dirty="0">
                <a:solidFill>
                  <a:prstClr val="black">
                    <a:lumMod val="75000"/>
                    <a:lumOff val="25000"/>
                  </a:prstClr>
                </a:solidFill>
              </a:rPr>
              <a:t>Highlight our efforts</a:t>
            </a:r>
          </a:p>
          <a:p>
            <a:pPr marL="342900" lvl="0" indent="-342900" algn="l">
              <a:lnSpc>
                <a:spcPct val="120000"/>
              </a:lnSpc>
              <a:buClr>
                <a:srgbClr val="FF0000"/>
              </a:buClr>
              <a:buFont typeface="Arial" panose="020B0604020202020204" pitchFamily="34" charset="0"/>
              <a:buChar char="•"/>
              <a:defRPr/>
            </a:pPr>
            <a:r>
              <a:rPr lang="en-US" sz="2000" dirty="0">
                <a:solidFill>
                  <a:prstClr val="black">
                    <a:lumMod val="75000"/>
                    <a:lumOff val="25000"/>
                  </a:prstClr>
                </a:solidFill>
              </a:rPr>
              <a:t>Shift from Membership to Engagement is critical </a:t>
            </a:r>
          </a:p>
          <a:p>
            <a:pPr marL="914400" lvl="1" indent="-457200">
              <a:lnSpc>
                <a:spcPct val="120000"/>
              </a:lnSpc>
              <a:buClr>
                <a:srgbClr val="FF0000"/>
              </a:buClr>
              <a:buFont typeface="Courier New" panose="02070309020205020404" pitchFamily="49" charset="0"/>
              <a:buChar char="o"/>
              <a:defRPr/>
            </a:pPr>
            <a:r>
              <a:rPr lang="en-US" sz="2000" dirty="0">
                <a:solidFill>
                  <a:prstClr val="black">
                    <a:lumMod val="75000"/>
                    <a:lumOff val="25000"/>
                  </a:prstClr>
                </a:solidFill>
              </a:rPr>
              <a:t>Retain members – back to basic values of connections and service</a:t>
            </a:r>
          </a:p>
          <a:p>
            <a:pPr marL="914400" lvl="1" indent="-457200">
              <a:lnSpc>
                <a:spcPct val="120000"/>
              </a:lnSpc>
              <a:buClr>
                <a:srgbClr val="FF0000"/>
              </a:buClr>
              <a:buFont typeface="Courier New" panose="02070309020205020404" pitchFamily="49" charset="0"/>
              <a:buChar char="o"/>
              <a:defRPr/>
            </a:pPr>
            <a:r>
              <a:rPr lang="en-US" sz="2000" dirty="0">
                <a:solidFill>
                  <a:prstClr val="black">
                    <a:lumMod val="75000"/>
                    <a:lumOff val="25000"/>
                  </a:prstClr>
                </a:solidFill>
              </a:rPr>
              <a:t>Care of members – buddy system</a:t>
            </a:r>
          </a:p>
          <a:p>
            <a:pPr marL="914400" lvl="1" indent="-457200">
              <a:lnSpc>
                <a:spcPct val="120000"/>
              </a:lnSpc>
              <a:buClr>
                <a:srgbClr val="FF0000"/>
              </a:buClr>
              <a:buFont typeface="Courier New" panose="02070309020205020404" pitchFamily="49" charset="0"/>
              <a:buChar char="o"/>
              <a:defRPr/>
            </a:pPr>
            <a:r>
              <a:rPr lang="en-US" sz="2000" dirty="0">
                <a:solidFill>
                  <a:prstClr val="black">
                    <a:lumMod val="75000"/>
                    <a:lumOff val="25000"/>
                  </a:prstClr>
                </a:solidFill>
              </a:rPr>
              <a:t>Focus on delivering value</a:t>
            </a:r>
          </a:p>
          <a:p>
            <a:pPr marL="342900" lvl="0" indent="-342900" algn="l">
              <a:lnSpc>
                <a:spcPct val="120000"/>
              </a:lnSpc>
              <a:buClr>
                <a:srgbClr val="FF0000"/>
              </a:buClr>
              <a:buFont typeface="Arial" panose="020B0604020202020204" pitchFamily="34" charset="0"/>
              <a:buChar char="•"/>
              <a:defRPr/>
            </a:pPr>
            <a:r>
              <a:rPr lang="en-US" sz="2000" dirty="0">
                <a:solidFill>
                  <a:prstClr val="black">
                    <a:lumMod val="75000"/>
                    <a:lumOff val="25000"/>
                  </a:prstClr>
                </a:solidFill>
              </a:rPr>
              <a:t>Tremendously important to continue to meet –  supporting/encouraging online meetings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A0D84-9456-4416-9FBA-D40B464619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85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fourth Action Plan priority is to increase our ability to adapt. Our actions will answer these questions:</a:t>
            </a:r>
          </a:p>
          <a:p>
            <a:endParaRPr lang="en-US" dirty="0"/>
          </a:p>
          <a:p>
            <a:r>
              <a:rPr lang="en-US" dirty="0"/>
              <a:t>How can we adapt faster to a changing world?</a:t>
            </a:r>
          </a:p>
          <a:p>
            <a:r>
              <a:rPr lang="en-US" dirty="0"/>
              <a:t>How can new perspectives strengthen Rotary?</a:t>
            </a:r>
          </a:p>
          <a:p>
            <a:r>
              <a:rPr lang="en-US" dirty="0"/>
              <a:t>What new ideas could create lasting change?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A0D84-9456-4416-9FBA-D40B464619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215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as People of Action, we know that fulfilling a vision requires a plan. Whenever any of us faces a big challenge in our professional lives, we don’t “tackle it without first being prepared.” We’re the ones who say, “We need a plan,” and—this is equally important—we are the ones who bring everyone together to make that plan and put it into action. I’m here to talk to you about our plan for Rotary’s future. Because we know that there’s a big gap between who we are as an organization today and who we need and want to be.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F2206C-F2E9-4408-A090-1C57F73B41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187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inventive, entrepreneurial, and resilient. That’s why we’re People of Action. And because we share those qualities, new approaches to our organizing principles won’t threaten our sense of who we are.  It’s time for us to seek out fresh opportunities, to embrace innovative ideas and take calculated risks.  We must create more paths to leadership, welcome new voices, and simplify how we operate.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should also encourage our clubs to take a fresh look at club governance and look at ways to streamline it. They can create a fund to take some risks and try out new activity ideas. They can host the club meeting in a new location and at a new time. They can involve non-Rotarian advisors in club board meetings to gain new and different perspectives and ideas.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A0D84-9456-4416-9FBA-D40B464619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5005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about the Action Plan or how you can get involved, or to stay updated on our progress, go to our website: rotary.org/</a:t>
            </a:r>
            <a:r>
              <a:rPr lang="en-US" dirty="0" err="1"/>
              <a:t>strategicplan</a:t>
            </a:r>
            <a:r>
              <a:rPr lang="en-US"/>
              <a:t>. </a:t>
            </a:r>
          </a:p>
          <a:p>
            <a:endParaRPr lang="en-US"/>
          </a:p>
        </p:txBody>
      </p:sp>
      <p:sp>
        <p:nvSpPr>
          <p:cNvPr id="4" name="Slide Number Placeholder 3"/>
          <p:cNvSpPr>
            <a:spLocks noGrp="1"/>
          </p:cNvSpPr>
          <p:nvPr>
            <p:ph type="sldNum" sz="quarter" idx="5"/>
          </p:nvPr>
        </p:nvSpPr>
        <p:spPr/>
        <p:txBody>
          <a:bodyPr/>
          <a:lstStyle/>
          <a:p>
            <a:fld id="{8ABA0D84-9456-4416-9FBA-D40B464619D6}" type="slidenum">
              <a:rPr lang="en-US" smtClean="0"/>
              <a:t>27</a:t>
            </a:fld>
            <a:endParaRPr lang="en-US"/>
          </a:p>
        </p:txBody>
      </p:sp>
    </p:spTree>
    <p:extLst>
      <p:ext uri="{BB962C8B-B14F-4D97-AF65-F5344CB8AC3E}">
        <p14:creationId xmlns:p14="http://schemas.microsoft.com/office/powerpoint/2010/main" val="1734529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began developing this plan by taking a look in the mirror, asking hard questions, and making self-assessments. We conducted focus groups and surveys and asked more than a million members, leaders, and Rotary participants across the world to share their input with us. Our goals were shaped by the feedback of those who know us best – and who already share our commitment to achieving our vision. We learned that our members thought we needed to become more nimble, more open to new ideas and faces and better about capitalizing on changing technologies and trends.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441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 knew we also had to look outside of Rotary. Where is the next generation of leadership coming from?  We’re in the midst of a huge demographic shift, but while the rising generations share our passion for community and for making a difference, they have plenty of other places to go to channel that passion—on their phones and in the real world. </a:t>
            </a:r>
          </a:p>
          <a:p>
            <a:endParaRPr lang="en-US" dirty="0"/>
          </a:p>
        </p:txBody>
      </p:sp>
      <p:sp>
        <p:nvSpPr>
          <p:cNvPr id="4" name="Slide Number Placeholder 3"/>
          <p:cNvSpPr>
            <a:spLocks noGrp="1"/>
          </p:cNvSpPr>
          <p:nvPr>
            <p:ph type="sldNum" sz="quarter" idx="5"/>
          </p:nvPr>
        </p:nvSpPr>
        <p:spPr/>
        <p:txBody>
          <a:bodyPr/>
          <a:lstStyle/>
          <a:p>
            <a:fld id="{8ABA0D84-9456-4416-9FBA-D40B464619D6}" type="slidenum">
              <a:rPr lang="en-US" smtClean="0"/>
              <a:t>5</a:t>
            </a:fld>
            <a:endParaRPr lang="en-US"/>
          </a:p>
        </p:txBody>
      </p:sp>
    </p:spTree>
    <p:extLst>
      <p:ext uri="{BB962C8B-B14F-4D97-AF65-F5344CB8AC3E}">
        <p14:creationId xmlns:p14="http://schemas.microsoft.com/office/powerpoint/2010/main" val="3900096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move closer to polio eradication, we wonder: What are the new stories that will unite us, motivate us, and tell the rest of the world about our impact? </a:t>
            </a:r>
          </a:p>
          <a:p>
            <a:endParaRPr lang="en-US" dirty="0"/>
          </a:p>
        </p:txBody>
      </p:sp>
      <p:sp>
        <p:nvSpPr>
          <p:cNvPr id="4" name="Slide Number Placeholder 3"/>
          <p:cNvSpPr>
            <a:spLocks noGrp="1"/>
          </p:cNvSpPr>
          <p:nvPr>
            <p:ph type="sldNum" sz="quarter" idx="5"/>
          </p:nvPr>
        </p:nvSpPr>
        <p:spPr/>
        <p:txBody>
          <a:bodyPr/>
          <a:lstStyle/>
          <a:p>
            <a:fld id="{8ABA0D84-9456-4416-9FBA-D40B464619D6}" type="slidenum">
              <a:rPr lang="en-US" smtClean="0"/>
              <a:t>6</a:t>
            </a:fld>
            <a:endParaRPr lang="en-US"/>
          </a:p>
        </p:txBody>
      </p:sp>
    </p:spTree>
    <p:extLst>
      <p:ext uri="{BB962C8B-B14F-4D97-AF65-F5344CB8AC3E}">
        <p14:creationId xmlns:p14="http://schemas.microsoft.com/office/powerpoint/2010/main" val="4069192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impact have worldwide events had on Membership and Giving in the past?</a:t>
            </a:r>
          </a:p>
          <a:p>
            <a:pPr marL="171450" indent="-171450">
              <a:buFont typeface="Arial" panose="020B0604020202020204" pitchFamily="34" charset="0"/>
              <a:buChar char="•"/>
            </a:pPr>
            <a:r>
              <a:rPr lang="en-US" dirty="0"/>
              <a:t>Membership over the years shown alongside economic &amp; health events</a:t>
            </a:r>
          </a:p>
          <a:p>
            <a:pPr marL="171450" indent="-171450">
              <a:buFont typeface="Arial" panose="020B0604020202020204" pitchFamily="34" charset="0"/>
              <a:buChar char="•"/>
            </a:pPr>
            <a:r>
              <a:rPr lang="en-US" dirty="0"/>
              <a:t>Giving Amounts those years alongside economic &amp; health events</a:t>
            </a:r>
          </a:p>
          <a:p>
            <a:endParaRPr lang="en-US" dirty="0"/>
          </a:p>
          <a:p>
            <a:endParaRPr lang="en-US" dirty="0"/>
          </a:p>
        </p:txBody>
      </p:sp>
      <p:sp>
        <p:nvSpPr>
          <p:cNvPr id="4" name="Slide Number Placeholder 3"/>
          <p:cNvSpPr>
            <a:spLocks noGrp="1"/>
          </p:cNvSpPr>
          <p:nvPr>
            <p:ph type="sldNum" sz="quarter" idx="5"/>
          </p:nvPr>
        </p:nvSpPr>
        <p:spPr/>
        <p:txBody>
          <a:bodyPr/>
          <a:lstStyle/>
          <a:p>
            <a:fld id="{72D0A19B-453D-4DC4-BE54-BEA6B91895FB}" type="slidenum">
              <a:rPr lang="en-US" smtClean="0"/>
              <a:t>9</a:t>
            </a:fld>
            <a:endParaRPr lang="en-US"/>
          </a:p>
        </p:txBody>
      </p:sp>
    </p:spTree>
    <p:extLst>
      <p:ext uri="{BB962C8B-B14F-4D97-AF65-F5344CB8AC3E}">
        <p14:creationId xmlns:p14="http://schemas.microsoft.com/office/powerpoint/2010/main" val="1823961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Action Plan is ambitious but achievable, with a five-year time frame that will push us but not exhaust us. It’s focused and to-the-point.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F2206C-F2E9-4408-A090-1C57F73B41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890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has four priorities. </a:t>
            </a:r>
            <a:r>
              <a:rPr lang="en-US" sz="1200" i="1" kern="1200" dirty="0">
                <a:solidFill>
                  <a:schemeClr val="tx1"/>
                </a:solidFill>
                <a:effectLst/>
                <a:latin typeface="+mn-lt"/>
                <a:ea typeface="+mn-ea"/>
                <a:cs typeface="+mn-cs"/>
              </a:rPr>
              <a:t>Four.</a:t>
            </a:r>
            <a:r>
              <a:rPr lang="en-US" sz="1200" kern="1200" dirty="0">
                <a:solidFill>
                  <a:schemeClr val="tx1"/>
                </a:solidFill>
                <a:effectLst/>
                <a:latin typeface="+mn-lt"/>
                <a:ea typeface="+mn-ea"/>
                <a:cs typeface="+mn-cs"/>
              </a:rPr>
              <a:t> Each priority reflects the input, feedback, and hopes of current and former members, leadership, </a:t>
            </a:r>
            <a:r>
              <a:rPr lang="en-US" sz="1200" kern="1200" dirty="0" err="1">
                <a:solidFill>
                  <a:schemeClr val="tx1"/>
                </a:solidFill>
                <a:effectLst/>
                <a:latin typeface="+mn-lt"/>
                <a:ea typeface="+mn-ea"/>
                <a:cs typeface="+mn-cs"/>
              </a:rPr>
              <a:t>Rotaractors</a:t>
            </a:r>
            <a:r>
              <a:rPr lang="en-US" sz="1200" kern="1200" dirty="0">
                <a:solidFill>
                  <a:schemeClr val="tx1"/>
                </a:solidFill>
                <a:effectLst/>
                <a:latin typeface="+mn-lt"/>
                <a:ea typeface="+mn-ea"/>
                <a:cs typeface="+mn-cs"/>
              </a:rPr>
              <a:t>, alumni, Youth Exchange students, and Rotary staff. In all, we reached out to more than a million people who are connected to Rotary in some way to ensure that our Action Plan priorities are the right ones, and are authentically Rotary. The four priorities are: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F2206C-F2E9-4408-A090-1C57F73B41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793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a:lnSpc>
                <a:spcPct val="150000"/>
              </a:lnSpc>
              <a:spcBef>
                <a:spcPts val="0"/>
              </a:spcBef>
              <a:spcAft>
                <a:spcPts val="1595"/>
              </a:spcAft>
              <a:buFont typeface="Symbol" panose="05050102010706020507" pitchFamily="18" charset="2"/>
              <a:buNone/>
            </a:pPr>
            <a:r>
              <a:rPr lang="en-US" sz="1200" dirty="0">
                <a:effectLst/>
                <a:latin typeface="Corbel" panose="020B0503020204020204" pitchFamily="34" charset="0"/>
                <a:ea typeface="Calibri" panose="020F0502020204030204" pitchFamily="34" charset="0"/>
                <a:cs typeface="Times New Roman" panose="02020603050405020304" pitchFamily="18" charset="0"/>
              </a:rPr>
              <a:t>As regional leaders, </a:t>
            </a:r>
            <a:r>
              <a:rPr lang="en-US" sz="1200" b="1" dirty="0">
                <a:effectLst/>
                <a:latin typeface="Corbel" panose="020B0503020204020204" pitchFamily="34" charset="0"/>
                <a:ea typeface="Calibri" panose="020F0502020204030204" pitchFamily="34" charset="0"/>
                <a:cs typeface="Times New Roman" panose="02020603050405020304" pitchFamily="18" charset="0"/>
              </a:rPr>
              <a:t>you’ve been entrusted with a pivotal role of encouraging buy-in for the plan, and helping clubs realize our priorities </a:t>
            </a:r>
            <a:r>
              <a:rPr lang="en-US" sz="1200" dirty="0">
                <a:effectLst/>
                <a:latin typeface="Corbel" panose="020B0503020204020204" pitchFamily="34" charset="0"/>
                <a:ea typeface="Calibri" panose="020F0502020204030204" pitchFamily="34" charset="0"/>
                <a:cs typeface="Times New Roman" panose="02020603050405020304" pitchFamily="18" charset="0"/>
              </a:rPr>
              <a:t>over the next five years . . . a tremendous legacy for the leaders and generations who will follow you. </a:t>
            </a:r>
          </a:p>
          <a:p>
            <a:pPr marL="0" marR="0" lvl="0" indent="0" algn="l">
              <a:lnSpc>
                <a:spcPct val="150000"/>
              </a:lnSpc>
              <a:spcBef>
                <a:spcPts val="0"/>
              </a:spcBef>
              <a:spcAft>
                <a:spcPts val="1595"/>
              </a:spcAft>
              <a:buFont typeface="Symbol" panose="05050102010706020507" pitchFamily="18" charset="2"/>
              <a:buNone/>
            </a:pPr>
            <a:endParaRPr lang="en-US" sz="1200" dirty="0">
              <a:effectLst/>
              <a:latin typeface="Corbel" panose="020B0503020204020204" pitchFamily="34" charset="0"/>
              <a:ea typeface="Calibri" panose="020F0502020204030204" pitchFamily="34" charset="0"/>
              <a:cs typeface="Times New Roman" panose="02020603050405020304" pitchFamily="18" charset="0"/>
            </a:endParaRPr>
          </a:p>
          <a:p>
            <a:pPr marL="342900" marR="0" lvl="0" indent="-342900" algn="l">
              <a:lnSpc>
                <a:spcPct val="150000"/>
              </a:lnSpc>
              <a:spcBef>
                <a:spcPts val="0"/>
              </a:spcBef>
              <a:spcAft>
                <a:spcPts val="1595"/>
              </a:spcAft>
              <a:buFont typeface="Symbol" panose="05050102010706020507" pitchFamily="18" charset="2"/>
              <a:buChar char=""/>
            </a:pPr>
            <a:r>
              <a:rPr lang="en-US" sz="1200" dirty="0">
                <a:effectLst/>
                <a:latin typeface="Corbel" panose="020B0503020204020204" pitchFamily="34" charset="0"/>
                <a:ea typeface="Calibri" panose="020F0502020204030204" pitchFamily="34" charset="0"/>
                <a:cs typeface="Times New Roman" panose="02020603050405020304" pitchFamily="18" charset="0"/>
              </a:rPr>
              <a:t>Increase our impact;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50000"/>
              </a:lnSpc>
              <a:spcBef>
                <a:spcPts val="0"/>
              </a:spcBef>
              <a:spcAft>
                <a:spcPts val="1595"/>
              </a:spcAft>
              <a:buFont typeface="Symbol" panose="05050102010706020507" pitchFamily="18" charset="2"/>
              <a:buChar char=""/>
            </a:pPr>
            <a:r>
              <a:rPr lang="en-US" sz="1200" dirty="0">
                <a:effectLst/>
                <a:latin typeface="Corbel" panose="020B0503020204020204" pitchFamily="34" charset="0"/>
                <a:ea typeface="Calibri" panose="020F0502020204030204" pitchFamily="34" charset="0"/>
                <a:cs typeface="Times New Roman" panose="02020603050405020304" pitchFamily="18" charset="0"/>
              </a:rPr>
              <a:t>Expand our reach;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50000"/>
              </a:lnSpc>
              <a:spcBef>
                <a:spcPts val="0"/>
              </a:spcBef>
              <a:spcAft>
                <a:spcPts val="1595"/>
              </a:spcAft>
              <a:buFont typeface="Symbol" panose="05050102010706020507" pitchFamily="18" charset="2"/>
              <a:buChar char=""/>
            </a:pPr>
            <a:r>
              <a:rPr lang="en-US" sz="1200" dirty="0">
                <a:effectLst/>
                <a:latin typeface="Corbel" panose="020B0503020204020204" pitchFamily="34" charset="0"/>
                <a:ea typeface="Calibri" panose="020F0502020204030204" pitchFamily="34" charset="0"/>
                <a:cs typeface="Times New Roman" panose="02020603050405020304" pitchFamily="18" charset="0"/>
              </a:rPr>
              <a:t>Enhance participant engagement; 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50000"/>
              </a:lnSpc>
              <a:spcBef>
                <a:spcPts val="0"/>
              </a:spcBef>
              <a:spcAft>
                <a:spcPts val="1595"/>
              </a:spcAft>
              <a:buFont typeface="Symbol" panose="05050102010706020507" pitchFamily="18" charset="2"/>
              <a:buChar char=""/>
            </a:pPr>
            <a:r>
              <a:rPr lang="en-US" sz="1200" dirty="0">
                <a:effectLst/>
                <a:latin typeface="Corbel" panose="020B0503020204020204" pitchFamily="34" charset="0"/>
                <a:ea typeface="Calibri" panose="020F0502020204030204" pitchFamily="34" charset="0"/>
                <a:cs typeface="Times New Roman" panose="02020603050405020304" pitchFamily="18" charset="0"/>
              </a:rPr>
              <a:t>Increase our ability to adapt.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F2206C-F2E9-4408-A090-1C57F73B41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731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306700803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338032961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279634828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w/ Bullets +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0F59E2-51A2-4A8F-8BFF-505B6780907A}"/>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Rectangle 4">
            <a:extLst>
              <a:ext uri="{FF2B5EF4-FFF2-40B4-BE49-F238E27FC236}">
                <a16:creationId xmlns:a16="http://schemas.microsoft.com/office/drawing/2014/main" id="{8E3F282D-A255-43CF-BFF8-9FC02D33C3C6}"/>
              </a:ext>
            </a:extLst>
          </p:cNvPr>
          <p:cNvSpPr>
            <a:spLocks noChangeArrowheads="1"/>
          </p:cNvSpPr>
          <p:nvPr/>
        </p:nvSpPr>
        <p:spPr bwMode="auto">
          <a:xfrm>
            <a:off x="-101600" y="457200"/>
            <a:ext cx="123952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sz="3200">
              <a:solidFill>
                <a:srgbClr val="FFFFFF"/>
              </a:solidFill>
              <a:latin typeface="Calibri" panose="020F0502020204030204" pitchFamily="34" charset="0"/>
            </a:endParaRPr>
          </a:p>
        </p:txBody>
      </p:sp>
      <p:sp>
        <p:nvSpPr>
          <p:cNvPr id="2" name="Title 1"/>
          <p:cNvSpPr>
            <a:spLocks noGrp="1"/>
          </p:cNvSpPr>
          <p:nvPr>
            <p:ph type="title" hasCustomPrompt="1"/>
          </p:nvPr>
        </p:nvSpPr>
        <p:spPr>
          <a:xfrm>
            <a:off x="508000" y="457200"/>
            <a:ext cx="11684000" cy="533400"/>
          </a:xfrm>
          <a:prstGeom prst="rect">
            <a:avLst/>
          </a:prstGeom>
        </p:spPr>
        <p:txBody>
          <a:bodyPr lIns="0" tIns="0" rIns="0" bIns="0" anchor="ctr" anchorCtr="0"/>
          <a:lstStyle>
            <a:lvl1pPr algn="l">
              <a:defRPr sz="4267" cap="all" baseline="0">
                <a:solidFill>
                  <a:schemeClr val="bg1"/>
                </a:solidFill>
                <a:latin typeface="Arial Narrow"/>
                <a:cs typeface="Arial Narrow"/>
              </a:defRPr>
            </a:lvl1pPr>
          </a:lstStyle>
          <a:p>
            <a:r>
              <a:rPr lang="en-US" dirty="0"/>
              <a:t>Click to edit slide title</a:t>
            </a:r>
          </a:p>
        </p:txBody>
      </p:sp>
      <p:sp>
        <p:nvSpPr>
          <p:cNvPr id="3" name="Content Placeholder 2"/>
          <p:cNvSpPr>
            <a:spLocks noGrp="1"/>
          </p:cNvSpPr>
          <p:nvPr>
            <p:ph idx="1"/>
          </p:nvPr>
        </p:nvSpPr>
        <p:spPr>
          <a:xfrm>
            <a:off x="609600" y="1904999"/>
            <a:ext cx="10972800" cy="3840164"/>
          </a:xfrm>
          <a:prstGeom prst="rect">
            <a:avLst/>
          </a:prstGeom>
        </p:spPr>
        <p:txBody>
          <a:bodyPr/>
          <a:lstStyle>
            <a:lvl1pPr marL="457178" indent="-457178">
              <a:buClr>
                <a:srgbClr val="005DAA"/>
              </a:buClr>
              <a:buFont typeface="Wingdings" panose="05000000000000000000" pitchFamily="2" charset="2"/>
              <a:buChar char="§"/>
              <a:defRPr sz="4000">
                <a:solidFill>
                  <a:srgbClr val="000000"/>
                </a:solidFill>
                <a:latin typeface="Georgia"/>
                <a:cs typeface="Georgia"/>
              </a:defRPr>
            </a:lvl1pPr>
            <a:lvl2pPr marL="990550" indent="-380981">
              <a:buClr>
                <a:srgbClr val="005DAA"/>
              </a:buClr>
              <a:buFont typeface="Wingdings" panose="05000000000000000000" pitchFamily="2" charset="2"/>
              <a:buChar char="§"/>
              <a:defRPr sz="3467">
                <a:solidFill>
                  <a:srgbClr val="000000"/>
                </a:solidFill>
                <a:latin typeface="Georgia"/>
                <a:cs typeface="Georgia"/>
              </a:defRPr>
            </a:lvl2pPr>
            <a:lvl3pPr marL="1523925" indent="-304784">
              <a:buClr>
                <a:srgbClr val="005DAA"/>
              </a:buClr>
              <a:buFont typeface="Wingdings" panose="05000000000000000000" pitchFamily="2" charset="2"/>
              <a:buChar char="§"/>
              <a:defRPr sz="2933">
                <a:solidFill>
                  <a:srgbClr val="000000"/>
                </a:solidFill>
                <a:latin typeface="Georgia"/>
                <a:cs typeface="Georgia"/>
              </a:defRPr>
            </a:lvl3pPr>
            <a:lvl4pPr marL="2133493" indent="-304784">
              <a:buClr>
                <a:srgbClr val="005DAA"/>
              </a:buClr>
              <a:buFont typeface="Wingdings" panose="05000000000000000000" pitchFamily="2" charset="2"/>
              <a:buChar char="§"/>
              <a:defRPr sz="2400">
                <a:solidFill>
                  <a:srgbClr val="000000"/>
                </a:solidFill>
                <a:latin typeface="Georgia"/>
                <a:cs typeface="Georgia"/>
              </a:defRPr>
            </a:lvl4pPr>
            <a:lvl5pPr marL="2743062" indent="-304784">
              <a:buClr>
                <a:srgbClr val="005DAA"/>
              </a:buClr>
              <a:buFont typeface="Wingdings" panose="05000000000000000000" pitchFamily="2" charset="2"/>
              <a:buChar char="§"/>
              <a:defRPr sz="2133">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a:extLst>
              <a:ext uri="{FF2B5EF4-FFF2-40B4-BE49-F238E27FC236}">
                <a16:creationId xmlns:a16="http://schemas.microsoft.com/office/drawing/2014/main" id="{CEDE612F-5FB3-49F2-9146-2927973A5FC3}"/>
              </a:ext>
            </a:extLst>
          </p:cNvPr>
          <p:cNvSpPr>
            <a:spLocks noGrp="1"/>
          </p:cNvSpPr>
          <p:nvPr>
            <p:ph type="body" sz="quarter" idx="10" hasCustomPrompt="1"/>
          </p:nvPr>
        </p:nvSpPr>
        <p:spPr>
          <a:xfrm>
            <a:off x="609600" y="1193800"/>
            <a:ext cx="10972800" cy="609600"/>
          </a:xfrm>
          <a:prstGeom prst="rect">
            <a:avLst/>
          </a:prstGeom>
        </p:spPr>
        <p:txBody>
          <a:bodyPr/>
          <a:lstStyle>
            <a:lvl1pPr marL="0" indent="0">
              <a:buFont typeface="Arial" panose="020B0604020202020204" pitchFamily="34" charset="0"/>
              <a:buNone/>
              <a:defRPr lang="en-US" sz="3733" b="1" kern="1200" dirty="0">
                <a:solidFill>
                  <a:srgbClr val="005DAA"/>
                </a:solidFill>
                <a:latin typeface="Georgia" panose="02040502050405020303" pitchFamily="18" charset="0"/>
                <a:ea typeface="ＭＳ Ｐゴシック" panose="020B0600070205080204" pitchFamily="34" charset="-128"/>
                <a:cs typeface="Georgia"/>
              </a:defRPr>
            </a:lvl1pPr>
          </a:lstStyle>
          <a:p>
            <a:pPr lvl="0"/>
            <a:r>
              <a:rPr lang="en-US" dirty="0"/>
              <a:t>Click to edit header text</a:t>
            </a:r>
          </a:p>
        </p:txBody>
      </p:sp>
    </p:spTree>
    <p:extLst>
      <p:ext uri="{BB962C8B-B14F-4D97-AF65-F5344CB8AC3E}">
        <p14:creationId xmlns:p14="http://schemas.microsoft.com/office/powerpoint/2010/main" val="269158096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885074174"/>
      </p:ext>
    </p:extLst>
  </p:cSld>
  <p:clrMapOvr>
    <a:masterClrMapping/>
  </p:clrMapOvr>
  <p:transition>
    <p:fade/>
  </p:transition>
  <p:extLst mod="1">
    <p:ext uri="{DCECCB84-F9BA-43D5-87BE-67443E8EF086}">
      <p15:sldGuideLst xmlns:p15="http://schemas.microsoft.com/office/powerpoint/2012/main">
        <p15:guide id="1" orient="horz" pos="249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0754734"/>
      </p:ext>
    </p:extLst>
  </p:cSld>
  <p:clrMapOvr>
    <a:masterClrMapping/>
  </p:clrMapOvr>
  <p:transition>
    <p:fade/>
  </p:transition>
  <p:extLst mod="1">
    <p:ext uri="{DCECCB84-F9BA-43D5-87BE-67443E8EF086}">
      <p15:sldGuideLst xmlns:p15="http://schemas.microsoft.com/office/powerpoint/2012/main">
        <p15:guide id="1" orient="horz" pos="249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021552158"/>
      </p:ext>
    </p:extLst>
  </p:cSld>
  <p:clrMapOvr>
    <a:masterClrMapping/>
  </p:clrMapOvr>
  <p:transition>
    <p:fade/>
  </p:transition>
  <p:extLst mod="1">
    <p:ext uri="{DCECCB84-F9BA-43D5-87BE-67443E8EF086}">
      <p15:sldGuideLst xmlns:p15="http://schemas.microsoft.com/office/powerpoint/2012/main">
        <p15:guide id="1" orient="horz" pos="249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73834155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6"/>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40831913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5210730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15177876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170077030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843536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00111686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5461529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38067773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1115800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31886838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75918667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421081884"/>
      </p:ext>
    </p:extLst>
  </p:cSld>
  <p:clrMapOvr>
    <a:masterClrMapping/>
  </p:clrMapOvr>
  <p:transition>
    <p:fade/>
  </p:transition>
  <p:extLst mod="1">
    <p:ext uri="{DCECCB84-F9BA-43D5-87BE-67443E8EF086}">
      <p15:sldGuideLst xmlns:p15="http://schemas.microsoft.com/office/powerpoint/2012/main">
        <p15:guide id="1" pos="38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8219612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8748148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428712652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dirty="0"/>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1653918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45595710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91666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5263425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067435248"/>
      </p:ext>
    </p:extLst>
  </p:cSld>
  <p:clrMapOvr>
    <a:masterClrMapping/>
  </p:clrMapOvr>
  <p:transition>
    <p:fade/>
  </p:transition>
  <p:extLst mod="1">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60253173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8464094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75726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307471420"/>
      </p:ext>
    </p:extLst>
  </p:cSld>
  <p:clrMapOvr>
    <a:masterClrMapping/>
  </p:clrMapOvr>
  <p:transition>
    <p:fade/>
  </p:transition>
  <p:extLst mod="1">
    <p:ext uri="{DCECCB84-F9BA-43D5-87BE-67443E8EF086}">
      <p15:sldGuideLst xmlns:p15="http://schemas.microsoft.com/office/powerpoint/2012/main">
        <p15:guide id="1" orient="horz" pos="249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541705942"/>
      </p:ext>
    </p:extLst>
  </p:cSld>
  <p:clrMapOvr>
    <a:masterClrMapping/>
  </p:clrMapOvr>
  <p:transition>
    <p:fade/>
  </p:transition>
  <p:extLst mod="1">
    <p:ext uri="{DCECCB84-F9BA-43D5-87BE-67443E8EF086}">
      <p15:sldGuideLst xmlns:p15="http://schemas.microsoft.com/office/powerpoint/2012/main">
        <p15:guide id="1" orient="horz" pos="24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342644032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61757798"/>
      </p:ext>
    </p:extLst>
  </p:cSld>
  <p:clrMapOvr>
    <a:masterClrMapping/>
  </p:clrMapOvr>
  <p:transition>
    <p:fade/>
  </p:transition>
  <p:extLst mod="1">
    <p:ext uri="{DCECCB84-F9BA-43D5-87BE-67443E8EF086}">
      <p15:sldGuideLst xmlns:p15="http://schemas.microsoft.com/office/powerpoint/2012/main">
        <p15:guide id="1" orient="horz" pos="249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60883425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6"/>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4412396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43710373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50293979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13402225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1637060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26756722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8611144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6161340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189232985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32164668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12222647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1820238636"/>
      </p:ext>
    </p:extLst>
  </p:cSld>
  <p:clrMapOvr>
    <a:masterClrMapping/>
  </p:clrMapOvr>
  <p:transition>
    <p:fade/>
  </p:transition>
  <p:extLst mod="1">
    <p:ext uri="{DCECCB84-F9BA-43D5-87BE-67443E8EF086}">
      <p15:sldGuideLst xmlns:p15="http://schemas.microsoft.com/office/powerpoint/2012/main">
        <p15:guide id="1" pos="381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066178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2936362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dirty="0"/>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3135704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25398473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661148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3635799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04398080"/>
      </p:ext>
    </p:extLst>
  </p:cSld>
  <p:clrMapOvr>
    <a:masterClrMapping/>
  </p:clrMapOvr>
  <p:transition>
    <p:fade/>
  </p:transition>
  <p:extLst mod="1">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3015812168"/>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425198948"/>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5040111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6606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47453137"/>
      </p:ext>
    </p:extLst>
  </p:cSld>
  <p:clrMapOvr>
    <a:masterClrMapping/>
  </p:clrMapOvr>
  <p:transition>
    <p:fade/>
  </p:transition>
  <p:extLst mod="1">
    <p:ext uri="{DCECCB84-F9BA-43D5-87BE-67443E8EF086}">
      <p15:sldGuideLst xmlns:p15="http://schemas.microsoft.com/office/powerpoint/2012/main">
        <p15:guide id="1" orient="horz" pos="249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660266342"/>
      </p:ext>
    </p:extLst>
  </p:cSld>
  <p:clrMapOvr>
    <a:masterClrMapping/>
  </p:clrMapOvr>
  <p:transition>
    <p:fade/>
  </p:transition>
  <p:extLst mod="1">
    <p:ext uri="{DCECCB84-F9BA-43D5-87BE-67443E8EF086}">
      <p15:sldGuideLst xmlns:p15="http://schemas.microsoft.com/office/powerpoint/2012/main">
        <p15:guide id="1" orient="horz" pos="249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487977410"/>
      </p:ext>
    </p:extLst>
  </p:cSld>
  <p:clrMapOvr>
    <a:masterClrMapping/>
  </p:clrMapOvr>
  <p:transition>
    <p:fade/>
  </p:transition>
  <p:extLst mod="1">
    <p:ext uri="{DCECCB84-F9BA-43D5-87BE-67443E8EF086}">
      <p15:sldGuideLst xmlns:p15="http://schemas.microsoft.com/office/powerpoint/2012/main">
        <p15:guide id="1" orient="horz" pos="249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5914632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6"/>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53976070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74819007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70879166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1388658409"/>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577193738"/>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7519249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82491576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0838732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06619708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57977402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7130629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2780071971"/>
      </p:ext>
    </p:extLst>
  </p:cSld>
  <p:clrMapOvr>
    <a:masterClrMapping/>
  </p:clrMapOvr>
  <p:transition>
    <p:fade/>
  </p:transition>
  <p:extLst mod="1">
    <p:ext uri="{DCECCB84-F9BA-43D5-87BE-67443E8EF086}">
      <p15:sldGuideLst xmlns:p15="http://schemas.microsoft.com/office/powerpoint/2012/main">
        <p15:guide id="1" pos="3816">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331459015"/>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0156982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2961712044"/>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dirty="0"/>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017488086"/>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1050161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17458F"/>
          </a:solidFill>
          <a:ln>
            <a:solidFill>
              <a:srgbClr val="17458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455900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2917266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80175477"/>
      </p:ext>
    </p:extLst>
  </p:cSld>
  <p:clrMapOvr>
    <a:masterClrMapping/>
  </p:clrMapOvr>
  <p:transition>
    <p:fade/>
  </p:transition>
  <p:extLst mod="1">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184952832"/>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2448080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5800863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theme" Target="../theme/theme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theme" Target="../theme/theme4.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80FB4-6C53-F54C-B11E-8D600D8C2E01}" type="slidenum">
              <a:rPr lang="en-US" smtClean="0"/>
              <a:t>‹#›</a:t>
            </a:fld>
            <a:endParaRPr lang="en-US"/>
          </a:p>
        </p:txBody>
      </p:sp>
    </p:spTree>
    <p:extLst>
      <p:ext uri="{BB962C8B-B14F-4D97-AF65-F5344CB8AC3E}">
        <p14:creationId xmlns:p14="http://schemas.microsoft.com/office/powerpoint/2010/main" val="2731615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91018"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extLst>
      <p:ext uri="{BB962C8B-B14F-4D97-AF65-F5344CB8AC3E}">
        <p14:creationId xmlns:p14="http://schemas.microsoft.com/office/powerpoint/2010/main" val="183588607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Lst>
  <p:transition>
    <p:fade/>
  </p:transition>
  <p:hf sldNum="0"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91018"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extLst>
      <p:ext uri="{BB962C8B-B14F-4D97-AF65-F5344CB8AC3E}">
        <p14:creationId xmlns:p14="http://schemas.microsoft.com/office/powerpoint/2010/main" val="378662721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Lst>
  <p:transition>
    <p:fade/>
  </p:transition>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91018"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extLst>
      <p:ext uri="{BB962C8B-B14F-4D97-AF65-F5344CB8AC3E}">
        <p14:creationId xmlns:p14="http://schemas.microsoft.com/office/powerpoint/2010/main" val="86028198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Lst>
  <p:transition>
    <p:fade/>
  </p:transition>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CEA909-9B41-FC49-A3FB-265C853E9B98}"/>
              </a:ext>
            </a:extLst>
          </p:cNvPr>
          <p:cNvPicPr>
            <a:picLocks noChangeAspect="1"/>
          </p:cNvPicPr>
          <p:nvPr/>
        </p:nvPicPr>
        <p:blipFill>
          <a:blip r:embed="rId3"/>
          <a:stretch>
            <a:fillRect/>
          </a:stretch>
        </p:blipFill>
        <p:spPr>
          <a:xfrm>
            <a:off x="8870094" y="5144627"/>
            <a:ext cx="2724260" cy="1021597"/>
          </a:xfrm>
          <a:prstGeom prst="rect">
            <a:avLst/>
          </a:prstGeom>
        </p:spPr>
      </p:pic>
      <p:pic>
        <p:nvPicPr>
          <p:cNvPr id="4" name="Picture 3">
            <a:extLst>
              <a:ext uri="{FF2B5EF4-FFF2-40B4-BE49-F238E27FC236}">
                <a16:creationId xmlns:a16="http://schemas.microsoft.com/office/drawing/2014/main" id="{35EB0F59-1C9C-F743-BCE0-990C58615A39}"/>
              </a:ext>
            </a:extLst>
          </p:cNvPr>
          <p:cNvPicPr>
            <a:picLocks noChangeAspect="1"/>
          </p:cNvPicPr>
          <p:nvPr/>
        </p:nvPicPr>
        <p:blipFill>
          <a:blip r:embed="rId4"/>
          <a:stretch>
            <a:fillRect/>
          </a:stretch>
        </p:blipFill>
        <p:spPr>
          <a:xfrm>
            <a:off x="-166643" y="-1"/>
            <a:ext cx="12351523" cy="6955857"/>
          </a:xfrm>
          <a:prstGeom prst="rect">
            <a:avLst/>
          </a:prstGeom>
        </p:spPr>
      </p:pic>
    </p:spTree>
    <p:extLst>
      <p:ext uri="{BB962C8B-B14F-4D97-AF65-F5344CB8AC3E}">
        <p14:creationId xmlns:p14="http://schemas.microsoft.com/office/powerpoint/2010/main" val="188928554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C29F4-EBE0-404F-9394-1F5CB040A369}"/>
              </a:ext>
            </a:extLst>
          </p:cNvPr>
          <p:cNvSpPr>
            <a:spLocks noGrp="1"/>
          </p:cNvSpPr>
          <p:nvPr>
            <p:ph type="title"/>
          </p:nvPr>
        </p:nvSpPr>
        <p:spPr/>
        <p:txBody>
          <a:bodyPr/>
          <a:lstStyle/>
          <a:p>
            <a:r>
              <a:rPr lang="en-US" dirty="0"/>
              <a:t>Member Longevity World Wide</a:t>
            </a:r>
          </a:p>
        </p:txBody>
      </p:sp>
      <p:pic>
        <p:nvPicPr>
          <p:cNvPr id="3" name="Picture 2">
            <a:extLst>
              <a:ext uri="{FF2B5EF4-FFF2-40B4-BE49-F238E27FC236}">
                <a16:creationId xmlns:a16="http://schemas.microsoft.com/office/drawing/2014/main" id="{E42D58C8-657C-4A87-B5D4-32473500D3C4}"/>
              </a:ext>
            </a:extLst>
          </p:cNvPr>
          <p:cNvPicPr>
            <a:picLocks noChangeAspect="1"/>
          </p:cNvPicPr>
          <p:nvPr/>
        </p:nvPicPr>
        <p:blipFill>
          <a:blip r:embed="rId2"/>
          <a:stretch>
            <a:fillRect/>
          </a:stretch>
        </p:blipFill>
        <p:spPr>
          <a:xfrm>
            <a:off x="1613699" y="1708365"/>
            <a:ext cx="9040801" cy="4916927"/>
          </a:xfrm>
          <a:prstGeom prst="rect">
            <a:avLst/>
          </a:prstGeom>
        </p:spPr>
      </p:pic>
    </p:spTree>
    <p:extLst>
      <p:ext uri="{BB962C8B-B14F-4D97-AF65-F5344CB8AC3E}">
        <p14:creationId xmlns:p14="http://schemas.microsoft.com/office/powerpoint/2010/main" val="407974553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575DE2-9337-1941-A930-0CBC373FE62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Calibri" panose="020F0502020204030204"/>
            </a:endParaRPr>
          </a:p>
        </p:txBody>
      </p:sp>
      <p:sp>
        <p:nvSpPr>
          <p:cNvPr id="6" name="Subtitle 2">
            <a:extLst>
              <a:ext uri="{FF2B5EF4-FFF2-40B4-BE49-F238E27FC236}">
                <a16:creationId xmlns:a16="http://schemas.microsoft.com/office/drawing/2014/main" id="{4671BD0F-8B27-E644-BE09-F4B3ED0F517F}"/>
              </a:ext>
            </a:extLst>
          </p:cNvPr>
          <p:cNvSpPr txBox="1">
            <a:spLocks/>
          </p:cNvSpPr>
          <p:nvPr/>
        </p:nvSpPr>
        <p:spPr>
          <a:xfrm>
            <a:off x="-130628" y="1925320"/>
            <a:ext cx="11922035" cy="1636381"/>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defTabSz="914377">
              <a:spcBef>
                <a:spcPts val="1000"/>
              </a:spcBef>
            </a:pPr>
            <a:r>
              <a:rPr lang="en-US" sz="13333" dirty="0">
                <a:solidFill>
                  <a:srgbClr val="17458F"/>
                </a:solidFill>
                <a:latin typeface="Arial" panose="020B0604020202020204" pitchFamily="34" charset="0"/>
                <a:cs typeface="Arial" panose="020B0604020202020204" pitchFamily="34" charset="0"/>
              </a:rPr>
              <a:t>Five</a:t>
            </a:r>
          </a:p>
        </p:txBody>
      </p:sp>
      <p:sp>
        <p:nvSpPr>
          <p:cNvPr id="5" name="Subtitle 2">
            <a:extLst>
              <a:ext uri="{FF2B5EF4-FFF2-40B4-BE49-F238E27FC236}">
                <a16:creationId xmlns:a16="http://schemas.microsoft.com/office/drawing/2014/main" id="{E9F195AB-795D-0546-BA09-37B803A8CA86}"/>
              </a:ext>
            </a:extLst>
          </p:cNvPr>
          <p:cNvSpPr txBox="1">
            <a:spLocks/>
          </p:cNvSpPr>
          <p:nvPr/>
        </p:nvSpPr>
        <p:spPr>
          <a:xfrm>
            <a:off x="3352408" y="3445934"/>
            <a:ext cx="5110891" cy="1021597"/>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defTabSz="914377">
              <a:spcBef>
                <a:spcPts val="1000"/>
              </a:spcBef>
            </a:pPr>
            <a:r>
              <a:rPr lang="en-US" sz="8800" dirty="0">
                <a:solidFill>
                  <a:srgbClr val="17458F"/>
                </a:solidFill>
                <a:latin typeface="Arial" panose="020B0604020202020204" pitchFamily="34" charset="0"/>
                <a:cs typeface="Arial" panose="020B0604020202020204" pitchFamily="34" charset="0"/>
              </a:rPr>
              <a:t>Years</a:t>
            </a:r>
            <a:r>
              <a:rPr lang="en-US" sz="8800" dirty="0">
                <a:solidFill>
                  <a:srgbClr val="0050A2"/>
                </a:solidFill>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9F752439-1DE4-DD47-B935-252F81C6A28A}"/>
              </a:ext>
            </a:extLst>
          </p:cNvPr>
          <p:cNvPicPr>
            <a:picLocks noChangeAspect="1"/>
          </p:cNvPicPr>
          <p:nvPr/>
        </p:nvPicPr>
        <p:blipFill>
          <a:blip r:embed="rId3"/>
          <a:stretch>
            <a:fillRect/>
          </a:stretch>
        </p:blipFill>
        <p:spPr>
          <a:xfrm>
            <a:off x="8870094" y="5144627"/>
            <a:ext cx="2724260" cy="1021597"/>
          </a:xfrm>
          <a:prstGeom prst="rect">
            <a:avLst/>
          </a:prstGeom>
        </p:spPr>
      </p:pic>
    </p:spTree>
    <p:extLst>
      <p:ext uri="{BB962C8B-B14F-4D97-AF65-F5344CB8AC3E}">
        <p14:creationId xmlns:p14="http://schemas.microsoft.com/office/powerpoint/2010/main" val="409707174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575DE2-9337-1941-A930-0CBC373FE62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Calibri" panose="020F0502020204030204"/>
            </a:endParaRPr>
          </a:p>
        </p:txBody>
      </p:sp>
      <p:sp>
        <p:nvSpPr>
          <p:cNvPr id="6" name="Subtitle 2">
            <a:extLst>
              <a:ext uri="{FF2B5EF4-FFF2-40B4-BE49-F238E27FC236}">
                <a16:creationId xmlns:a16="http://schemas.microsoft.com/office/drawing/2014/main" id="{4671BD0F-8B27-E644-BE09-F4B3ED0F517F}"/>
              </a:ext>
            </a:extLst>
          </p:cNvPr>
          <p:cNvSpPr txBox="1">
            <a:spLocks/>
          </p:cNvSpPr>
          <p:nvPr/>
        </p:nvSpPr>
        <p:spPr>
          <a:xfrm>
            <a:off x="-130628" y="1925320"/>
            <a:ext cx="11922035" cy="1636381"/>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defTabSz="914377">
              <a:spcBef>
                <a:spcPts val="1000"/>
              </a:spcBef>
            </a:pPr>
            <a:r>
              <a:rPr lang="en-US" sz="13333" dirty="0">
                <a:solidFill>
                  <a:srgbClr val="17458F"/>
                </a:solidFill>
                <a:latin typeface="Arial" panose="020B0604020202020204" pitchFamily="34" charset="0"/>
                <a:cs typeface="Arial" panose="020B0604020202020204" pitchFamily="34" charset="0"/>
              </a:rPr>
              <a:t>Four</a:t>
            </a:r>
          </a:p>
        </p:txBody>
      </p:sp>
      <p:sp>
        <p:nvSpPr>
          <p:cNvPr id="5" name="Subtitle 2">
            <a:extLst>
              <a:ext uri="{FF2B5EF4-FFF2-40B4-BE49-F238E27FC236}">
                <a16:creationId xmlns:a16="http://schemas.microsoft.com/office/drawing/2014/main" id="{E9F195AB-795D-0546-BA09-37B803A8CA86}"/>
              </a:ext>
            </a:extLst>
          </p:cNvPr>
          <p:cNvSpPr txBox="1">
            <a:spLocks/>
          </p:cNvSpPr>
          <p:nvPr/>
        </p:nvSpPr>
        <p:spPr>
          <a:xfrm>
            <a:off x="3334211" y="3500526"/>
            <a:ext cx="5110891" cy="1021597"/>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defTabSz="914377">
              <a:spcBef>
                <a:spcPts val="1000"/>
              </a:spcBef>
            </a:pPr>
            <a:r>
              <a:rPr lang="en-US" sz="6533" dirty="0">
                <a:solidFill>
                  <a:srgbClr val="17458F"/>
                </a:solidFill>
                <a:latin typeface="Arial" panose="020B0604020202020204" pitchFamily="34" charset="0"/>
                <a:cs typeface="Arial" panose="020B0604020202020204" pitchFamily="34" charset="0"/>
              </a:rPr>
              <a:t>Priorities.</a:t>
            </a:r>
          </a:p>
        </p:txBody>
      </p:sp>
      <p:pic>
        <p:nvPicPr>
          <p:cNvPr id="7" name="Picture 6">
            <a:extLst>
              <a:ext uri="{FF2B5EF4-FFF2-40B4-BE49-F238E27FC236}">
                <a16:creationId xmlns:a16="http://schemas.microsoft.com/office/drawing/2014/main" id="{9F752439-1DE4-DD47-B935-252F81C6A28A}"/>
              </a:ext>
            </a:extLst>
          </p:cNvPr>
          <p:cNvPicPr>
            <a:picLocks noChangeAspect="1"/>
          </p:cNvPicPr>
          <p:nvPr/>
        </p:nvPicPr>
        <p:blipFill>
          <a:blip r:embed="rId3"/>
          <a:stretch>
            <a:fillRect/>
          </a:stretch>
        </p:blipFill>
        <p:spPr>
          <a:xfrm>
            <a:off x="8870094" y="5144627"/>
            <a:ext cx="2724260" cy="1021597"/>
          </a:xfrm>
          <a:prstGeom prst="rect">
            <a:avLst/>
          </a:prstGeom>
        </p:spPr>
      </p:pic>
    </p:spTree>
    <p:extLst>
      <p:ext uri="{BB962C8B-B14F-4D97-AF65-F5344CB8AC3E}">
        <p14:creationId xmlns:p14="http://schemas.microsoft.com/office/powerpoint/2010/main" val="195857475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588" y="-3981"/>
            <a:ext cx="12339440" cy="6949440"/>
          </a:xfrm>
        </p:spPr>
      </p:pic>
    </p:spTree>
    <p:extLst>
      <p:ext uri="{BB962C8B-B14F-4D97-AF65-F5344CB8AC3E}">
        <p14:creationId xmlns:p14="http://schemas.microsoft.com/office/powerpoint/2010/main" val="294953261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02B87F-A787-8E47-B981-505351515300}"/>
              </a:ext>
            </a:extLst>
          </p:cNvPr>
          <p:cNvPicPr>
            <a:picLocks noChangeAspect="1"/>
          </p:cNvPicPr>
          <p:nvPr/>
        </p:nvPicPr>
        <p:blipFill>
          <a:blip r:embed="rId3"/>
          <a:stretch>
            <a:fillRect/>
          </a:stretch>
        </p:blipFill>
        <p:spPr>
          <a:xfrm>
            <a:off x="9155439" y="5378091"/>
            <a:ext cx="2724260" cy="1021597"/>
          </a:xfrm>
          <a:prstGeom prst="rect">
            <a:avLst/>
          </a:prstGeom>
        </p:spPr>
      </p:pic>
      <p:sp>
        <p:nvSpPr>
          <p:cNvPr id="6" name="Subtitle 2">
            <a:extLst>
              <a:ext uri="{FF2B5EF4-FFF2-40B4-BE49-F238E27FC236}">
                <a16:creationId xmlns:a16="http://schemas.microsoft.com/office/drawing/2014/main" id="{9C5AA477-3ACC-8F4F-9E84-1ADA4DCB1679}"/>
              </a:ext>
            </a:extLst>
          </p:cNvPr>
          <p:cNvSpPr txBox="1">
            <a:spLocks/>
          </p:cNvSpPr>
          <p:nvPr/>
        </p:nvSpPr>
        <p:spPr>
          <a:xfrm>
            <a:off x="1" y="2418122"/>
            <a:ext cx="12191999" cy="1636381"/>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defTabSz="914377">
              <a:spcBef>
                <a:spcPts val="1000"/>
              </a:spcBef>
            </a:pPr>
            <a:r>
              <a:rPr lang="en-US" sz="7200" dirty="0">
                <a:solidFill>
                  <a:srgbClr val="17458F"/>
                </a:solidFill>
                <a:latin typeface="Arial" panose="020B0604020202020204" pitchFamily="34" charset="0"/>
                <a:cs typeface="Arial" panose="020B0604020202020204" pitchFamily="34" charset="0"/>
              </a:rPr>
              <a:t>From Priority to Action.</a:t>
            </a:r>
          </a:p>
        </p:txBody>
      </p:sp>
    </p:spTree>
    <p:extLst>
      <p:ext uri="{BB962C8B-B14F-4D97-AF65-F5344CB8AC3E}">
        <p14:creationId xmlns:p14="http://schemas.microsoft.com/office/powerpoint/2010/main" val="404438165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2C5FDED-AE93-42EE-817C-511EB4D173F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770" b="7770"/>
          <a:stretch>
            <a:fillRect/>
          </a:stretch>
        </p:blipFill>
        <p:spPr>
          <a:xfrm>
            <a:off x="0" y="0"/>
            <a:ext cx="12192000" cy="6857999"/>
          </a:xfrm>
        </p:spPr>
      </p:pic>
      <p:sp>
        <p:nvSpPr>
          <p:cNvPr id="18" name="Text Placeholder 17">
            <a:extLst>
              <a:ext uri="{FF2B5EF4-FFF2-40B4-BE49-F238E27FC236}">
                <a16:creationId xmlns:a16="http://schemas.microsoft.com/office/drawing/2014/main" id="{602F4E01-0AD5-465C-9D55-0B2A8DAB94F1}"/>
              </a:ext>
            </a:extLst>
          </p:cNvPr>
          <p:cNvSpPr>
            <a:spLocks noGrp="1"/>
          </p:cNvSpPr>
          <p:nvPr>
            <p:ph type="body" sz="quarter" idx="15"/>
          </p:nvPr>
        </p:nvSpPr>
        <p:spPr>
          <a:xfrm>
            <a:off x="0" y="4310743"/>
            <a:ext cx="12192000" cy="3125754"/>
          </a:xfrm>
          <a:solidFill>
            <a:srgbClr val="01B4E7">
              <a:alpha val="70000"/>
            </a:srgbClr>
          </a:solidFill>
        </p:spPr>
        <p:txBody>
          <a:bodyPr lIns="182880" bIns="1097280"/>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4400" dirty="0"/>
          </a:p>
          <a:p>
            <a:endParaRPr lang="en-US" sz="4400" dirty="0"/>
          </a:p>
          <a:p>
            <a:endParaRPr lang="en-US" sz="4400" dirty="0"/>
          </a:p>
          <a:p>
            <a:endParaRPr lang="en-US" sz="4400" dirty="0"/>
          </a:p>
          <a:p>
            <a:r>
              <a:rPr lang="en-US" sz="4400" dirty="0"/>
              <a:t>Increase our impact</a:t>
            </a:r>
          </a:p>
          <a:p>
            <a:pPr marL="285750" lvl="0" indent="-285750" defTabSz="457200">
              <a:lnSpc>
                <a:spcPct val="100000"/>
              </a:lnSpc>
              <a:spcBef>
                <a:spcPts val="0"/>
              </a:spcBef>
              <a:buFont typeface="Arial" panose="020B0604020202020204" pitchFamily="34" charset="0"/>
              <a:buChar char="•"/>
            </a:pPr>
            <a:r>
              <a:rPr lang="en-US" sz="2500" b="0" cap="none" dirty="0">
                <a:solidFill>
                  <a:srgbClr val="FFFFFF"/>
                </a:solidFill>
                <a:latin typeface="Arial" charset="0"/>
                <a:ea typeface="Arial" charset="0"/>
                <a:cs typeface="Arial" charset="0"/>
              </a:rPr>
              <a:t>Eradicate Polio and leverage the legacy</a:t>
            </a:r>
          </a:p>
          <a:p>
            <a:pPr marL="285750" lvl="0" indent="-285750" defTabSz="457200">
              <a:lnSpc>
                <a:spcPct val="100000"/>
              </a:lnSpc>
              <a:spcBef>
                <a:spcPts val="0"/>
              </a:spcBef>
              <a:buFont typeface="Arial" panose="020B0604020202020204" pitchFamily="34" charset="0"/>
              <a:buChar char="•"/>
            </a:pPr>
            <a:r>
              <a:rPr lang="en-US" sz="2500" b="0" cap="none" dirty="0">
                <a:solidFill>
                  <a:srgbClr val="FFFFFF"/>
                </a:solidFill>
                <a:latin typeface="Arial" charset="0"/>
                <a:ea typeface="Arial" charset="0"/>
                <a:cs typeface="Arial" charset="0"/>
              </a:rPr>
              <a:t>Focus our programs and offerings</a:t>
            </a:r>
          </a:p>
          <a:p>
            <a:pPr marL="285750" lvl="0" indent="-285750" defTabSz="457200">
              <a:lnSpc>
                <a:spcPct val="100000"/>
              </a:lnSpc>
              <a:spcBef>
                <a:spcPts val="0"/>
              </a:spcBef>
              <a:buFont typeface="Arial" panose="020B0604020202020204" pitchFamily="34" charset="0"/>
              <a:buChar char="•"/>
            </a:pPr>
            <a:r>
              <a:rPr lang="en-US" sz="2500" b="0" cap="none" dirty="0">
                <a:solidFill>
                  <a:srgbClr val="FFFFFF"/>
                </a:solidFill>
                <a:latin typeface="Arial" charset="0"/>
                <a:ea typeface="Arial" charset="0"/>
                <a:cs typeface="Arial" charset="0"/>
              </a:rPr>
              <a:t>Improve our ability to achieve and measure impact</a:t>
            </a:r>
          </a:p>
        </p:txBody>
      </p:sp>
    </p:spTree>
    <p:extLst>
      <p:ext uri="{BB962C8B-B14F-4D97-AF65-F5344CB8AC3E}">
        <p14:creationId xmlns:p14="http://schemas.microsoft.com/office/powerpoint/2010/main" val="112121454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55F15E-88EA-6B40-8A63-8C3680F4916F}"/>
              </a:ext>
            </a:extLst>
          </p:cNvPr>
          <p:cNvSpPr txBox="1"/>
          <p:nvPr/>
        </p:nvSpPr>
        <p:spPr>
          <a:xfrm>
            <a:off x="1659835" y="-14908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 name="Text Placeholder 39">
            <a:extLst>
              <a:ext uri="{FF2B5EF4-FFF2-40B4-BE49-F238E27FC236}">
                <a16:creationId xmlns:a16="http://schemas.microsoft.com/office/drawing/2014/main" id="{F338953D-3093-4917-A977-A6061CAFFCCE}"/>
              </a:ext>
            </a:extLst>
          </p:cNvPr>
          <p:cNvSpPr txBox="1">
            <a:spLocks/>
          </p:cNvSpPr>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 Placeholder 12">
            <a:extLst>
              <a:ext uri="{FF2B5EF4-FFF2-40B4-BE49-F238E27FC236}">
                <a16:creationId xmlns:a16="http://schemas.microsoft.com/office/drawing/2014/main" id="{9CFDEBC9-7F45-449B-9240-EFAAABFB0E5A}"/>
              </a:ext>
            </a:extLst>
          </p:cNvPr>
          <p:cNvSpPr txBox="1">
            <a:spLocks/>
          </p:cNvSpPr>
          <p:nvPr/>
        </p:nvSpPr>
        <p:spPr>
          <a:xfrm>
            <a:off x="558800" y="2141538"/>
            <a:ext cx="4978400" cy="1135062"/>
          </a:xfrm>
          <a:prstGeom prst="rect">
            <a:avLst/>
          </a:prstGeom>
          <a:ln w="25400">
            <a:gradFill flip="none" rotWithShape="1">
              <a:gsLst>
                <a:gs pos="100000">
                  <a:schemeClr val="accent1">
                    <a:lumMod val="5000"/>
                    <a:lumOff val="95000"/>
                  </a:schemeClr>
                </a:gs>
                <a:gs pos="97000">
                  <a:schemeClr val="bg1">
                    <a:alpha val="0"/>
                  </a:schemeClr>
                </a:gs>
              </a:gsLst>
              <a:lin ang="5400000" scaled="1"/>
              <a:tileRect/>
            </a:grad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cap="all" baseline="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200" b="1" i="0" u="none" strike="noStrike" kern="1200" cap="all" spc="0" normalizeH="0" baseline="0" noProof="0" dirty="0">
                <a:ln>
                  <a:noFill/>
                </a:ln>
                <a:solidFill>
                  <a:prstClr val="white"/>
                </a:solidFill>
                <a:effectLst/>
                <a:uLnTx/>
                <a:uFillTx/>
                <a:latin typeface="Arial" panose="020B0604020202020204"/>
                <a:ea typeface="+mn-ea"/>
                <a:cs typeface="+mn-cs"/>
              </a:rPr>
              <a:t>Challenge Your club to:</a:t>
            </a:r>
          </a:p>
        </p:txBody>
      </p:sp>
      <p:sp>
        <p:nvSpPr>
          <p:cNvPr id="7" name="Content Placeholder 22">
            <a:extLst>
              <a:ext uri="{FF2B5EF4-FFF2-40B4-BE49-F238E27FC236}">
                <a16:creationId xmlns:a16="http://schemas.microsoft.com/office/drawing/2014/main" id="{95063EE4-3D40-450A-9013-7425781E8079}"/>
              </a:ext>
            </a:extLst>
          </p:cNvPr>
          <p:cNvSpPr>
            <a:spLocks noGrp="1"/>
          </p:cNvSpPr>
          <p:nvPr>
            <p:ph type="subTitle" idx="1"/>
          </p:nvPr>
        </p:nvSpPr>
        <p:spPr>
          <a:xfrm>
            <a:off x="554567" y="3383632"/>
            <a:ext cx="4986867" cy="1975764"/>
          </a:xfrm>
        </p:spPr>
        <p:txBody>
          <a:bodyPr/>
          <a:lstStyle/>
          <a:p>
            <a:r>
              <a:rPr lang="en-US" sz="2500" b="1" dirty="0"/>
              <a:t>Increase Its Impact</a:t>
            </a:r>
          </a:p>
          <a:p>
            <a:endParaRPr lang="en-US" dirty="0"/>
          </a:p>
        </p:txBody>
      </p:sp>
      <p:sp>
        <p:nvSpPr>
          <p:cNvPr id="9" name="Text Placeholder 25">
            <a:extLst>
              <a:ext uri="{FF2B5EF4-FFF2-40B4-BE49-F238E27FC236}">
                <a16:creationId xmlns:a16="http://schemas.microsoft.com/office/drawing/2014/main" id="{01CAF268-A72C-4692-9D8D-8B98B50653BD}"/>
              </a:ext>
            </a:extLst>
          </p:cNvPr>
          <p:cNvSpPr txBox="1">
            <a:spLocks/>
          </p:cNvSpPr>
          <p:nvPr/>
        </p:nvSpPr>
        <p:spPr>
          <a:xfrm>
            <a:off x="6096000" y="307415"/>
            <a:ext cx="5695217" cy="6243169"/>
          </a:xfrm>
          <a:prstGeom prst="rect">
            <a:avLst/>
          </a:prstGeom>
        </p:spPr>
        <p:txBody>
          <a:bodyPr vert="horz" lIns="91440" tIns="45720" rIns="91440" bIns="45720" rtlCol="0" anchor="ctr">
            <a:noAutofit/>
          </a:bodyPr>
          <a:lstStyle>
            <a:defPPr>
              <a:defRPr lang="en-US"/>
            </a:defPPr>
            <a:lvl1pPr marL="0" algn="r" defTabSz="914400" rtl="0" eaLnBrk="1" latinLnBrk="0" hangingPunct="1">
              <a:defRPr lang="en-US"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
                <a:srgbClr val="01B4E7"/>
              </a:buClr>
              <a:buFont typeface="Courier New" panose="02070309020205020404" pitchFamily="49" charset="0"/>
              <a:buChar char="o"/>
              <a:defRPr/>
            </a:pPr>
            <a:r>
              <a:rPr lang="en-US" sz="2400" b="1" dirty="0">
                <a:solidFill>
                  <a:srgbClr val="01B4E7"/>
                </a:solidFill>
              </a:rPr>
              <a:t>DEVELOP A STRATEGY </a:t>
            </a:r>
            <a:r>
              <a:rPr lang="en-US" sz="2400" dirty="0">
                <a:solidFill>
                  <a:schemeClr val="tx1">
                    <a:lumMod val="75000"/>
                    <a:lumOff val="25000"/>
                  </a:schemeClr>
                </a:solidFill>
              </a:rPr>
              <a:t>about the importance of impactful service projects.</a:t>
            </a:r>
          </a:p>
          <a:p>
            <a:pPr lvl="0" algn="l">
              <a:defRPr/>
            </a:pPr>
            <a:endParaRPr lang="en-US" sz="2400" dirty="0">
              <a:solidFill>
                <a:schemeClr val="tx1">
                  <a:lumMod val="75000"/>
                  <a:lumOff val="25000"/>
                </a:schemeClr>
              </a:solidFill>
            </a:endParaRPr>
          </a:p>
          <a:p>
            <a:pPr marL="342900" lvl="0" indent="-342900" algn="l">
              <a:buClr>
                <a:srgbClr val="01B4E7"/>
              </a:buClr>
              <a:buFont typeface="Courier New" panose="02070309020205020404" pitchFamily="49" charset="0"/>
              <a:buChar char="o"/>
              <a:defRPr/>
            </a:pPr>
            <a:r>
              <a:rPr lang="en-US" sz="2400" b="1" dirty="0">
                <a:solidFill>
                  <a:srgbClr val="01B4E7"/>
                </a:solidFill>
              </a:rPr>
              <a:t>CONDUCT A COMMUNITY ASSESSMENT </a:t>
            </a:r>
            <a:r>
              <a:rPr lang="en-US" sz="2400" dirty="0">
                <a:solidFill>
                  <a:schemeClr val="tx1">
                    <a:lumMod val="75000"/>
                    <a:lumOff val="25000"/>
                  </a:schemeClr>
                </a:solidFill>
              </a:rPr>
              <a:t>to determine which issues are top concerns in your community.</a:t>
            </a:r>
          </a:p>
          <a:p>
            <a:pPr lvl="0" algn="l">
              <a:defRPr/>
            </a:pPr>
            <a:endParaRPr lang="en-US" sz="2400" dirty="0">
              <a:solidFill>
                <a:schemeClr val="tx1">
                  <a:lumMod val="75000"/>
                  <a:lumOff val="25000"/>
                </a:schemeClr>
              </a:solidFill>
            </a:endParaRPr>
          </a:p>
          <a:p>
            <a:pPr marL="342900" lvl="0" indent="-342900" algn="l">
              <a:buClr>
                <a:srgbClr val="01B4E7"/>
              </a:buClr>
              <a:buFont typeface="Courier New" panose="02070309020205020404" pitchFamily="49" charset="0"/>
              <a:buChar char="o"/>
              <a:defRPr/>
            </a:pPr>
            <a:r>
              <a:rPr lang="en-US" sz="2400" b="1" dirty="0">
                <a:solidFill>
                  <a:srgbClr val="01B4E7"/>
                </a:solidFill>
              </a:rPr>
              <a:t>FOCUS EFFORTS </a:t>
            </a:r>
            <a:r>
              <a:rPr lang="en-US" sz="2400" dirty="0">
                <a:solidFill>
                  <a:schemeClr val="tx1">
                    <a:lumMod val="75000"/>
                    <a:lumOff val="25000"/>
                  </a:schemeClr>
                </a:solidFill>
              </a:rPr>
              <a:t>so more time is spent on activities that make a real impact.</a:t>
            </a:r>
          </a:p>
          <a:p>
            <a:pPr lvl="0" algn="l">
              <a:defRPr/>
            </a:pPr>
            <a:endParaRPr lang="en-US" sz="2400" dirty="0">
              <a:solidFill>
                <a:schemeClr val="tx1">
                  <a:lumMod val="75000"/>
                  <a:lumOff val="25000"/>
                </a:schemeClr>
              </a:solidFill>
            </a:endParaRPr>
          </a:p>
          <a:p>
            <a:pPr marL="342900" lvl="0" indent="-342900" algn="l">
              <a:buClr>
                <a:srgbClr val="01B4E7"/>
              </a:buClr>
              <a:buFont typeface="Courier New" panose="02070309020205020404" pitchFamily="49" charset="0"/>
              <a:buChar char="o"/>
              <a:defRPr/>
            </a:pPr>
            <a:r>
              <a:rPr lang="en-US" sz="2400" b="1" dirty="0">
                <a:solidFill>
                  <a:srgbClr val="01B4E7"/>
                </a:solidFill>
              </a:rPr>
              <a:t>CELEBRATE THE LONG-TERM SUCCESSES </a:t>
            </a:r>
            <a:r>
              <a:rPr lang="en-US" sz="2400" dirty="0">
                <a:solidFill>
                  <a:schemeClr val="tx1">
                    <a:lumMod val="75000"/>
                    <a:lumOff val="25000"/>
                  </a:schemeClr>
                </a:solidFill>
              </a:rPr>
              <a:t>but be open to new  opportunities to prove your impact has only just begun.</a:t>
            </a:r>
          </a:p>
        </p:txBody>
      </p:sp>
    </p:spTree>
    <p:extLst>
      <p:ext uri="{BB962C8B-B14F-4D97-AF65-F5344CB8AC3E}">
        <p14:creationId xmlns:p14="http://schemas.microsoft.com/office/powerpoint/2010/main" val="371496248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BEB056D-0892-43B4-AA39-42BC2AA775B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709" b="5709"/>
          <a:stretch>
            <a:fillRect/>
          </a:stretch>
        </p:blipFill>
        <p:spPr/>
      </p:pic>
      <p:sp>
        <p:nvSpPr>
          <p:cNvPr id="17" name="Text Placeholder 17">
            <a:extLst>
              <a:ext uri="{FF2B5EF4-FFF2-40B4-BE49-F238E27FC236}">
                <a16:creationId xmlns:a16="http://schemas.microsoft.com/office/drawing/2014/main" id="{D59D7377-30CB-4289-8220-EBC4F8DE9B25}"/>
              </a:ext>
            </a:extLst>
          </p:cNvPr>
          <p:cNvSpPr txBox="1">
            <a:spLocks/>
          </p:cNvSpPr>
          <p:nvPr/>
        </p:nvSpPr>
        <p:spPr>
          <a:xfrm>
            <a:off x="0" y="4273420"/>
            <a:ext cx="12192000" cy="3125754"/>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D91B5C">
              <a:alpha val="69804"/>
            </a:srgbClr>
          </a:solidFill>
        </p:spPr>
        <p:txBody>
          <a:bodyPr vert="horz" wrap="square" lIns="182880" tIns="0" rIns="91440" bIns="822960" rtlCol="0" anchor="b">
            <a:noAutofit/>
          </a:bodyPr>
          <a:lstStyle>
            <a:lvl1pPr marL="457200" indent="0" algn="l" defTabSz="914400" rtl="0" eaLnBrk="1" latinLnBrk="0" hangingPunct="1">
              <a:lnSpc>
                <a:spcPct val="90000"/>
              </a:lnSpc>
              <a:spcBef>
                <a:spcPts val="1000"/>
              </a:spcBef>
              <a:buFont typeface="Arial" panose="020B0604020202020204" pitchFamily="34" charset="0"/>
              <a:buNone/>
              <a:defRPr sz="6600" b="1" kern="1200" cap="all" baseline="0">
                <a:solidFill>
                  <a:schemeClr val="bg1"/>
                </a:solidFill>
                <a:latin typeface="+mj-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all" spc="0" normalizeH="0" baseline="0" noProof="0" dirty="0">
                <a:ln>
                  <a:noFill/>
                </a:ln>
                <a:solidFill>
                  <a:prstClr val="white"/>
                </a:solidFill>
                <a:effectLst/>
                <a:uLnTx/>
                <a:uFillTx/>
                <a:latin typeface="Arial" panose="020B0604020202020204"/>
                <a:ea typeface="+mn-ea"/>
                <a:cs typeface="+mn-cs"/>
              </a:rPr>
              <a:t>EXPAND OUR REACH</a:t>
            </a:r>
          </a:p>
          <a:p>
            <a:pPr marL="285750" lvl="0" indent="-285750" defTabSz="457200">
              <a:lnSpc>
                <a:spcPct val="100000"/>
              </a:lnSpc>
              <a:spcBef>
                <a:spcPts val="0"/>
              </a:spcBef>
              <a:buFont typeface="Arial" panose="020B0604020202020204" pitchFamily="34" charset="0"/>
              <a:buChar char="•"/>
            </a:pPr>
            <a:r>
              <a:rPr lang="en-US" sz="2500" b="0" cap="none" dirty="0">
                <a:solidFill>
                  <a:srgbClr val="FFFFFF"/>
                </a:solidFill>
                <a:latin typeface="Arial" charset="0"/>
                <a:ea typeface="Arial" charset="0"/>
                <a:cs typeface="Arial" charset="0"/>
              </a:rPr>
              <a:t>Grow and diversify our membership and participation</a:t>
            </a:r>
          </a:p>
          <a:p>
            <a:pPr marL="285750" lvl="0" indent="-285750" defTabSz="457200">
              <a:lnSpc>
                <a:spcPct val="100000"/>
              </a:lnSpc>
              <a:spcBef>
                <a:spcPts val="0"/>
              </a:spcBef>
              <a:buFont typeface="Arial" panose="020B0604020202020204" pitchFamily="34" charset="0"/>
              <a:buChar char="•"/>
            </a:pPr>
            <a:r>
              <a:rPr lang="en-US" sz="2500" b="0" cap="none" dirty="0">
                <a:solidFill>
                  <a:srgbClr val="FFFFFF"/>
                </a:solidFill>
                <a:latin typeface="Arial" charset="0"/>
                <a:ea typeface="Arial" charset="0"/>
                <a:cs typeface="Arial" charset="0"/>
              </a:rPr>
              <a:t>Create new channels into Rotary</a:t>
            </a:r>
          </a:p>
          <a:p>
            <a:pPr marL="285750" lvl="0" indent="-285750" defTabSz="457200">
              <a:lnSpc>
                <a:spcPct val="100000"/>
              </a:lnSpc>
              <a:spcBef>
                <a:spcPts val="0"/>
              </a:spcBef>
              <a:buFont typeface="Arial" panose="020B0604020202020204" pitchFamily="34" charset="0"/>
              <a:buChar char="•"/>
            </a:pPr>
            <a:r>
              <a:rPr lang="en-US" sz="2500" b="0" cap="none" dirty="0">
                <a:solidFill>
                  <a:srgbClr val="FFFFFF"/>
                </a:solidFill>
                <a:latin typeface="Arial" charset="0"/>
                <a:ea typeface="Arial" charset="0"/>
                <a:cs typeface="Arial" charset="0"/>
              </a:rPr>
              <a:t>Increase Rotary’s openness and appeal</a:t>
            </a:r>
          </a:p>
          <a:p>
            <a:pPr marL="285750" lvl="0" indent="-285750" defTabSz="457200">
              <a:lnSpc>
                <a:spcPct val="100000"/>
              </a:lnSpc>
              <a:spcBef>
                <a:spcPts val="0"/>
              </a:spcBef>
              <a:buFont typeface="Arial" panose="020B0604020202020204" pitchFamily="34" charset="0"/>
              <a:buChar char="•"/>
            </a:pPr>
            <a:r>
              <a:rPr lang="en-US" sz="2500" b="0" cap="none" dirty="0">
                <a:solidFill>
                  <a:srgbClr val="FFFFFF"/>
                </a:solidFill>
                <a:latin typeface="Arial" charset="0"/>
                <a:ea typeface="Arial" charset="0"/>
                <a:cs typeface="Arial" charset="0"/>
              </a:rPr>
              <a:t>Build awareness of our impact and brand</a:t>
            </a:r>
          </a:p>
        </p:txBody>
      </p:sp>
    </p:spTree>
    <p:extLst>
      <p:ext uri="{BB962C8B-B14F-4D97-AF65-F5344CB8AC3E}">
        <p14:creationId xmlns:p14="http://schemas.microsoft.com/office/powerpoint/2010/main" val="142336737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55F15E-88EA-6B40-8A63-8C3680F4916F}"/>
              </a:ext>
            </a:extLst>
          </p:cNvPr>
          <p:cNvSpPr txBox="1"/>
          <p:nvPr/>
        </p:nvSpPr>
        <p:spPr>
          <a:xfrm>
            <a:off x="1659835" y="-14908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 name="Text Placeholder 39">
            <a:extLst>
              <a:ext uri="{FF2B5EF4-FFF2-40B4-BE49-F238E27FC236}">
                <a16:creationId xmlns:a16="http://schemas.microsoft.com/office/drawing/2014/main" id="{F338953D-3093-4917-A977-A6061CAFFCCE}"/>
              </a:ext>
            </a:extLst>
          </p:cNvPr>
          <p:cNvSpPr txBox="1">
            <a:spLocks/>
          </p:cNvSpPr>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D91B5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 Placeholder 12">
            <a:extLst>
              <a:ext uri="{FF2B5EF4-FFF2-40B4-BE49-F238E27FC236}">
                <a16:creationId xmlns:a16="http://schemas.microsoft.com/office/drawing/2014/main" id="{9CFDEBC9-7F45-449B-9240-EFAAABFB0E5A}"/>
              </a:ext>
            </a:extLst>
          </p:cNvPr>
          <p:cNvSpPr txBox="1">
            <a:spLocks/>
          </p:cNvSpPr>
          <p:nvPr/>
        </p:nvSpPr>
        <p:spPr>
          <a:xfrm>
            <a:off x="558800" y="2141538"/>
            <a:ext cx="4978400" cy="1135062"/>
          </a:xfrm>
          <a:prstGeom prst="rect">
            <a:avLst/>
          </a:prstGeom>
          <a:ln w="25400">
            <a:gradFill flip="none" rotWithShape="1">
              <a:gsLst>
                <a:gs pos="100000">
                  <a:schemeClr val="accent1">
                    <a:lumMod val="5000"/>
                    <a:lumOff val="95000"/>
                  </a:schemeClr>
                </a:gs>
                <a:gs pos="97000">
                  <a:schemeClr val="bg1">
                    <a:alpha val="0"/>
                  </a:schemeClr>
                </a:gs>
              </a:gsLst>
              <a:lin ang="5400000" scaled="1"/>
              <a:tileRect/>
            </a:grad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cap="all" baseline="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200" b="1" i="0" u="none" strike="noStrike" kern="1200" cap="all" spc="0" normalizeH="0" baseline="0" noProof="0" dirty="0">
                <a:ln>
                  <a:noFill/>
                </a:ln>
                <a:solidFill>
                  <a:prstClr val="white"/>
                </a:solidFill>
                <a:effectLst/>
                <a:uLnTx/>
                <a:uFillTx/>
                <a:latin typeface="Arial" panose="020B0604020202020204"/>
                <a:ea typeface="+mn-ea"/>
                <a:cs typeface="+mn-cs"/>
              </a:rPr>
              <a:t>Challenge Your club to:</a:t>
            </a:r>
          </a:p>
        </p:txBody>
      </p:sp>
      <p:sp>
        <p:nvSpPr>
          <p:cNvPr id="7" name="Content Placeholder 22">
            <a:extLst>
              <a:ext uri="{FF2B5EF4-FFF2-40B4-BE49-F238E27FC236}">
                <a16:creationId xmlns:a16="http://schemas.microsoft.com/office/drawing/2014/main" id="{95063EE4-3D40-450A-9013-7425781E8079}"/>
              </a:ext>
            </a:extLst>
          </p:cNvPr>
          <p:cNvSpPr>
            <a:spLocks noGrp="1"/>
          </p:cNvSpPr>
          <p:nvPr>
            <p:ph type="subTitle" idx="1"/>
          </p:nvPr>
        </p:nvSpPr>
        <p:spPr>
          <a:xfrm>
            <a:off x="554567" y="3383632"/>
            <a:ext cx="4986867" cy="1975764"/>
          </a:xfrm>
        </p:spPr>
        <p:txBody>
          <a:bodyPr/>
          <a:lstStyle/>
          <a:p>
            <a:r>
              <a:rPr lang="en-US" sz="2500" b="1" dirty="0"/>
              <a:t>Expand Its Reach</a:t>
            </a:r>
          </a:p>
          <a:p>
            <a:endParaRPr lang="en-US" dirty="0"/>
          </a:p>
        </p:txBody>
      </p:sp>
      <p:sp>
        <p:nvSpPr>
          <p:cNvPr id="9" name="Text Placeholder 25">
            <a:extLst>
              <a:ext uri="{FF2B5EF4-FFF2-40B4-BE49-F238E27FC236}">
                <a16:creationId xmlns:a16="http://schemas.microsoft.com/office/drawing/2014/main" id="{01CAF268-A72C-4692-9D8D-8B98B50653BD}"/>
              </a:ext>
            </a:extLst>
          </p:cNvPr>
          <p:cNvSpPr txBox="1">
            <a:spLocks/>
          </p:cNvSpPr>
          <p:nvPr/>
        </p:nvSpPr>
        <p:spPr>
          <a:xfrm>
            <a:off x="6096000" y="1431042"/>
            <a:ext cx="5695217" cy="3905179"/>
          </a:xfrm>
          <a:prstGeom prst="rect">
            <a:avLst/>
          </a:prstGeom>
        </p:spPr>
        <p:txBody>
          <a:bodyPr vert="horz" lIns="91440" tIns="45720" rIns="91440" bIns="45720" rtlCol="0" anchor="ctr">
            <a:noAutofit/>
          </a:bodyPr>
          <a:lstStyle>
            <a:defPPr>
              <a:defRPr lang="en-US"/>
            </a:defPPr>
            <a:lvl1pPr marL="0" algn="r" defTabSz="914400" rtl="0" eaLnBrk="1" latinLnBrk="0" hangingPunct="1">
              <a:defRPr lang="en-US"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
                <a:srgbClr val="D91B5C"/>
              </a:buClr>
              <a:buFont typeface="Courier New" panose="02070309020205020404" pitchFamily="49" charset="0"/>
              <a:buChar char="o"/>
              <a:defRPr/>
            </a:pPr>
            <a:r>
              <a:rPr lang="en-US" sz="2400" b="1" dirty="0">
                <a:solidFill>
                  <a:srgbClr val="D91B5C"/>
                </a:solidFill>
              </a:rPr>
              <a:t>SET A GOAL </a:t>
            </a:r>
            <a:r>
              <a:rPr lang="en-US" sz="2400" dirty="0">
                <a:solidFill>
                  <a:schemeClr val="tx1">
                    <a:lumMod val="75000"/>
                    <a:lumOff val="25000"/>
                  </a:schemeClr>
                </a:solidFill>
              </a:rPr>
              <a:t>to collaborate with new groups in the community.</a:t>
            </a:r>
          </a:p>
          <a:p>
            <a:pPr lvl="0" algn="l">
              <a:defRPr/>
            </a:pPr>
            <a:endParaRPr lang="en-US" sz="2400" dirty="0">
              <a:solidFill>
                <a:schemeClr val="tx1">
                  <a:lumMod val="75000"/>
                  <a:lumOff val="25000"/>
                </a:schemeClr>
              </a:solidFill>
            </a:endParaRPr>
          </a:p>
          <a:p>
            <a:pPr marL="342900" lvl="0" indent="-342900" algn="l">
              <a:buClr>
                <a:srgbClr val="D91B5C"/>
              </a:buClr>
              <a:buFont typeface="Courier New" panose="02070309020205020404" pitchFamily="49" charset="0"/>
              <a:buChar char="o"/>
              <a:defRPr/>
            </a:pPr>
            <a:r>
              <a:rPr lang="en-US" sz="2400" b="1" dirty="0">
                <a:solidFill>
                  <a:srgbClr val="D91B5C"/>
                </a:solidFill>
              </a:rPr>
              <a:t>USE ROTARY’S MEMBERSHIP TOOLS AND RESOURCES </a:t>
            </a:r>
            <a:r>
              <a:rPr lang="en-US" sz="2400" dirty="0">
                <a:solidFill>
                  <a:schemeClr val="tx1">
                    <a:lumMod val="75000"/>
                    <a:lumOff val="25000"/>
                  </a:schemeClr>
                </a:solidFill>
              </a:rPr>
              <a:t>to learn how to make your club more diverse, open and attractive.</a:t>
            </a:r>
          </a:p>
          <a:p>
            <a:pPr lvl="0" algn="l">
              <a:defRPr/>
            </a:pPr>
            <a:r>
              <a:rPr lang="en-US" sz="2400" dirty="0">
                <a:solidFill>
                  <a:schemeClr val="tx1">
                    <a:lumMod val="75000"/>
                    <a:lumOff val="25000"/>
                  </a:schemeClr>
                </a:solidFill>
              </a:rPr>
              <a:t> </a:t>
            </a:r>
          </a:p>
          <a:p>
            <a:pPr marL="342900" lvl="0" indent="-342900" algn="l">
              <a:buClr>
                <a:srgbClr val="D91B5C"/>
              </a:buClr>
              <a:buFont typeface="Courier New" panose="02070309020205020404" pitchFamily="49" charset="0"/>
              <a:buChar char="o"/>
              <a:defRPr/>
            </a:pPr>
            <a:r>
              <a:rPr lang="en-US" sz="2400" b="1" dirty="0">
                <a:solidFill>
                  <a:srgbClr val="D91B5C"/>
                </a:solidFill>
              </a:rPr>
              <a:t>TELL COMPELLING STORIES </a:t>
            </a:r>
            <a:r>
              <a:rPr lang="en-US" sz="2400" dirty="0">
                <a:solidFill>
                  <a:schemeClr val="tx1">
                    <a:lumMod val="75000"/>
                    <a:lumOff val="25000"/>
                  </a:schemeClr>
                </a:solidFill>
              </a:rPr>
              <a:t>about how Rotary is making a difference.</a:t>
            </a:r>
          </a:p>
        </p:txBody>
      </p:sp>
    </p:spTree>
    <p:extLst>
      <p:ext uri="{BB962C8B-B14F-4D97-AF65-F5344CB8AC3E}">
        <p14:creationId xmlns:p14="http://schemas.microsoft.com/office/powerpoint/2010/main" val="349504004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6F2128A-D1E7-4C03-9A9A-F814A6080B4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4" r="44"/>
          <a:stretch>
            <a:fillRect/>
          </a:stretch>
        </p:blipFill>
        <p:spPr/>
      </p:pic>
      <p:sp>
        <p:nvSpPr>
          <p:cNvPr id="17" name="Text Placeholder 17">
            <a:extLst>
              <a:ext uri="{FF2B5EF4-FFF2-40B4-BE49-F238E27FC236}">
                <a16:creationId xmlns:a16="http://schemas.microsoft.com/office/drawing/2014/main" id="{D59D7377-30CB-4289-8220-EBC4F8DE9B25}"/>
              </a:ext>
            </a:extLst>
          </p:cNvPr>
          <p:cNvSpPr txBox="1">
            <a:spLocks/>
          </p:cNvSpPr>
          <p:nvPr/>
        </p:nvSpPr>
        <p:spPr>
          <a:xfrm>
            <a:off x="0" y="4273420"/>
            <a:ext cx="12192000" cy="3125754"/>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F7A81B">
              <a:alpha val="70000"/>
            </a:srgbClr>
          </a:solidFill>
        </p:spPr>
        <p:txBody>
          <a:bodyPr vert="horz" wrap="square" lIns="182880" tIns="0" rIns="91440" bIns="822960" rtlCol="0" anchor="b">
            <a:noAutofit/>
          </a:bodyPr>
          <a:lstStyle>
            <a:lvl1pPr marL="457200" indent="0" algn="l" defTabSz="914400" rtl="0" eaLnBrk="1" latinLnBrk="0" hangingPunct="1">
              <a:lnSpc>
                <a:spcPct val="90000"/>
              </a:lnSpc>
              <a:spcBef>
                <a:spcPts val="1000"/>
              </a:spcBef>
              <a:buFont typeface="Arial" panose="020B0604020202020204" pitchFamily="34" charset="0"/>
              <a:buNone/>
              <a:defRPr sz="6600" b="1" kern="1200" cap="all" baseline="0">
                <a:solidFill>
                  <a:schemeClr val="bg1"/>
                </a:solidFill>
                <a:latin typeface="+mj-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4400" dirty="0"/>
          </a:p>
          <a:p>
            <a:endParaRPr lang="en-US" sz="4400" dirty="0"/>
          </a:p>
          <a:p>
            <a:endParaRPr lang="en-US" sz="4400" dirty="0"/>
          </a:p>
          <a:p>
            <a:endParaRPr lang="en-US" sz="4400" dirty="0"/>
          </a:p>
          <a:p>
            <a:r>
              <a:rPr lang="en-US" sz="4400" dirty="0"/>
              <a:t>Enhance participant engagement</a:t>
            </a:r>
          </a:p>
          <a:p>
            <a:pPr marL="285750" indent="-285750" defTabSz="457200">
              <a:lnSpc>
                <a:spcPct val="100000"/>
              </a:lnSpc>
              <a:spcBef>
                <a:spcPts val="0"/>
              </a:spcBef>
              <a:buFont typeface="Arial" panose="020B0604020202020204" pitchFamily="34" charset="0"/>
              <a:buChar char="•"/>
            </a:pPr>
            <a:r>
              <a:rPr lang="en-US" sz="2500" b="0" cap="none" dirty="0">
                <a:solidFill>
                  <a:srgbClr val="FFFFFF"/>
                </a:solidFill>
                <a:latin typeface="Arial" charset="0"/>
                <a:ea typeface="Arial" charset="0"/>
                <a:cs typeface="Arial" charset="0"/>
              </a:rPr>
              <a:t>Support clubs to better engage their members</a:t>
            </a:r>
          </a:p>
          <a:p>
            <a:pPr marL="285750" indent="-285750" defTabSz="457200">
              <a:lnSpc>
                <a:spcPct val="100000"/>
              </a:lnSpc>
              <a:spcBef>
                <a:spcPts val="0"/>
              </a:spcBef>
              <a:buFont typeface="Arial" panose="020B0604020202020204" pitchFamily="34" charset="0"/>
              <a:buChar char="•"/>
            </a:pPr>
            <a:r>
              <a:rPr lang="en-US" sz="2500" b="0" cap="none" dirty="0">
                <a:solidFill>
                  <a:srgbClr val="FFFFFF"/>
                </a:solidFill>
                <a:latin typeface="Arial" charset="0"/>
                <a:ea typeface="Arial" charset="0"/>
                <a:cs typeface="Arial" charset="0"/>
              </a:rPr>
              <a:t>Develop a participant-centered approach to deliver value</a:t>
            </a:r>
          </a:p>
          <a:p>
            <a:pPr marL="285750" indent="-285750" defTabSz="457200">
              <a:lnSpc>
                <a:spcPct val="100000"/>
              </a:lnSpc>
              <a:spcBef>
                <a:spcPts val="0"/>
              </a:spcBef>
              <a:buFont typeface="Arial" panose="020B0604020202020204" pitchFamily="34" charset="0"/>
              <a:buChar char="•"/>
            </a:pPr>
            <a:r>
              <a:rPr lang="en-US" sz="2500" b="0" cap="none" dirty="0">
                <a:solidFill>
                  <a:srgbClr val="FFFFFF"/>
                </a:solidFill>
                <a:latin typeface="Arial" charset="0"/>
                <a:ea typeface="Arial" charset="0"/>
                <a:cs typeface="Arial" charset="0"/>
              </a:rPr>
              <a:t>Offer new opportunities for personal and professional connection</a:t>
            </a:r>
          </a:p>
          <a:p>
            <a:pPr marL="285750" indent="-285750" defTabSz="457200">
              <a:lnSpc>
                <a:spcPct val="100000"/>
              </a:lnSpc>
              <a:spcBef>
                <a:spcPts val="0"/>
              </a:spcBef>
              <a:buFont typeface="Arial" panose="020B0604020202020204" pitchFamily="34" charset="0"/>
              <a:buChar char="•"/>
            </a:pPr>
            <a:r>
              <a:rPr lang="en-US" sz="2500" b="0" cap="none" dirty="0">
                <a:solidFill>
                  <a:srgbClr val="FFFFFF"/>
                </a:solidFill>
                <a:latin typeface="Arial" charset="0"/>
                <a:ea typeface="Arial" charset="0"/>
                <a:cs typeface="Arial" charset="0"/>
              </a:rPr>
              <a:t>Provide leadership development and skills training</a:t>
            </a:r>
          </a:p>
        </p:txBody>
      </p:sp>
    </p:spTree>
    <p:extLst>
      <p:ext uri="{BB962C8B-B14F-4D97-AF65-F5344CB8AC3E}">
        <p14:creationId xmlns:p14="http://schemas.microsoft.com/office/powerpoint/2010/main" val="33468270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02B87F-A787-8E47-B981-505351515300}"/>
              </a:ext>
            </a:extLst>
          </p:cNvPr>
          <p:cNvPicPr>
            <a:picLocks noChangeAspect="1"/>
          </p:cNvPicPr>
          <p:nvPr/>
        </p:nvPicPr>
        <p:blipFill>
          <a:blip r:embed="rId3"/>
          <a:stretch>
            <a:fillRect/>
          </a:stretch>
        </p:blipFill>
        <p:spPr>
          <a:xfrm>
            <a:off x="9155439" y="5378091"/>
            <a:ext cx="2724260" cy="1021597"/>
          </a:xfrm>
          <a:prstGeom prst="rect">
            <a:avLst/>
          </a:prstGeom>
        </p:spPr>
      </p:pic>
      <p:sp>
        <p:nvSpPr>
          <p:cNvPr id="4" name="Subtitle 2">
            <a:extLst>
              <a:ext uri="{FF2B5EF4-FFF2-40B4-BE49-F238E27FC236}">
                <a16:creationId xmlns:a16="http://schemas.microsoft.com/office/drawing/2014/main" id="{C4C7FA2E-60A1-47AA-9112-5E16C7BA1D16}"/>
              </a:ext>
            </a:extLst>
          </p:cNvPr>
          <p:cNvSpPr txBox="1">
            <a:spLocks/>
          </p:cNvSpPr>
          <p:nvPr/>
        </p:nvSpPr>
        <p:spPr>
          <a:xfrm>
            <a:off x="670560" y="2091241"/>
            <a:ext cx="10850880" cy="2612572"/>
          </a:xfrm>
          <a:prstGeom prst="rect">
            <a:avLst/>
          </a:prstGeom>
          <a:effectLst>
            <a:glow>
              <a:schemeClr val="tx1"/>
            </a:glow>
          </a:effectLst>
        </p:spPr>
        <p:txBody>
          <a:bodyPr vert="horz" lIns="121920" tIns="60960" rIns="121920" bIns="6096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defTabSz="914377">
              <a:spcBef>
                <a:spcPts val="1000"/>
              </a:spcBef>
            </a:pPr>
            <a:r>
              <a:rPr lang="en-US" sz="4267" dirty="0">
                <a:solidFill>
                  <a:srgbClr val="F7A81B"/>
                </a:solidFill>
                <a:latin typeface="Arial" panose="020B0604020202020204" pitchFamily="34" charset="0"/>
                <a:cs typeface="Arial" panose="020B0604020202020204" pitchFamily="34" charset="0"/>
              </a:rPr>
              <a:t>Together,</a:t>
            </a:r>
            <a:r>
              <a:rPr lang="en-US" sz="4267" dirty="0">
                <a:solidFill>
                  <a:srgbClr val="17458F"/>
                </a:solidFill>
                <a:latin typeface="Arial" panose="020B0604020202020204" pitchFamily="34" charset="0"/>
                <a:cs typeface="Arial" panose="020B0604020202020204" pitchFamily="34" charset="0"/>
              </a:rPr>
              <a:t> we see a world where people unite and take action to create lasting change—across the globe, in our communities, and in ourselves.</a:t>
            </a:r>
          </a:p>
        </p:txBody>
      </p:sp>
    </p:spTree>
    <p:extLst>
      <p:ext uri="{BB962C8B-B14F-4D97-AF65-F5344CB8AC3E}">
        <p14:creationId xmlns:p14="http://schemas.microsoft.com/office/powerpoint/2010/main" val="195604114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55F15E-88EA-6B40-8A63-8C3680F4916F}"/>
              </a:ext>
            </a:extLst>
          </p:cNvPr>
          <p:cNvSpPr txBox="1"/>
          <p:nvPr/>
        </p:nvSpPr>
        <p:spPr>
          <a:xfrm>
            <a:off x="1659835" y="-14908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 name="Text Placeholder 39">
            <a:extLst>
              <a:ext uri="{FF2B5EF4-FFF2-40B4-BE49-F238E27FC236}">
                <a16:creationId xmlns:a16="http://schemas.microsoft.com/office/drawing/2014/main" id="{F338953D-3093-4917-A977-A6061CAFFCCE}"/>
              </a:ext>
            </a:extLst>
          </p:cNvPr>
          <p:cNvSpPr txBox="1">
            <a:spLocks/>
          </p:cNvSpPr>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F7A81B"/>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5" name="Text Placeholder 12">
            <a:extLst>
              <a:ext uri="{FF2B5EF4-FFF2-40B4-BE49-F238E27FC236}">
                <a16:creationId xmlns:a16="http://schemas.microsoft.com/office/drawing/2014/main" id="{9CFDEBC9-7F45-449B-9240-EFAAABFB0E5A}"/>
              </a:ext>
            </a:extLst>
          </p:cNvPr>
          <p:cNvSpPr txBox="1">
            <a:spLocks/>
          </p:cNvSpPr>
          <p:nvPr/>
        </p:nvSpPr>
        <p:spPr>
          <a:xfrm>
            <a:off x="558800" y="2141538"/>
            <a:ext cx="4978400" cy="1135062"/>
          </a:xfrm>
          <a:prstGeom prst="rect">
            <a:avLst/>
          </a:prstGeom>
          <a:ln w="25400">
            <a:gradFill flip="none" rotWithShape="1">
              <a:gsLst>
                <a:gs pos="100000">
                  <a:schemeClr val="accent1">
                    <a:lumMod val="5000"/>
                    <a:lumOff val="95000"/>
                  </a:schemeClr>
                </a:gs>
                <a:gs pos="97000">
                  <a:schemeClr val="bg1">
                    <a:alpha val="0"/>
                  </a:schemeClr>
                </a:gs>
              </a:gsLst>
              <a:lin ang="5400000" scaled="1"/>
              <a:tileRect/>
            </a:grad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cap="all" baseline="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200" dirty="0"/>
              <a:t>What is a participant?</a:t>
            </a:r>
          </a:p>
        </p:txBody>
      </p:sp>
      <p:pic>
        <p:nvPicPr>
          <p:cNvPr id="1028" name="Picture 4" descr="Image result for target image&quot;">
            <a:extLst>
              <a:ext uri="{FF2B5EF4-FFF2-40B4-BE49-F238E27FC236}">
                <a16:creationId xmlns:a16="http://schemas.microsoft.com/office/drawing/2014/main" id="{0AACA077-049C-43CC-8B38-B4C690B94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9728" y="1035995"/>
            <a:ext cx="4513472" cy="4786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6624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55F15E-88EA-6B40-8A63-8C3680F4916F}"/>
              </a:ext>
            </a:extLst>
          </p:cNvPr>
          <p:cNvSpPr txBox="1"/>
          <p:nvPr/>
        </p:nvSpPr>
        <p:spPr>
          <a:xfrm>
            <a:off x="1659835" y="-14908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 name="Text Placeholder 39">
            <a:extLst>
              <a:ext uri="{FF2B5EF4-FFF2-40B4-BE49-F238E27FC236}">
                <a16:creationId xmlns:a16="http://schemas.microsoft.com/office/drawing/2014/main" id="{F338953D-3093-4917-A977-A6061CAFFCCE}"/>
              </a:ext>
            </a:extLst>
          </p:cNvPr>
          <p:cNvSpPr txBox="1">
            <a:spLocks/>
          </p:cNvSpPr>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F7A81B"/>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5" name="Text Placeholder 12">
            <a:extLst>
              <a:ext uri="{FF2B5EF4-FFF2-40B4-BE49-F238E27FC236}">
                <a16:creationId xmlns:a16="http://schemas.microsoft.com/office/drawing/2014/main" id="{9CFDEBC9-7F45-449B-9240-EFAAABFB0E5A}"/>
              </a:ext>
            </a:extLst>
          </p:cNvPr>
          <p:cNvSpPr txBox="1">
            <a:spLocks/>
          </p:cNvSpPr>
          <p:nvPr/>
        </p:nvSpPr>
        <p:spPr>
          <a:xfrm>
            <a:off x="558800" y="2141538"/>
            <a:ext cx="4978400" cy="1135062"/>
          </a:xfrm>
          <a:prstGeom prst="rect">
            <a:avLst/>
          </a:prstGeom>
          <a:ln w="25400">
            <a:gradFill flip="none" rotWithShape="1">
              <a:gsLst>
                <a:gs pos="100000">
                  <a:schemeClr val="accent1">
                    <a:lumMod val="5000"/>
                    <a:lumOff val="95000"/>
                  </a:schemeClr>
                </a:gs>
                <a:gs pos="97000">
                  <a:schemeClr val="bg1">
                    <a:alpha val="0"/>
                  </a:schemeClr>
                </a:gs>
              </a:gsLst>
              <a:lin ang="5400000" scaled="1"/>
              <a:tileRect/>
            </a:grad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cap="all" baseline="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200" dirty="0"/>
              <a:t>Challenge your club to:</a:t>
            </a:r>
          </a:p>
        </p:txBody>
      </p:sp>
      <p:sp>
        <p:nvSpPr>
          <p:cNvPr id="7" name="Content Placeholder 22">
            <a:extLst>
              <a:ext uri="{FF2B5EF4-FFF2-40B4-BE49-F238E27FC236}">
                <a16:creationId xmlns:a16="http://schemas.microsoft.com/office/drawing/2014/main" id="{95063EE4-3D40-450A-9013-7425781E8079}"/>
              </a:ext>
            </a:extLst>
          </p:cNvPr>
          <p:cNvSpPr>
            <a:spLocks noGrp="1"/>
          </p:cNvSpPr>
          <p:nvPr>
            <p:ph type="subTitle" idx="1"/>
          </p:nvPr>
        </p:nvSpPr>
        <p:spPr>
          <a:xfrm>
            <a:off x="554567" y="3383632"/>
            <a:ext cx="4986867" cy="1975764"/>
          </a:xfrm>
        </p:spPr>
        <p:txBody>
          <a:bodyPr/>
          <a:lstStyle/>
          <a:p>
            <a:r>
              <a:rPr lang="en-US" sz="2500" b="1" dirty="0"/>
              <a:t>Enhance Its Participant Engagement</a:t>
            </a:r>
          </a:p>
          <a:p>
            <a:endParaRPr lang="en-US" dirty="0"/>
          </a:p>
        </p:txBody>
      </p:sp>
      <p:sp>
        <p:nvSpPr>
          <p:cNvPr id="9" name="Text Placeholder 25">
            <a:extLst>
              <a:ext uri="{FF2B5EF4-FFF2-40B4-BE49-F238E27FC236}">
                <a16:creationId xmlns:a16="http://schemas.microsoft.com/office/drawing/2014/main" id="{01CAF268-A72C-4692-9D8D-8B98B50653BD}"/>
              </a:ext>
            </a:extLst>
          </p:cNvPr>
          <p:cNvSpPr txBox="1">
            <a:spLocks/>
          </p:cNvSpPr>
          <p:nvPr/>
        </p:nvSpPr>
        <p:spPr>
          <a:xfrm>
            <a:off x="6190720" y="1107423"/>
            <a:ext cx="5677633" cy="4552418"/>
          </a:xfrm>
          <a:prstGeom prst="rect">
            <a:avLst/>
          </a:prstGeom>
        </p:spPr>
        <p:txBody>
          <a:bodyPr vert="horz" lIns="91440" tIns="45720" rIns="91440" bIns="45720" rtlCol="0" anchor="ctr">
            <a:noAutofit/>
          </a:bodyPr>
          <a:lstStyle>
            <a:defPPr>
              <a:defRPr lang="en-US"/>
            </a:defPPr>
            <a:lvl1pPr marL="0" algn="r" defTabSz="914400" rtl="0" eaLnBrk="1" latinLnBrk="0" hangingPunct="1">
              <a:defRPr lang="en-US"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Clr>
                <a:srgbClr val="F7A81B"/>
              </a:buClr>
              <a:buFont typeface="Courier New" panose="02070309020205020404" pitchFamily="49" charset="0"/>
              <a:buChar char="o"/>
            </a:pPr>
            <a:r>
              <a:rPr lang="en-US" sz="2400" b="1" dirty="0">
                <a:solidFill>
                  <a:srgbClr val="F7A81B"/>
                </a:solidFill>
              </a:rPr>
              <a:t>SHIFT FOCUS FROM GAINING NEW MEMBERS TO DELIVERING VALUE </a:t>
            </a:r>
            <a:r>
              <a:rPr lang="en-US" sz="2400" dirty="0">
                <a:solidFill>
                  <a:schemeClr val="tx1">
                    <a:lumMod val="75000"/>
                    <a:lumOff val="25000"/>
                  </a:schemeClr>
                </a:solidFill>
              </a:rPr>
              <a:t>and engaging members.</a:t>
            </a:r>
          </a:p>
          <a:p>
            <a:pPr algn="l"/>
            <a:endParaRPr lang="en-US" sz="2400" dirty="0">
              <a:solidFill>
                <a:schemeClr val="tx1">
                  <a:lumMod val="75000"/>
                  <a:lumOff val="25000"/>
                </a:schemeClr>
              </a:solidFill>
            </a:endParaRPr>
          </a:p>
          <a:p>
            <a:pPr marL="342900" indent="-342900" algn="l">
              <a:buClr>
                <a:srgbClr val="F7A81B"/>
              </a:buClr>
              <a:buFont typeface="Courier New" panose="02070309020205020404" pitchFamily="49" charset="0"/>
              <a:buChar char="o"/>
            </a:pPr>
            <a:r>
              <a:rPr lang="en-US" sz="2400" b="1" dirty="0">
                <a:solidFill>
                  <a:srgbClr val="F7A81B"/>
                </a:solidFill>
              </a:rPr>
              <a:t>BUILD CONNECTIONS </a:t>
            </a:r>
            <a:r>
              <a:rPr lang="en-US" sz="2400" dirty="0">
                <a:solidFill>
                  <a:schemeClr val="tx1">
                    <a:lumMod val="75000"/>
                    <a:lumOff val="25000"/>
                  </a:schemeClr>
                </a:solidFill>
              </a:rPr>
              <a:t>with everyone who encounters Rotary as a participant and invite them to share their ideas and thoughts. </a:t>
            </a:r>
          </a:p>
          <a:p>
            <a:pPr algn="l"/>
            <a:endParaRPr lang="en-US" sz="2400" dirty="0">
              <a:solidFill>
                <a:schemeClr val="tx1">
                  <a:lumMod val="75000"/>
                  <a:lumOff val="25000"/>
                </a:schemeClr>
              </a:solidFill>
            </a:endParaRPr>
          </a:p>
          <a:p>
            <a:pPr marL="342900" indent="-342900" algn="l">
              <a:buClr>
                <a:srgbClr val="F7A81B"/>
              </a:buClr>
              <a:buFont typeface="Courier New" panose="02070309020205020404" pitchFamily="49" charset="0"/>
              <a:buChar char="o"/>
            </a:pPr>
            <a:r>
              <a:rPr lang="en-US" sz="2400" b="1" dirty="0">
                <a:solidFill>
                  <a:srgbClr val="F7A81B"/>
                </a:solidFill>
              </a:rPr>
              <a:t>USE ROTARY’S LEARNING CENTER </a:t>
            </a:r>
            <a:r>
              <a:rPr lang="en-US" sz="2400" dirty="0">
                <a:solidFill>
                  <a:schemeClr val="tx1">
                    <a:lumMod val="75000"/>
                    <a:lumOff val="25000"/>
                  </a:schemeClr>
                </a:solidFill>
              </a:rPr>
              <a:t>to develop leadership and other skills in participants.</a:t>
            </a:r>
          </a:p>
        </p:txBody>
      </p:sp>
    </p:spTree>
    <p:extLst>
      <p:ext uri="{BB962C8B-B14F-4D97-AF65-F5344CB8AC3E}">
        <p14:creationId xmlns:p14="http://schemas.microsoft.com/office/powerpoint/2010/main" val="297989492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55F15E-88EA-6B40-8A63-8C3680F4916F}"/>
              </a:ext>
            </a:extLst>
          </p:cNvPr>
          <p:cNvSpPr txBox="1"/>
          <p:nvPr/>
        </p:nvSpPr>
        <p:spPr>
          <a:xfrm>
            <a:off x="1659835" y="-14908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 name="Text Placeholder 39">
            <a:extLst>
              <a:ext uri="{FF2B5EF4-FFF2-40B4-BE49-F238E27FC236}">
                <a16:creationId xmlns:a16="http://schemas.microsoft.com/office/drawing/2014/main" id="{F338953D-3093-4917-A977-A6061CAFFCCE}"/>
              </a:ext>
            </a:extLst>
          </p:cNvPr>
          <p:cNvSpPr txBox="1">
            <a:spLocks/>
          </p:cNvSpPr>
          <p:nvPr/>
        </p:nvSpPr>
        <p:spPr>
          <a:xfrm>
            <a:off x="0" y="-45368"/>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F7A81B"/>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 Placeholder 12">
            <a:extLst>
              <a:ext uri="{FF2B5EF4-FFF2-40B4-BE49-F238E27FC236}">
                <a16:creationId xmlns:a16="http://schemas.microsoft.com/office/drawing/2014/main" id="{9CFDEBC9-7F45-449B-9240-EFAAABFB0E5A}"/>
              </a:ext>
            </a:extLst>
          </p:cNvPr>
          <p:cNvSpPr txBox="1">
            <a:spLocks/>
          </p:cNvSpPr>
          <p:nvPr/>
        </p:nvSpPr>
        <p:spPr>
          <a:xfrm>
            <a:off x="558800" y="2141538"/>
            <a:ext cx="4978400" cy="1135062"/>
          </a:xfrm>
          <a:prstGeom prst="rect">
            <a:avLst/>
          </a:prstGeom>
          <a:ln w="25400">
            <a:gradFill flip="none" rotWithShape="1">
              <a:gsLst>
                <a:gs pos="100000">
                  <a:schemeClr val="accent1">
                    <a:lumMod val="5000"/>
                    <a:lumOff val="95000"/>
                  </a:schemeClr>
                </a:gs>
                <a:gs pos="97000">
                  <a:schemeClr val="bg1">
                    <a:alpha val="0"/>
                  </a:schemeClr>
                </a:gs>
              </a:gsLst>
              <a:lin ang="5400000" scaled="1"/>
              <a:tileRect/>
            </a:grad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cap="all" baseline="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4200" dirty="0">
                <a:solidFill>
                  <a:prstClr val="white"/>
                </a:solidFill>
              </a:rPr>
              <a:t>Taking care of current members </a:t>
            </a:r>
          </a:p>
        </p:txBody>
      </p:sp>
      <p:sp>
        <p:nvSpPr>
          <p:cNvPr id="7" name="Content Placeholder 22">
            <a:extLst>
              <a:ext uri="{FF2B5EF4-FFF2-40B4-BE49-F238E27FC236}">
                <a16:creationId xmlns:a16="http://schemas.microsoft.com/office/drawing/2014/main" id="{95063EE4-3D40-450A-9013-7425781E8079}"/>
              </a:ext>
            </a:extLst>
          </p:cNvPr>
          <p:cNvSpPr>
            <a:spLocks noGrp="1"/>
          </p:cNvSpPr>
          <p:nvPr>
            <p:ph type="subTitle" idx="1"/>
          </p:nvPr>
        </p:nvSpPr>
        <p:spPr>
          <a:xfrm>
            <a:off x="554567" y="3383632"/>
            <a:ext cx="4986867" cy="1975764"/>
          </a:xfrm>
        </p:spPr>
        <p:txBody>
          <a:bodyPr/>
          <a:lstStyle/>
          <a:p>
            <a:r>
              <a:rPr lang="en-US" sz="2500" b="1" dirty="0"/>
              <a:t>Minimizing Departures</a:t>
            </a:r>
          </a:p>
          <a:p>
            <a:endParaRPr lang="en-US" dirty="0"/>
          </a:p>
        </p:txBody>
      </p:sp>
      <p:sp>
        <p:nvSpPr>
          <p:cNvPr id="9" name="Text Placeholder 25">
            <a:extLst>
              <a:ext uri="{FF2B5EF4-FFF2-40B4-BE49-F238E27FC236}">
                <a16:creationId xmlns:a16="http://schemas.microsoft.com/office/drawing/2014/main" id="{01CAF268-A72C-4692-9D8D-8B98B50653BD}"/>
              </a:ext>
            </a:extLst>
          </p:cNvPr>
          <p:cNvSpPr txBox="1">
            <a:spLocks/>
          </p:cNvSpPr>
          <p:nvPr/>
        </p:nvSpPr>
        <p:spPr>
          <a:xfrm>
            <a:off x="6232284" y="951399"/>
            <a:ext cx="5677633" cy="4650402"/>
          </a:xfrm>
          <a:prstGeom prst="rect">
            <a:avLst/>
          </a:prstGeom>
        </p:spPr>
        <p:txBody>
          <a:bodyPr vert="horz" lIns="91440" tIns="45720" rIns="91440" bIns="45720" rtlCol="0" anchor="ctr">
            <a:noAutofit/>
          </a:bodyPr>
          <a:lstStyle>
            <a:defPPr>
              <a:defRPr lang="en-US"/>
            </a:defPPr>
            <a:lvl1pPr marL="0" algn="r" defTabSz="914400" rtl="0" eaLnBrk="1" latinLnBrk="0" hangingPunct="1">
              <a:defRPr lang="en-US"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
                <a:srgbClr val="F7A81B"/>
              </a:buClr>
              <a:buFont typeface="Courier New" panose="02070309020205020404" pitchFamily="49" charset="0"/>
              <a:buChar char="o"/>
            </a:pPr>
            <a:r>
              <a:rPr lang="en-US" sz="2400" dirty="0"/>
              <a:t>Service in the context of </a:t>
            </a:r>
            <a:r>
              <a:rPr lang="en-US" sz="2400" b="1" dirty="0">
                <a:solidFill>
                  <a:srgbClr val="F7A81B"/>
                </a:solidFill>
              </a:rPr>
              <a:t>COVID-19</a:t>
            </a:r>
          </a:p>
          <a:p>
            <a:pPr lvl="0" algn="l">
              <a:buClr>
                <a:srgbClr val="F7A81B"/>
              </a:buClr>
            </a:pPr>
            <a:endParaRPr lang="en-US" sz="2400" dirty="0"/>
          </a:p>
          <a:p>
            <a:pPr marL="342900" lvl="0" indent="-342900" algn="l">
              <a:buClr>
                <a:srgbClr val="F7A81B"/>
              </a:buClr>
              <a:buFont typeface="Courier New" panose="02070309020205020404" pitchFamily="49" charset="0"/>
              <a:buChar char="o"/>
            </a:pPr>
            <a:r>
              <a:rPr lang="en-US" sz="2400" b="1" dirty="0">
                <a:solidFill>
                  <a:srgbClr val="F7A81B"/>
                </a:solidFill>
              </a:rPr>
              <a:t>SHIFT EMPHASIS TO ENGAGEMENT </a:t>
            </a:r>
            <a:r>
              <a:rPr lang="en-US" sz="2400" dirty="0"/>
              <a:t>as a critical step to keep members  </a:t>
            </a:r>
          </a:p>
          <a:p>
            <a:pPr lvl="0" algn="l">
              <a:buClr>
                <a:srgbClr val="F7A81B"/>
              </a:buClr>
            </a:pPr>
            <a:endParaRPr lang="en-US" sz="2400" dirty="0"/>
          </a:p>
          <a:p>
            <a:pPr marL="342900" lvl="0" indent="-342900" algn="l">
              <a:buClr>
                <a:srgbClr val="F7A81B"/>
              </a:buClr>
              <a:buFont typeface="Courier New" panose="02070309020205020404" pitchFamily="49" charset="0"/>
              <a:buChar char="o"/>
            </a:pPr>
            <a:r>
              <a:rPr lang="en-US" sz="2400" dirty="0"/>
              <a:t>Support and encourage </a:t>
            </a:r>
            <a:r>
              <a:rPr lang="en-US" sz="2400" b="1" dirty="0">
                <a:solidFill>
                  <a:srgbClr val="F7A81B"/>
                </a:solidFill>
              </a:rPr>
              <a:t>ONLINE MEETINGS</a:t>
            </a:r>
          </a:p>
          <a:p>
            <a:pPr lvl="0" algn="l">
              <a:buClr>
                <a:srgbClr val="F7A81B"/>
              </a:buClr>
            </a:pPr>
            <a:endParaRPr lang="en-US" sz="2400" b="1" dirty="0">
              <a:solidFill>
                <a:srgbClr val="F7A81B"/>
              </a:solidFill>
            </a:endParaRPr>
          </a:p>
          <a:p>
            <a:pPr marL="342900" lvl="0" indent="-342900" algn="l">
              <a:buClr>
                <a:srgbClr val="F7A81B"/>
              </a:buClr>
              <a:buFont typeface="Courier New" panose="02070309020205020404" pitchFamily="49" charset="0"/>
              <a:buChar char="o"/>
            </a:pPr>
            <a:r>
              <a:rPr lang="en-US" sz="2400" dirty="0"/>
              <a:t>Target new members including those in their </a:t>
            </a:r>
            <a:r>
              <a:rPr lang="en-US" sz="2400" b="1" dirty="0">
                <a:solidFill>
                  <a:srgbClr val="F7A81B"/>
                </a:solidFill>
              </a:rPr>
              <a:t>2</a:t>
            </a:r>
            <a:r>
              <a:rPr lang="en-US" sz="2400" b="1" baseline="30000" dirty="0">
                <a:solidFill>
                  <a:srgbClr val="F7A81B"/>
                </a:solidFill>
              </a:rPr>
              <a:t>ND</a:t>
            </a:r>
            <a:r>
              <a:rPr lang="en-US" sz="2400" b="1" dirty="0">
                <a:solidFill>
                  <a:srgbClr val="F7A81B"/>
                </a:solidFill>
              </a:rPr>
              <a:t> OR 3</a:t>
            </a:r>
            <a:r>
              <a:rPr lang="en-US" sz="2400" b="1" baseline="30000" dirty="0">
                <a:solidFill>
                  <a:srgbClr val="F7A81B"/>
                </a:solidFill>
              </a:rPr>
              <a:t>RD</a:t>
            </a:r>
            <a:r>
              <a:rPr lang="en-US" sz="2400" b="1" dirty="0">
                <a:solidFill>
                  <a:srgbClr val="F7A81B"/>
                </a:solidFill>
              </a:rPr>
              <a:t> YEAR</a:t>
            </a:r>
          </a:p>
          <a:p>
            <a:pPr marL="342900" lvl="0" indent="-342900" algn="l">
              <a:buClr>
                <a:srgbClr val="F7A81B"/>
              </a:buClr>
              <a:buFont typeface="Courier New" panose="02070309020205020404" pitchFamily="49" charset="0"/>
              <a:buChar char="o"/>
            </a:pPr>
            <a:endParaRPr lang="en-US" sz="2400" b="1" dirty="0">
              <a:solidFill>
                <a:srgbClr val="F7A81B"/>
              </a:solidFill>
            </a:endParaRPr>
          </a:p>
        </p:txBody>
      </p:sp>
    </p:spTree>
    <p:extLst>
      <p:ext uri="{BB962C8B-B14F-4D97-AF65-F5344CB8AC3E}">
        <p14:creationId xmlns:p14="http://schemas.microsoft.com/office/powerpoint/2010/main" val="423213487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3070C20-D3E7-4BD1-9EDF-79D6C3409B71}"/>
              </a:ext>
            </a:extLst>
          </p:cNvPr>
          <p:cNvSpPr>
            <a:spLocks noGrp="1"/>
          </p:cNvSpPr>
          <p:nvPr>
            <p:ph type="title"/>
          </p:nvPr>
        </p:nvSpPr>
        <p:spPr>
          <a:xfrm>
            <a:off x="0" y="0"/>
            <a:ext cx="12191999" cy="1800808"/>
          </a:xfrm>
        </p:spPr>
        <p:txBody>
          <a:bodyPr bIns="0"/>
          <a:lstStyle/>
          <a:p>
            <a:pPr lvl="0" algn="ctr"/>
            <a:r>
              <a:rPr lang="en-US" dirty="0"/>
              <a:t>PRIORITY 3 IN ACTION:</a:t>
            </a:r>
            <a:br>
              <a:rPr lang="en-US" dirty="0"/>
            </a:br>
            <a:endParaRPr lang="en-US" sz="3000" dirty="0"/>
          </a:p>
        </p:txBody>
      </p:sp>
      <p:sp>
        <p:nvSpPr>
          <p:cNvPr id="2" name="TextBox 1">
            <a:extLst>
              <a:ext uri="{FF2B5EF4-FFF2-40B4-BE49-F238E27FC236}">
                <a16:creationId xmlns:a16="http://schemas.microsoft.com/office/drawing/2014/main" id="{8497550C-26D6-47FB-B81F-5E842CAF8DD8}"/>
              </a:ext>
            </a:extLst>
          </p:cNvPr>
          <p:cNvSpPr txBox="1"/>
          <p:nvPr/>
        </p:nvSpPr>
        <p:spPr>
          <a:xfrm>
            <a:off x="11616613" y="130629"/>
            <a:ext cx="50385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FAA279FE-94AD-4B14-B097-0EC9C16EF0AD}"/>
              </a:ext>
            </a:extLst>
          </p:cNvPr>
          <p:cNvSpPr txBox="1"/>
          <p:nvPr/>
        </p:nvSpPr>
        <p:spPr>
          <a:xfrm>
            <a:off x="0" y="1800808"/>
            <a:ext cx="12192000" cy="5057192"/>
          </a:xfrm>
          <a:prstGeom prst="rect">
            <a:avLst/>
          </a:prstGeom>
          <a:solidFill>
            <a:srgbClr val="F7A81B"/>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Arial" panose="020B0604020202020204"/>
              <a:ea typeface="+mn-ea"/>
              <a:cs typeface="+mn-cs"/>
            </a:endParaRPr>
          </a:p>
          <a:p>
            <a:pPr lvl="0" algn="ctr">
              <a:defRPr/>
            </a:pPr>
            <a:r>
              <a:rPr lang="en-US" sz="4400" b="1" dirty="0">
                <a:solidFill>
                  <a:prstClr val="white"/>
                </a:solidFill>
              </a:rPr>
              <a:t>Service in the context of COVID-19</a:t>
            </a:r>
          </a:p>
          <a:p>
            <a:pPr lvl="0" algn="ctr">
              <a:defRPr/>
            </a:pPr>
            <a:endParaRPr lang="en-US" sz="2400" b="1" dirty="0">
              <a:solidFill>
                <a:prstClr val="white"/>
              </a:solidFill>
            </a:endParaRPr>
          </a:p>
          <a:p>
            <a:pPr lvl="0" algn="ctr">
              <a:defRPr/>
            </a:pPr>
            <a:r>
              <a:rPr lang="en-US" sz="4400" b="1" dirty="0">
                <a:solidFill>
                  <a:prstClr val="white"/>
                </a:solidFill>
              </a:rPr>
              <a:t>and</a:t>
            </a:r>
          </a:p>
          <a:p>
            <a:pPr lvl="0" algn="ctr">
              <a:defRPr/>
            </a:pPr>
            <a:endParaRPr lang="en-US" sz="2400" b="1" dirty="0">
              <a:solidFill>
                <a:prstClr val="white"/>
              </a:solidFill>
            </a:endParaRPr>
          </a:p>
          <a:p>
            <a:pPr lvl="0" algn="ctr">
              <a:defRPr/>
            </a:pPr>
            <a:r>
              <a:rPr lang="en-US" sz="4400" b="1" dirty="0">
                <a:solidFill>
                  <a:prstClr val="white"/>
                </a:solidFill>
              </a:rPr>
              <a:t>Shifting emphasis to engagement </a:t>
            </a:r>
            <a:endParaRPr kumimoji="0" lang="en-US" sz="44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95477510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470D5F57-753A-424A-AD03-8FF41E1F898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770" b="7770"/>
          <a:stretch>
            <a:fillRect/>
          </a:stretch>
        </p:blipFill>
        <p:spPr/>
      </p:pic>
      <p:sp>
        <p:nvSpPr>
          <p:cNvPr id="17" name="Text Placeholder 17">
            <a:extLst>
              <a:ext uri="{FF2B5EF4-FFF2-40B4-BE49-F238E27FC236}">
                <a16:creationId xmlns:a16="http://schemas.microsoft.com/office/drawing/2014/main" id="{D59D7377-30CB-4289-8220-EBC4F8DE9B25}"/>
              </a:ext>
            </a:extLst>
          </p:cNvPr>
          <p:cNvSpPr txBox="1">
            <a:spLocks/>
          </p:cNvSpPr>
          <p:nvPr/>
        </p:nvSpPr>
        <p:spPr>
          <a:xfrm>
            <a:off x="0" y="4273420"/>
            <a:ext cx="12192000" cy="3125754"/>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17458F">
              <a:alpha val="70000"/>
            </a:srgbClr>
          </a:solidFill>
        </p:spPr>
        <p:txBody>
          <a:bodyPr vert="horz" wrap="square" lIns="182880" tIns="0" rIns="91440" bIns="822960" rtlCol="0" anchor="b">
            <a:noAutofit/>
          </a:bodyPr>
          <a:lstStyle>
            <a:lvl1pPr marL="457200" indent="0" algn="l" defTabSz="914400" rtl="0" eaLnBrk="1" latinLnBrk="0" hangingPunct="1">
              <a:lnSpc>
                <a:spcPct val="90000"/>
              </a:lnSpc>
              <a:spcBef>
                <a:spcPts val="1000"/>
              </a:spcBef>
              <a:buFont typeface="Arial" panose="020B0604020202020204" pitchFamily="34" charset="0"/>
              <a:buNone/>
              <a:defRPr sz="6600" b="1" kern="1200" cap="all" baseline="0">
                <a:solidFill>
                  <a:schemeClr val="bg1"/>
                </a:solidFill>
                <a:latin typeface="+mj-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all" spc="0" normalizeH="0" baseline="0" noProof="0" dirty="0">
              <a:ln>
                <a:noFill/>
              </a:ln>
              <a:solidFill>
                <a:prstClr val="white"/>
              </a:solidFill>
              <a:effectLst/>
              <a:uLnTx/>
              <a:uFillTx/>
              <a:latin typeface="Arial" panose="020B0604020202020204"/>
              <a:ea typeface="+mn-ea"/>
              <a:cs typeface="+mn-cs"/>
            </a:endParaRPr>
          </a:p>
          <a:p>
            <a:pPr marL="4572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all" spc="0" normalizeH="0" baseline="0" noProof="0" dirty="0">
                <a:ln>
                  <a:noFill/>
                </a:ln>
                <a:solidFill>
                  <a:prstClr val="white"/>
                </a:solidFill>
                <a:effectLst/>
                <a:uLnTx/>
                <a:uFillTx/>
                <a:latin typeface="Arial" panose="020B0604020202020204"/>
                <a:ea typeface="+mn-ea"/>
                <a:cs typeface="+mn-cs"/>
              </a:rPr>
              <a:t>INCREASE OUR ABILITY TO ADAPT</a:t>
            </a:r>
          </a:p>
          <a:p>
            <a:pPr marL="285750" lvl="0" indent="-285750" defTabSz="457200">
              <a:lnSpc>
                <a:spcPct val="100000"/>
              </a:lnSpc>
              <a:spcBef>
                <a:spcPts val="0"/>
              </a:spcBef>
              <a:buFont typeface="Arial" panose="020B0604020202020204" pitchFamily="34" charset="0"/>
              <a:buChar char="•"/>
            </a:pPr>
            <a:r>
              <a:rPr lang="en-US" sz="2500" b="0" cap="none" dirty="0">
                <a:solidFill>
                  <a:srgbClr val="FFFFFF"/>
                </a:solidFill>
                <a:latin typeface="Arial" charset="0"/>
                <a:ea typeface="Arial" charset="0"/>
                <a:cs typeface="Arial" charset="0"/>
              </a:rPr>
              <a:t>Build a culture of research, innovation, and willingness to take risks</a:t>
            </a:r>
          </a:p>
          <a:p>
            <a:pPr marL="285750" lvl="0" indent="-285750" defTabSz="457200">
              <a:lnSpc>
                <a:spcPct val="100000"/>
              </a:lnSpc>
              <a:spcBef>
                <a:spcPts val="0"/>
              </a:spcBef>
              <a:buFont typeface="Arial" panose="020B0604020202020204" pitchFamily="34" charset="0"/>
              <a:buChar char="•"/>
            </a:pPr>
            <a:r>
              <a:rPr lang="en-US" sz="2500" b="0" cap="none" dirty="0">
                <a:solidFill>
                  <a:srgbClr val="FFFFFF"/>
                </a:solidFill>
                <a:latin typeface="Arial" charset="0"/>
                <a:ea typeface="Arial" charset="0"/>
                <a:cs typeface="Arial" charset="0"/>
              </a:rPr>
              <a:t>Streamline governance, structure, and processes</a:t>
            </a:r>
          </a:p>
          <a:p>
            <a:pPr marL="285750" lvl="0" indent="-285750" defTabSz="457200">
              <a:lnSpc>
                <a:spcPct val="100000"/>
              </a:lnSpc>
              <a:spcBef>
                <a:spcPts val="0"/>
              </a:spcBef>
              <a:buFont typeface="Arial" panose="020B0604020202020204" pitchFamily="34" charset="0"/>
              <a:buChar char="•"/>
            </a:pPr>
            <a:r>
              <a:rPr lang="en-US" sz="2500" b="0" cap="none" dirty="0">
                <a:solidFill>
                  <a:srgbClr val="FFFFFF"/>
                </a:solidFill>
                <a:latin typeface="Arial" charset="0"/>
                <a:ea typeface="Arial" charset="0"/>
                <a:cs typeface="Arial" charset="0"/>
              </a:rPr>
              <a:t>Review governance to foster more diverse perspectives in </a:t>
            </a:r>
          </a:p>
          <a:p>
            <a:pPr marL="0" lvl="0" defTabSz="457200">
              <a:lnSpc>
                <a:spcPct val="100000"/>
              </a:lnSpc>
              <a:spcBef>
                <a:spcPts val="0"/>
              </a:spcBef>
            </a:pPr>
            <a:r>
              <a:rPr lang="en-US" sz="2500" b="0" cap="none" dirty="0">
                <a:solidFill>
                  <a:srgbClr val="FFFFFF"/>
                </a:solidFill>
                <a:latin typeface="Arial" charset="0"/>
                <a:ea typeface="Arial" charset="0"/>
                <a:cs typeface="Arial" charset="0"/>
              </a:rPr>
              <a:t>   decision-making</a:t>
            </a:r>
          </a:p>
        </p:txBody>
      </p:sp>
    </p:spTree>
    <p:extLst>
      <p:ext uri="{BB962C8B-B14F-4D97-AF65-F5344CB8AC3E}">
        <p14:creationId xmlns:p14="http://schemas.microsoft.com/office/powerpoint/2010/main" val="124464017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55F15E-88EA-6B40-8A63-8C3680F4916F}"/>
              </a:ext>
            </a:extLst>
          </p:cNvPr>
          <p:cNvSpPr txBox="1"/>
          <p:nvPr/>
        </p:nvSpPr>
        <p:spPr>
          <a:xfrm>
            <a:off x="1659835" y="-14908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 name="Text Placeholder 39">
            <a:extLst>
              <a:ext uri="{FF2B5EF4-FFF2-40B4-BE49-F238E27FC236}">
                <a16:creationId xmlns:a16="http://schemas.microsoft.com/office/drawing/2014/main" id="{F338953D-3093-4917-A977-A6061CAFFCCE}"/>
              </a:ext>
            </a:extLst>
          </p:cNvPr>
          <p:cNvSpPr txBox="1">
            <a:spLocks/>
          </p:cNvSpPr>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17458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 Placeholder 12">
            <a:extLst>
              <a:ext uri="{FF2B5EF4-FFF2-40B4-BE49-F238E27FC236}">
                <a16:creationId xmlns:a16="http://schemas.microsoft.com/office/drawing/2014/main" id="{9CFDEBC9-7F45-449B-9240-EFAAABFB0E5A}"/>
              </a:ext>
            </a:extLst>
          </p:cNvPr>
          <p:cNvSpPr txBox="1">
            <a:spLocks/>
          </p:cNvSpPr>
          <p:nvPr/>
        </p:nvSpPr>
        <p:spPr>
          <a:xfrm>
            <a:off x="558800" y="2141538"/>
            <a:ext cx="4978400" cy="1135062"/>
          </a:xfrm>
          <a:prstGeom prst="rect">
            <a:avLst/>
          </a:prstGeom>
          <a:ln w="25400">
            <a:gradFill flip="none" rotWithShape="1">
              <a:gsLst>
                <a:gs pos="100000">
                  <a:schemeClr val="accent1">
                    <a:lumMod val="5000"/>
                    <a:lumOff val="95000"/>
                  </a:schemeClr>
                </a:gs>
                <a:gs pos="97000">
                  <a:schemeClr val="bg1">
                    <a:alpha val="0"/>
                  </a:schemeClr>
                </a:gs>
              </a:gsLst>
              <a:lin ang="5400000" scaled="1"/>
              <a:tileRect/>
            </a:grad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cap="all" baseline="0">
                <a:solidFill>
                  <a:schemeClr val="bg1"/>
                </a:solidFill>
                <a:latin typeface="+mj-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200" b="1" i="0" u="none" strike="noStrike" kern="1200" cap="all" spc="0" normalizeH="0" baseline="0" noProof="0" dirty="0">
                <a:ln>
                  <a:noFill/>
                </a:ln>
                <a:solidFill>
                  <a:prstClr val="white"/>
                </a:solidFill>
                <a:effectLst/>
                <a:uLnTx/>
                <a:uFillTx/>
                <a:latin typeface="Arial" panose="020B0604020202020204"/>
                <a:ea typeface="+mn-ea"/>
                <a:cs typeface="+mn-cs"/>
              </a:rPr>
              <a:t>Challenge your club to:</a:t>
            </a:r>
          </a:p>
        </p:txBody>
      </p:sp>
      <p:sp>
        <p:nvSpPr>
          <p:cNvPr id="7" name="Content Placeholder 22">
            <a:extLst>
              <a:ext uri="{FF2B5EF4-FFF2-40B4-BE49-F238E27FC236}">
                <a16:creationId xmlns:a16="http://schemas.microsoft.com/office/drawing/2014/main" id="{95063EE4-3D40-450A-9013-7425781E8079}"/>
              </a:ext>
            </a:extLst>
          </p:cNvPr>
          <p:cNvSpPr>
            <a:spLocks noGrp="1"/>
          </p:cNvSpPr>
          <p:nvPr>
            <p:ph type="subTitle" idx="1"/>
          </p:nvPr>
        </p:nvSpPr>
        <p:spPr>
          <a:xfrm>
            <a:off x="554567" y="3383632"/>
            <a:ext cx="4986867" cy="1975764"/>
          </a:xfrm>
        </p:spPr>
        <p:txBody>
          <a:bodyPr/>
          <a:lstStyle/>
          <a:p>
            <a:r>
              <a:rPr lang="en-US" sz="2500" b="1" dirty="0"/>
              <a:t>Increase Its Ability to Adapt</a:t>
            </a:r>
          </a:p>
          <a:p>
            <a:endParaRPr lang="en-US" dirty="0"/>
          </a:p>
        </p:txBody>
      </p:sp>
      <p:sp>
        <p:nvSpPr>
          <p:cNvPr id="9" name="Text Placeholder 25">
            <a:extLst>
              <a:ext uri="{FF2B5EF4-FFF2-40B4-BE49-F238E27FC236}">
                <a16:creationId xmlns:a16="http://schemas.microsoft.com/office/drawing/2014/main" id="{01CAF268-A72C-4692-9D8D-8B98B50653BD}"/>
              </a:ext>
            </a:extLst>
          </p:cNvPr>
          <p:cNvSpPr txBox="1">
            <a:spLocks/>
          </p:cNvSpPr>
          <p:nvPr/>
        </p:nvSpPr>
        <p:spPr>
          <a:xfrm>
            <a:off x="6096000" y="506224"/>
            <a:ext cx="5686425" cy="5845551"/>
          </a:xfrm>
          <a:prstGeom prst="rect">
            <a:avLst/>
          </a:prstGeom>
        </p:spPr>
        <p:txBody>
          <a:bodyPr vert="horz" lIns="91440" tIns="45720" rIns="91440" bIns="45720" rtlCol="0" anchor="ctr">
            <a:noAutofit/>
          </a:bodyPr>
          <a:lstStyle>
            <a:defPPr>
              <a:defRPr lang="en-US"/>
            </a:defPPr>
            <a:lvl1pPr marL="0" algn="r" defTabSz="914400" rtl="0" eaLnBrk="1" latinLnBrk="0" hangingPunct="1">
              <a:defRPr lang="en-US"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
                <a:srgbClr val="17458F"/>
              </a:buClr>
              <a:buFont typeface="Courier New" panose="02070309020205020404" pitchFamily="49" charset="0"/>
              <a:buChar char="o"/>
              <a:defRPr/>
            </a:pPr>
            <a:r>
              <a:rPr lang="en-US" sz="2400" b="1" dirty="0">
                <a:solidFill>
                  <a:srgbClr val="17458F"/>
                </a:solidFill>
              </a:rPr>
              <a:t>HOLD INNOVATION FORUMS AND BRAINSTORMING SESSIONS </a:t>
            </a:r>
            <a:r>
              <a:rPr lang="en-US" sz="2400" dirty="0">
                <a:solidFill>
                  <a:schemeClr val="tx1">
                    <a:lumMod val="75000"/>
                    <a:lumOff val="25000"/>
                  </a:schemeClr>
                </a:solidFill>
              </a:rPr>
              <a:t>with members and other participants to gather ideas.</a:t>
            </a:r>
          </a:p>
          <a:p>
            <a:pPr lvl="0" algn="l">
              <a:defRPr/>
            </a:pPr>
            <a:endParaRPr lang="en-US" sz="2400" dirty="0">
              <a:solidFill>
                <a:schemeClr val="tx1">
                  <a:lumMod val="75000"/>
                  <a:lumOff val="25000"/>
                </a:schemeClr>
              </a:solidFill>
            </a:endParaRPr>
          </a:p>
          <a:p>
            <a:pPr marL="342900" lvl="0" indent="-342900" algn="l">
              <a:buClr>
                <a:srgbClr val="17458F"/>
              </a:buClr>
              <a:buFont typeface="Courier New" panose="02070309020205020404" pitchFamily="49" charset="0"/>
              <a:buChar char="o"/>
              <a:defRPr/>
            </a:pPr>
            <a:r>
              <a:rPr lang="en-US" sz="2400" b="1" dirty="0">
                <a:solidFill>
                  <a:srgbClr val="17458F"/>
                </a:solidFill>
              </a:rPr>
              <a:t>SET ASIDE A SMALL FUND </a:t>
            </a:r>
            <a:r>
              <a:rPr lang="en-US" sz="2400" dirty="0">
                <a:solidFill>
                  <a:schemeClr val="tx1">
                    <a:lumMod val="75000"/>
                    <a:lumOff val="25000"/>
                  </a:schemeClr>
                </a:solidFill>
              </a:rPr>
              <a:t>to try new ideas and stay ahead of change.</a:t>
            </a:r>
          </a:p>
          <a:p>
            <a:pPr marL="342900" lvl="0" indent="-342900" algn="l">
              <a:buFont typeface="Arial" panose="020B0604020202020204" pitchFamily="34" charset="0"/>
              <a:buChar char="•"/>
              <a:defRPr/>
            </a:pPr>
            <a:endParaRPr lang="en-US" sz="2400" dirty="0">
              <a:solidFill>
                <a:schemeClr val="tx1">
                  <a:lumMod val="75000"/>
                  <a:lumOff val="25000"/>
                </a:schemeClr>
              </a:solidFill>
            </a:endParaRPr>
          </a:p>
          <a:p>
            <a:pPr marL="342900" lvl="0" indent="-342900" algn="l">
              <a:buClr>
                <a:srgbClr val="17458F"/>
              </a:buClr>
              <a:buFont typeface="Courier New" panose="02070309020205020404" pitchFamily="49" charset="0"/>
              <a:buChar char="o"/>
              <a:defRPr/>
            </a:pPr>
            <a:r>
              <a:rPr lang="en-US" sz="2400" b="1" dirty="0">
                <a:solidFill>
                  <a:srgbClr val="17458F"/>
                </a:solidFill>
              </a:rPr>
              <a:t>REVIEW CLUB ROLES, PROCESSES, AND TASKS </a:t>
            </a:r>
            <a:r>
              <a:rPr lang="en-US" sz="2400" dirty="0">
                <a:solidFill>
                  <a:schemeClr val="tx1">
                    <a:lumMod val="75000"/>
                    <a:lumOff val="25000"/>
                  </a:schemeClr>
                </a:solidFill>
              </a:rPr>
              <a:t>and look for ways to be more efficient.</a:t>
            </a:r>
          </a:p>
          <a:p>
            <a:pPr lvl="0" algn="l">
              <a:defRPr/>
            </a:pPr>
            <a:endParaRPr lang="en-US" sz="2400" dirty="0">
              <a:solidFill>
                <a:schemeClr val="tx1">
                  <a:lumMod val="75000"/>
                  <a:lumOff val="25000"/>
                </a:schemeClr>
              </a:solidFill>
            </a:endParaRPr>
          </a:p>
          <a:p>
            <a:pPr marL="342900" lvl="0" indent="-342900" algn="l">
              <a:buClr>
                <a:srgbClr val="17458F"/>
              </a:buClr>
              <a:buFont typeface="Courier New" panose="02070309020205020404" pitchFamily="49" charset="0"/>
              <a:buChar char="o"/>
              <a:defRPr/>
            </a:pPr>
            <a:r>
              <a:rPr lang="en-US" sz="2400" b="1" dirty="0">
                <a:solidFill>
                  <a:srgbClr val="17458F"/>
                </a:solidFill>
              </a:rPr>
              <a:t>ESTABLISH A CONTINUITY PLAN </a:t>
            </a:r>
            <a:r>
              <a:rPr lang="en-US" sz="2400" dirty="0">
                <a:solidFill>
                  <a:schemeClr val="tx1">
                    <a:lumMod val="75000"/>
                    <a:lumOff val="25000"/>
                  </a:schemeClr>
                </a:solidFill>
              </a:rPr>
              <a:t>so that efforts become cohesive, and all leaders become invested in a joint success.</a:t>
            </a:r>
          </a:p>
        </p:txBody>
      </p:sp>
    </p:spTree>
    <p:extLst>
      <p:ext uri="{BB962C8B-B14F-4D97-AF65-F5344CB8AC3E}">
        <p14:creationId xmlns:p14="http://schemas.microsoft.com/office/powerpoint/2010/main" val="358177930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2"/>
          <a:stretch>
            <a:fillRect/>
          </a:stretch>
        </p:blipFill>
        <p:spPr>
          <a:xfrm>
            <a:off x="1697114" y="1216241"/>
            <a:ext cx="8797771" cy="4916266"/>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1828799" y="1216241"/>
            <a:ext cx="8522563" cy="3835153"/>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“Innovation distinguishes between a leader and a follower.”</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Steve Jobs</a:t>
            </a:r>
          </a:p>
        </p:txBody>
      </p:sp>
    </p:spTree>
    <p:extLst>
      <p:ext uri="{BB962C8B-B14F-4D97-AF65-F5344CB8AC3E}">
        <p14:creationId xmlns:p14="http://schemas.microsoft.com/office/powerpoint/2010/main" val="48777721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4F2733-7847-4386-BFFD-2C447E835A7B}"/>
              </a:ext>
            </a:extLst>
          </p:cNvPr>
          <p:cNvSpPr>
            <a:spLocks noGrp="1"/>
          </p:cNvSpPr>
          <p:nvPr>
            <p:ph type="title"/>
          </p:nvPr>
        </p:nvSpPr>
        <p:spPr>
          <a:xfrm>
            <a:off x="381000" y="1"/>
            <a:ext cx="11739465" cy="1540042"/>
          </a:xfrm>
          <a:solidFill>
            <a:schemeClr val="bg1"/>
          </a:solidFill>
        </p:spPr>
        <p:txBody>
          <a:bodyPr bIns="365760"/>
          <a:lstStyle/>
          <a:p>
            <a:pPr lvl="0"/>
            <a:r>
              <a:rPr lang="en-US" dirty="0"/>
              <a:t>LEARN MORE</a:t>
            </a:r>
          </a:p>
        </p:txBody>
      </p:sp>
      <p:sp>
        <p:nvSpPr>
          <p:cNvPr id="2" name="Rectangle 1">
            <a:extLst>
              <a:ext uri="{FF2B5EF4-FFF2-40B4-BE49-F238E27FC236}">
                <a16:creationId xmlns:a16="http://schemas.microsoft.com/office/drawing/2014/main" id="{E456C098-AB5E-4D75-8A94-D074951D9B28}"/>
              </a:ext>
            </a:extLst>
          </p:cNvPr>
          <p:cNvSpPr/>
          <p:nvPr/>
        </p:nvSpPr>
        <p:spPr>
          <a:xfrm>
            <a:off x="266134" y="1994493"/>
            <a:ext cx="11659732" cy="4433073"/>
          </a:xfrm>
          <a:prstGeom prst="rect">
            <a:avLst/>
          </a:prstGeom>
        </p:spPr>
        <p:txBody>
          <a:bodyPr wrap="square">
            <a:spAutoFit/>
          </a:bodyPr>
          <a:lstStyle/>
          <a:p>
            <a:pPr marL="571500" indent="-571500">
              <a:lnSpc>
                <a:spcPct val="150000"/>
              </a:lnSpc>
              <a:spcBef>
                <a:spcPts val="0"/>
              </a:spcBef>
              <a:buFont typeface="Arial" panose="020B0604020202020204" pitchFamily="34" charset="0"/>
              <a:buChar char="•"/>
            </a:pPr>
            <a:r>
              <a:rPr lang="en-US" sz="3200" b="1" dirty="0">
                <a:solidFill>
                  <a:schemeClr val="bg1"/>
                </a:solidFill>
                <a:latin typeface="Arial" panose="020B0604020202020204" pitchFamily="34" charset="0"/>
                <a:cs typeface="Arial" panose="020B0604020202020204" pitchFamily="34" charset="0"/>
              </a:rPr>
              <a:t>Visit rotary.org/</a:t>
            </a:r>
            <a:r>
              <a:rPr lang="en-US" sz="3200" b="1" dirty="0" err="1">
                <a:solidFill>
                  <a:schemeClr val="bg1"/>
                </a:solidFill>
                <a:latin typeface="Arial" panose="020B0604020202020204" pitchFamily="34" charset="0"/>
                <a:cs typeface="Arial" panose="020B0604020202020204" pitchFamily="34" charset="0"/>
              </a:rPr>
              <a:t>actionplan</a:t>
            </a:r>
            <a:endParaRPr lang="en-US" sz="3200" b="1" dirty="0">
              <a:solidFill>
                <a:schemeClr val="bg1"/>
              </a:solidFill>
              <a:latin typeface="Arial" panose="020B0604020202020204" pitchFamily="34" charset="0"/>
              <a:cs typeface="Arial" panose="020B0604020202020204" pitchFamily="34" charset="0"/>
            </a:endParaRPr>
          </a:p>
          <a:p>
            <a:pPr marL="571500" indent="-571500">
              <a:lnSpc>
                <a:spcPct val="150000"/>
              </a:lnSpc>
              <a:spcBef>
                <a:spcPts val="0"/>
              </a:spcBef>
              <a:buFont typeface="Arial" panose="020B0604020202020204" pitchFamily="34" charset="0"/>
              <a:buChar char="•"/>
            </a:pPr>
            <a:r>
              <a:rPr lang="en-US" sz="3200" b="1" dirty="0">
                <a:solidFill>
                  <a:schemeClr val="bg1"/>
                </a:solidFill>
                <a:latin typeface="Arial" panose="020B0604020202020204" pitchFamily="34" charset="0"/>
                <a:cs typeface="Arial" panose="020B0604020202020204" pitchFamily="34" charset="0"/>
              </a:rPr>
              <a:t>Take the strategic planning course</a:t>
            </a:r>
          </a:p>
          <a:p>
            <a:pPr marL="571500" indent="-571500">
              <a:lnSpc>
                <a:spcPct val="150000"/>
              </a:lnSpc>
              <a:spcBef>
                <a:spcPts val="0"/>
              </a:spcBef>
              <a:buFont typeface="Arial" panose="020B0604020202020204" pitchFamily="34" charset="0"/>
              <a:buChar char="•"/>
            </a:pPr>
            <a:r>
              <a:rPr lang="en-US" sz="3200" b="1" dirty="0">
                <a:solidFill>
                  <a:schemeClr val="bg1"/>
                </a:solidFill>
                <a:latin typeface="Arial" panose="020B0604020202020204" pitchFamily="34" charset="0"/>
                <a:cs typeface="Arial" panose="020B0604020202020204" pitchFamily="34" charset="0"/>
              </a:rPr>
              <a:t>Download the strategic planning guide</a:t>
            </a:r>
          </a:p>
          <a:p>
            <a:pPr marL="571500" indent="-571500">
              <a:lnSpc>
                <a:spcPct val="150000"/>
              </a:lnSpc>
              <a:spcBef>
                <a:spcPts val="0"/>
              </a:spcBef>
              <a:buFont typeface="Arial" panose="020B0604020202020204" pitchFamily="34" charset="0"/>
              <a:buChar char="•"/>
            </a:pPr>
            <a:r>
              <a:rPr lang="en-US" sz="3200" b="1" dirty="0">
                <a:solidFill>
                  <a:schemeClr val="bg1"/>
                </a:solidFill>
                <a:latin typeface="Arial" panose="020B0604020202020204" pitchFamily="34" charset="0"/>
                <a:cs typeface="Arial" panose="020B0604020202020204" pitchFamily="34" charset="0"/>
              </a:rPr>
              <a:t>Update or create a new strategic plan for your club</a:t>
            </a:r>
          </a:p>
          <a:p>
            <a:pPr marL="571500" indent="-571500">
              <a:lnSpc>
                <a:spcPct val="150000"/>
              </a:lnSpc>
              <a:spcBef>
                <a:spcPts val="0"/>
              </a:spcBef>
              <a:buFont typeface="Arial" panose="020B0604020202020204" pitchFamily="34" charset="0"/>
              <a:buChar char="•"/>
            </a:pPr>
            <a:r>
              <a:rPr lang="en-US" sz="3200" b="1" dirty="0">
                <a:solidFill>
                  <a:schemeClr val="bg1"/>
                </a:solidFill>
                <a:latin typeface="Arial" panose="020B0604020202020204" pitchFamily="34" charset="0"/>
                <a:cs typeface="Arial" panose="020B0604020202020204" pitchFamily="34" charset="0"/>
              </a:rPr>
              <a:t>Think about how you can bring Rotary’s Action Plan to life</a:t>
            </a:r>
          </a:p>
        </p:txBody>
      </p:sp>
    </p:spTree>
    <p:extLst>
      <p:ext uri="{BB962C8B-B14F-4D97-AF65-F5344CB8AC3E}">
        <p14:creationId xmlns:p14="http://schemas.microsoft.com/office/powerpoint/2010/main" val="320256353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D5F43D8-38CF-4D05-9E59-8A9FEDDD2CAF}"/>
              </a:ext>
            </a:extLst>
          </p:cNvPr>
          <p:cNvSpPr>
            <a:spLocks noGrp="1"/>
          </p:cNvSpPr>
          <p:nvPr>
            <p:ph type="body" sz="quarter" idx="14"/>
          </p:nvPr>
        </p:nvSpPr>
        <p:spPr/>
        <p:txBody>
          <a:bodyPr>
            <a:noAutofit/>
          </a:bodyPr>
          <a:lstStyle/>
          <a:p>
            <a:pPr defTabSz="1219170" eaLnBrk="0" fontAlgn="base" hangingPunct="0">
              <a:spcBef>
                <a:spcPct val="0"/>
              </a:spcBef>
              <a:spcAft>
                <a:spcPct val="0"/>
              </a:spcAft>
            </a:pPr>
            <a:r>
              <a:rPr lang="en-US" altLang="en-US" sz="4000" dirty="0">
                <a:solidFill>
                  <a:srgbClr val="F7A81B"/>
                </a:solidFill>
                <a:latin typeface="Arial" panose="020B0604020202020204" pitchFamily="34" charset="0"/>
                <a:cs typeface="Arial" panose="020B0604020202020204" pitchFamily="34" charset="0"/>
              </a:rPr>
              <a:t>Leading</a:t>
            </a:r>
            <a:r>
              <a:rPr lang="en-US" altLang="en-US" sz="4000" dirty="0">
                <a:solidFill>
                  <a:srgbClr val="17458F"/>
                </a:solidFill>
                <a:latin typeface="Arial" panose="020B0604020202020204" pitchFamily="34" charset="0"/>
                <a:cs typeface="Arial" panose="020B0604020202020204" pitchFamily="34" charset="0"/>
              </a:rPr>
              <a:t> versus managing</a:t>
            </a:r>
          </a:p>
        </p:txBody>
      </p:sp>
      <p:pic>
        <p:nvPicPr>
          <p:cNvPr id="14" name="Picture 13">
            <a:extLst>
              <a:ext uri="{FF2B5EF4-FFF2-40B4-BE49-F238E27FC236}">
                <a16:creationId xmlns:a16="http://schemas.microsoft.com/office/drawing/2014/main" id="{F0B24CF2-1982-4756-9831-D3A624D54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3290" y="407907"/>
            <a:ext cx="4505371" cy="6010356"/>
          </a:xfrm>
          <a:prstGeom prst="rect">
            <a:avLst/>
          </a:prstGeom>
        </p:spPr>
      </p:pic>
    </p:spTree>
    <p:extLst>
      <p:ext uri="{BB962C8B-B14F-4D97-AF65-F5344CB8AC3E}">
        <p14:creationId xmlns:p14="http://schemas.microsoft.com/office/powerpoint/2010/main" val="160212767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4102D081-B6A2-473C-96C8-B507B5C561F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2" b="22"/>
          <a:stretch>
            <a:fillRect/>
          </a:stretch>
        </p:blipFill>
        <p:spPr/>
      </p:pic>
      <p:sp>
        <p:nvSpPr>
          <p:cNvPr id="16" name="Text Placeholder 15">
            <a:extLst>
              <a:ext uri="{FF2B5EF4-FFF2-40B4-BE49-F238E27FC236}">
                <a16:creationId xmlns:a16="http://schemas.microsoft.com/office/drawing/2014/main" id="{C7AADBBF-83A8-4D4F-8C05-3A4251FF5A2F}"/>
              </a:ext>
            </a:extLst>
          </p:cNvPr>
          <p:cNvSpPr>
            <a:spLocks noGrp="1"/>
          </p:cNvSpPr>
          <p:nvPr>
            <p:ph type="body" sz="quarter" idx="16"/>
          </p:nvPr>
        </p:nvSpPr>
        <p:spPr>
          <a:xfrm>
            <a:off x="0" y="0"/>
            <a:ext cx="12192000" cy="6858000"/>
          </a:xfrm>
        </p:spPr>
        <p:txBody>
          <a:bodyPr/>
          <a:lstStyle/>
          <a:p>
            <a:r>
              <a:rPr lang="en-US" dirty="0"/>
              <a:t>THE CASE FOR CHANGE</a:t>
            </a:r>
          </a:p>
        </p:txBody>
      </p:sp>
      <p:sp>
        <p:nvSpPr>
          <p:cNvPr id="3" name="TextBox 2">
            <a:extLst>
              <a:ext uri="{FF2B5EF4-FFF2-40B4-BE49-F238E27FC236}">
                <a16:creationId xmlns:a16="http://schemas.microsoft.com/office/drawing/2014/main" id="{BBC07BED-CCB7-984B-BB70-40293C92F076}"/>
              </a:ext>
            </a:extLst>
          </p:cNvPr>
          <p:cNvSpPr txBox="1"/>
          <p:nvPr/>
        </p:nvSpPr>
        <p:spPr>
          <a:xfrm>
            <a:off x="-1477108" y="426251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2969501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39">
            <a:extLst>
              <a:ext uri="{FF2B5EF4-FFF2-40B4-BE49-F238E27FC236}">
                <a16:creationId xmlns:a16="http://schemas.microsoft.com/office/drawing/2014/main" id="{CA9FC7AA-77A0-42FF-BF94-CFBD4F63E7E3}"/>
              </a:ext>
            </a:extLst>
          </p:cNvPr>
          <p:cNvSpPr>
            <a:spLocks noGrp="1"/>
          </p:cNvSpPr>
          <p:nvPr>
            <p:ph type="body" sz="quarter" idx="16"/>
          </p:nvPr>
        </p:nvSpPr>
        <p:spPr/>
        <p:txBody>
          <a:bodyPr/>
          <a:lstStyle/>
          <a:p>
            <a:r>
              <a:rPr lang="en-US" dirty="0"/>
              <a:t>subhead</a:t>
            </a:r>
          </a:p>
        </p:txBody>
      </p:sp>
      <p:sp>
        <p:nvSpPr>
          <p:cNvPr id="27" name="Text Placeholder 26">
            <a:extLst>
              <a:ext uri="{FF2B5EF4-FFF2-40B4-BE49-F238E27FC236}">
                <a16:creationId xmlns:a16="http://schemas.microsoft.com/office/drawing/2014/main" id="{21C509E8-9E06-4605-B923-467D6758AC29}"/>
              </a:ext>
            </a:extLst>
          </p:cNvPr>
          <p:cNvSpPr>
            <a:spLocks noGrp="1"/>
          </p:cNvSpPr>
          <p:nvPr>
            <p:ph type="body" sz="quarter" idx="14"/>
          </p:nvPr>
        </p:nvSpPr>
        <p:spPr>
          <a:xfrm>
            <a:off x="6879771" y="1498604"/>
            <a:ext cx="4978400" cy="1135062"/>
          </a:xfrm>
        </p:spPr>
        <p:txBody>
          <a:bodyPr/>
          <a:lstStyle/>
          <a:p>
            <a:pPr lvl="0"/>
            <a:r>
              <a:rPr lang="en-US" dirty="0"/>
              <a:t>EXTERNAL FACTORS</a:t>
            </a:r>
          </a:p>
        </p:txBody>
      </p:sp>
      <p:sp>
        <p:nvSpPr>
          <p:cNvPr id="53" name="Subtitle 52">
            <a:extLst>
              <a:ext uri="{FF2B5EF4-FFF2-40B4-BE49-F238E27FC236}">
                <a16:creationId xmlns:a16="http://schemas.microsoft.com/office/drawing/2014/main" id="{B358482D-91A1-4E7B-A8BC-6BCA29C29614}"/>
              </a:ext>
            </a:extLst>
          </p:cNvPr>
          <p:cNvSpPr>
            <a:spLocks noGrp="1"/>
          </p:cNvSpPr>
          <p:nvPr>
            <p:ph type="subTitle" idx="1"/>
          </p:nvPr>
        </p:nvSpPr>
        <p:spPr>
          <a:xfrm>
            <a:off x="6871304" y="2950958"/>
            <a:ext cx="4986867" cy="1975764"/>
          </a:xfrm>
        </p:spPr>
        <p:txBody>
          <a:bodyPr>
            <a:noAutofit/>
          </a:bodyPr>
          <a:lstStyle/>
          <a:p>
            <a:pPr marL="342900" indent="-342900">
              <a:buFont typeface="Arial" panose="020B0604020202020204" pitchFamily="34" charset="0"/>
              <a:buChar char="•"/>
            </a:pPr>
            <a:r>
              <a:rPr lang="en-US" sz="2400" dirty="0">
                <a:latin typeface="+mn-lt"/>
              </a:rPr>
              <a:t>Technological</a:t>
            </a:r>
          </a:p>
          <a:p>
            <a:pPr marL="342900" indent="-342900">
              <a:buFont typeface="Arial" panose="020B0604020202020204" pitchFamily="34" charset="0"/>
              <a:buChar char="•"/>
            </a:pPr>
            <a:r>
              <a:rPr lang="en-US" sz="2400" dirty="0">
                <a:latin typeface="+mn-lt"/>
              </a:rPr>
              <a:t>Demographic</a:t>
            </a:r>
          </a:p>
          <a:p>
            <a:pPr marL="342900" indent="-342900">
              <a:buFont typeface="Arial" panose="020B0604020202020204" pitchFamily="34" charset="0"/>
              <a:buChar char="•"/>
            </a:pPr>
            <a:r>
              <a:rPr lang="en-US" sz="2400" dirty="0">
                <a:latin typeface="+mn-lt"/>
              </a:rPr>
              <a:t>Social</a:t>
            </a:r>
          </a:p>
          <a:p>
            <a:pPr marL="342900" indent="-342900">
              <a:buFont typeface="Arial" panose="020B0604020202020204" pitchFamily="34" charset="0"/>
              <a:buChar char="•"/>
            </a:pPr>
            <a:r>
              <a:rPr lang="en-US" sz="2400" dirty="0">
                <a:latin typeface="+mn-lt"/>
              </a:rPr>
              <a:t>Competitive</a:t>
            </a:r>
          </a:p>
          <a:p>
            <a:pPr marL="342900" indent="-342900">
              <a:buFont typeface="Arial" panose="020B0604020202020204" pitchFamily="34" charset="0"/>
              <a:buChar char="•"/>
            </a:pPr>
            <a:r>
              <a:rPr lang="en-US" sz="2400" dirty="0">
                <a:latin typeface="+mn-lt"/>
              </a:rPr>
              <a:t>Economic</a:t>
            </a:r>
          </a:p>
          <a:p>
            <a:pPr marL="342900" indent="-342900">
              <a:buFont typeface="Arial" panose="020B0604020202020204" pitchFamily="34" charset="0"/>
              <a:buChar char="•"/>
            </a:pPr>
            <a:r>
              <a:rPr lang="en-US" sz="2400" dirty="0">
                <a:latin typeface="+mn-lt"/>
              </a:rPr>
              <a:t>Political</a:t>
            </a:r>
          </a:p>
        </p:txBody>
      </p:sp>
      <p:pic>
        <p:nvPicPr>
          <p:cNvPr id="10" name="Picture 21">
            <a:extLst>
              <a:ext uri="{FF2B5EF4-FFF2-40B4-BE49-F238E27FC236}">
                <a16:creationId xmlns:a16="http://schemas.microsoft.com/office/drawing/2014/main" id="{C711A4A8-9277-4ABC-8A52-B4E3A8B1A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84" y="885824"/>
            <a:ext cx="5846233" cy="508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090336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39">
            <a:extLst>
              <a:ext uri="{FF2B5EF4-FFF2-40B4-BE49-F238E27FC236}">
                <a16:creationId xmlns:a16="http://schemas.microsoft.com/office/drawing/2014/main" id="{CA9FC7AA-77A0-42FF-BF94-CFBD4F63E7E3}"/>
              </a:ext>
            </a:extLst>
          </p:cNvPr>
          <p:cNvSpPr>
            <a:spLocks noGrp="1"/>
          </p:cNvSpPr>
          <p:nvPr>
            <p:ph type="body" sz="quarter" idx="16"/>
          </p:nvPr>
        </p:nvSpPr>
        <p:spPr/>
        <p:txBody>
          <a:bodyPr/>
          <a:lstStyle/>
          <a:p>
            <a:r>
              <a:rPr lang="en-US" dirty="0"/>
              <a:t>subhead</a:t>
            </a:r>
          </a:p>
        </p:txBody>
      </p:sp>
      <p:sp>
        <p:nvSpPr>
          <p:cNvPr id="27" name="Text Placeholder 26">
            <a:extLst>
              <a:ext uri="{FF2B5EF4-FFF2-40B4-BE49-F238E27FC236}">
                <a16:creationId xmlns:a16="http://schemas.microsoft.com/office/drawing/2014/main" id="{21C509E8-9E06-4605-B923-467D6758AC29}"/>
              </a:ext>
            </a:extLst>
          </p:cNvPr>
          <p:cNvSpPr>
            <a:spLocks noGrp="1"/>
          </p:cNvSpPr>
          <p:nvPr>
            <p:ph type="body" sz="quarter" idx="14"/>
          </p:nvPr>
        </p:nvSpPr>
        <p:spPr>
          <a:xfrm>
            <a:off x="6879771" y="1498604"/>
            <a:ext cx="4978400" cy="1135062"/>
          </a:xfrm>
        </p:spPr>
        <p:txBody>
          <a:bodyPr/>
          <a:lstStyle/>
          <a:p>
            <a:pPr lvl="0"/>
            <a:r>
              <a:rPr lang="en-US" dirty="0"/>
              <a:t>INTERNAL FACTORS</a:t>
            </a:r>
          </a:p>
        </p:txBody>
      </p:sp>
      <p:graphicFrame>
        <p:nvGraphicFramePr>
          <p:cNvPr id="7" name="Diagram 6">
            <a:extLst>
              <a:ext uri="{FF2B5EF4-FFF2-40B4-BE49-F238E27FC236}">
                <a16:creationId xmlns:a16="http://schemas.microsoft.com/office/drawing/2014/main" id="{0396B406-FA99-46EC-A5B5-28DD75E6BCEA}"/>
              </a:ext>
            </a:extLst>
          </p:cNvPr>
          <p:cNvGraphicFramePr/>
          <p:nvPr>
            <p:extLst>
              <p:ext uri="{D42A27DB-BD31-4B8C-83A1-F6EECF244321}">
                <p14:modId xmlns:p14="http://schemas.microsoft.com/office/powerpoint/2010/main" val="1933488183"/>
              </p:ext>
            </p:extLst>
          </p:nvPr>
        </p:nvGraphicFramePr>
        <p:xfrm>
          <a:off x="-914724" y="832880"/>
          <a:ext cx="6618840" cy="4377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ubtitle 52">
            <a:extLst>
              <a:ext uri="{FF2B5EF4-FFF2-40B4-BE49-F238E27FC236}">
                <a16:creationId xmlns:a16="http://schemas.microsoft.com/office/drawing/2014/main" id="{94F51513-4A77-427F-97D2-8D2835A68399}"/>
              </a:ext>
            </a:extLst>
          </p:cNvPr>
          <p:cNvSpPr>
            <a:spLocks noGrp="1"/>
          </p:cNvSpPr>
          <p:nvPr>
            <p:ph type="subTitle" idx="1"/>
          </p:nvPr>
        </p:nvSpPr>
        <p:spPr>
          <a:xfrm>
            <a:off x="6871304" y="2950957"/>
            <a:ext cx="4986867" cy="2554897"/>
          </a:xfrm>
        </p:spPr>
        <p:txBody>
          <a:bodyPr>
            <a:noAutofit/>
          </a:bodyPr>
          <a:lstStyle/>
          <a:p>
            <a:pPr marL="342900" indent="-342900">
              <a:buFont typeface="Arial" panose="020B0604020202020204" pitchFamily="34" charset="0"/>
              <a:buChar char="•"/>
            </a:pPr>
            <a:r>
              <a:rPr lang="en-US" sz="2400" dirty="0">
                <a:latin typeface="+mn-lt"/>
              </a:rPr>
              <a:t>Worldwide membership numbers are stagnant and even trending down</a:t>
            </a:r>
          </a:p>
          <a:p>
            <a:pPr marL="342900" indent="-342900">
              <a:buFont typeface="Arial" panose="020B0604020202020204" pitchFamily="34" charset="0"/>
              <a:buChar char="•"/>
            </a:pPr>
            <a:r>
              <a:rPr lang="en-US" sz="2400" dirty="0">
                <a:latin typeface="+mn-lt"/>
              </a:rPr>
              <a:t>Complex organizational structure</a:t>
            </a:r>
          </a:p>
          <a:p>
            <a:pPr marL="342900" indent="-342900">
              <a:buFont typeface="Arial" panose="020B0604020202020204" pitchFamily="34" charset="0"/>
              <a:buChar char="•"/>
            </a:pPr>
            <a:r>
              <a:rPr lang="en-US" sz="2400" dirty="0">
                <a:latin typeface="+mn-lt"/>
              </a:rPr>
              <a:t>Lack of continuity</a:t>
            </a:r>
          </a:p>
          <a:p>
            <a:pPr marL="342900" indent="-342900">
              <a:buFont typeface="Arial" panose="020B0604020202020204" pitchFamily="34" charset="0"/>
              <a:buChar char="•"/>
            </a:pPr>
            <a:r>
              <a:rPr lang="en-US" sz="2400" dirty="0">
                <a:latin typeface="+mn-lt"/>
              </a:rPr>
              <a:t>Preparing for a post-polio world</a:t>
            </a:r>
          </a:p>
        </p:txBody>
      </p:sp>
    </p:spTree>
    <p:extLst>
      <p:ext uri="{BB962C8B-B14F-4D97-AF65-F5344CB8AC3E}">
        <p14:creationId xmlns:p14="http://schemas.microsoft.com/office/powerpoint/2010/main" val="108162337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39">
            <a:extLst>
              <a:ext uri="{FF2B5EF4-FFF2-40B4-BE49-F238E27FC236}">
                <a16:creationId xmlns:a16="http://schemas.microsoft.com/office/drawing/2014/main" id="{CA9FC7AA-77A0-42FF-BF94-CFBD4F63E7E3}"/>
              </a:ext>
            </a:extLst>
          </p:cNvPr>
          <p:cNvSpPr>
            <a:spLocks noGrp="1"/>
          </p:cNvSpPr>
          <p:nvPr>
            <p:ph type="body" sz="quarter" idx="16"/>
          </p:nvPr>
        </p:nvSpPr>
        <p:spPr>
          <a:xfrm>
            <a:off x="7846244" y="0"/>
            <a:ext cx="4345756" cy="6858000"/>
          </a:xfrm>
        </p:spPr>
        <p:txBody>
          <a:bodyPr/>
          <a:lstStyle/>
          <a:p>
            <a:r>
              <a:rPr lang="en-US" dirty="0"/>
              <a:t>subhead</a:t>
            </a:r>
          </a:p>
        </p:txBody>
      </p:sp>
      <p:sp>
        <p:nvSpPr>
          <p:cNvPr id="27" name="Text Placeholder 26">
            <a:extLst>
              <a:ext uri="{FF2B5EF4-FFF2-40B4-BE49-F238E27FC236}">
                <a16:creationId xmlns:a16="http://schemas.microsoft.com/office/drawing/2014/main" id="{21C509E8-9E06-4605-B923-467D6758AC29}"/>
              </a:ext>
            </a:extLst>
          </p:cNvPr>
          <p:cNvSpPr>
            <a:spLocks noGrp="1"/>
          </p:cNvSpPr>
          <p:nvPr>
            <p:ph type="body" sz="quarter" idx="14"/>
          </p:nvPr>
        </p:nvSpPr>
        <p:spPr>
          <a:xfrm>
            <a:off x="8034779" y="1783799"/>
            <a:ext cx="3968685" cy="1135062"/>
          </a:xfrm>
        </p:spPr>
        <p:txBody>
          <a:bodyPr/>
          <a:lstStyle/>
          <a:p>
            <a:pPr lvl="0"/>
            <a:r>
              <a:rPr lang="en-US" altLang="en-US" sz="4000" dirty="0"/>
              <a:t>NORTH AMERICAN MEMBERSHIP TRENDS</a:t>
            </a:r>
            <a:endParaRPr lang="en-US" sz="4000" dirty="0"/>
          </a:p>
        </p:txBody>
      </p:sp>
      <p:sp>
        <p:nvSpPr>
          <p:cNvPr id="6" name="Subtitle 52">
            <a:extLst>
              <a:ext uri="{FF2B5EF4-FFF2-40B4-BE49-F238E27FC236}">
                <a16:creationId xmlns:a16="http://schemas.microsoft.com/office/drawing/2014/main" id="{D2E0F566-ED3A-4861-BCC9-C8906DD5F44C}"/>
              </a:ext>
            </a:extLst>
          </p:cNvPr>
          <p:cNvSpPr>
            <a:spLocks noGrp="1"/>
          </p:cNvSpPr>
          <p:nvPr>
            <p:ph type="subTitle" idx="1"/>
          </p:nvPr>
        </p:nvSpPr>
        <p:spPr>
          <a:xfrm>
            <a:off x="7945502" y="3365479"/>
            <a:ext cx="4057962" cy="1975764"/>
          </a:xfrm>
        </p:spPr>
        <p:txBody>
          <a:bodyPr>
            <a:noAutofit/>
          </a:bodyPr>
          <a:lstStyle/>
          <a:p>
            <a:pPr marL="342900" indent="-342900">
              <a:buFont typeface="Arial" panose="020B0604020202020204" pitchFamily="34" charset="0"/>
              <a:buChar char="•"/>
            </a:pPr>
            <a:r>
              <a:rPr lang="en-US" sz="2400" dirty="0">
                <a:latin typeface="+mn-lt"/>
              </a:rPr>
              <a:t>Membership decline since 2005:</a:t>
            </a:r>
          </a:p>
          <a:p>
            <a:pPr marL="342900" indent="-342900">
              <a:buFont typeface="Arial" panose="020B0604020202020204" pitchFamily="34" charset="0"/>
              <a:buChar char="•"/>
            </a:pPr>
            <a:r>
              <a:rPr lang="en-US" sz="2400" dirty="0">
                <a:latin typeface="+mn-lt"/>
              </a:rPr>
              <a:t>USA &amp; Canada: 18.7%</a:t>
            </a:r>
          </a:p>
          <a:p>
            <a:pPr marL="342900" indent="-342900">
              <a:buFont typeface="Arial" panose="020B0604020202020204" pitchFamily="34" charset="0"/>
              <a:buChar char="•"/>
            </a:pPr>
            <a:r>
              <a:rPr lang="en-US" sz="2400" dirty="0">
                <a:latin typeface="+mn-lt"/>
              </a:rPr>
              <a:t>Worldwide: 0.1%</a:t>
            </a:r>
          </a:p>
          <a:p>
            <a:pPr marL="342900" indent="-342900">
              <a:buFont typeface="Arial" panose="020B0604020202020204" pitchFamily="34" charset="0"/>
              <a:buChar char="•"/>
            </a:pPr>
            <a:endParaRPr lang="en-US" sz="2400" dirty="0">
              <a:latin typeface="+mn-lt"/>
            </a:endParaRPr>
          </a:p>
        </p:txBody>
      </p:sp>
      <p:graphicFrame>
        <p:nvGraphicFramePr>
          <p:cNvPr id="7" name="Chart 6">
            <a:extLst>
              <a:ext uri="{FF2B5EF4-FFF2-40B4-BE49-F238E27FC236}">
                <a16:creationId xmlns:a16="http://schemas.microsoft.com/office/drawing/2014/main" id="{7D9CDC9A-8915-461E-A2B9-E1EAC468EEB7}"/>
              </a:ext>
            </a:extLst>
          </p:cNvPr>
          <p:cNvGraphicFramePr>
            <a:graphicFrameLocks/>
          </p:cNvGraphicFramePr>
          <p:nvPr>
            <p:extLst>
              <p:ext uri="{D42A27DB-BD31-4B8C-83A1-F6EECF244321}">
                <p14:modId xmlns:p14="http://schemas.microsoft.com/office/powerpoint/2010/main" val="812755194"/>
              </p:ext>
            </p:extLst>
          </p:nvPr>
        </p:nvGraphicFramePr>
        <p:xfrm>
          <a:off x="85663" y="690813"/>
          <a:ext cx="7196222" cy="54763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222762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39">
            <a:extLst>
              <a:ext uri="{FF2B5EF4-FFF2-40B4-BE49-F238E27FC236}">
                <a16:creationId xmlns:a16="http://schemas.microsoft.com/office/drawing/2014/main" id="{CA9FC7AA-77A0-42FF-BF94-CFBD4F63E7E3}"/>
              </a:ext>
            </a:extLst>
          </p:cNvPr>
          <p:cNvSpPr>
            <a:spLocks noGrp="1"/>
          </p:cNvSpPr>
          <p:nvPr>
            <p:ph type="body" sz="quarter" idx="16"/>
          </p:nvPr>
        </p:nvSpPr>
        <p:spPr>
          <a:xfrm>
            <a:off x="7846244" y="0"/>
            <a:ext cx="4345756" cy="6858000"/>
          </a:xfrm>
        </p:spPr>
        <p:txBody>
          <a:bodyPr/>
          <a:lstStyle/>
          <a:p>
            <a:r>
              <a:rPr lang="en-US" dirty="0"/>
              <a:t>subhead</a:t>
            </a:r>
          </a:p>
        </p:txBody>
      </p:sp>
      <p:sp>
        <p:nvSpPr>
          <p:cNvPr id="27" name="Text Placeholder 26">
            <a:extLst>
              <a:ext uri="{FF2B5EF4-FFF2-40B4-BE49-F238E27FC236}">
                <a16:creationId xmlns:a16="http://schemas.microsoft.com/office/drawing/2014/main" id="{21C509E8-9E06-4605-B923-467D6758AC29}"/>
              </a:ext>
            </a:extLst>
          </p:cNvPr>
          <p:cNvSpPr>
            <a:spLocks noGrp="1"/>
          </p:cNvSpPr>
          <p:nvPr>
            <p:ph type="body" sz="quarter" idx="14"/>
          </p:nvPr>
        </p:nvSpPr>
        <p:spPr>
          <a:xfrm>
            <a:off x="8034779" y="1783799"/>
            <a:ext cx="3968685" cy="1135062"/>
          </a:xfrm>
        </p:spPr>
        <p:txBody>
          <a:bodyPr/>
          <a:lstStyle/>
          <a:p>
            <a:pPr lvl="0"/>
            <a:r>
              <a:rPr lang="en-US" sz="4000" dirty="0"/>
              <a:t>WORLDWIDE</a:t>
            </a:r>
          </a:p>
        </p:txBody>
      </p:sp>
      <p:pic>
        <p:nvPicPr>
          <p:cNvPr id="6" name="Picture 5">
            <a:extLst>
              <a:ext uri="{FF2B5EF4-FFF2-40B4-BE49-F238E27FC236}">
                <a16:creationId xmlns:a16="http://schemas.microsoft.com/office/drawing/2014/main" id="{B1453995-06D3-45D9-924E-624AC72FAC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950" y="961766"/>
            <a:ext cx="2574505" cy="4934467"/>
          </a:xfrm>
          <a:prstGeom prst="rect">
            <a:avLst/>
          </a:prstGeom>
        </p:spPr>
      </p:pic>
      <p:sp>
        <p:nvSpPr>
          <p:cNvPr id="7" name="Subtitle 52">
            <a:extLst>
              <a:ext uri="{FF2B5EF4-FFF2-40B4-BE49-F238E27FC236}">
                <a16:creationId xmlns:a16="http://schemas.microsoft.com/office/drawing/2014/main" id="{B2DED9C3-248E-4ED6-9E03-D9FAD7FD9E65}"/>
              </a:ext>
            </a:extLst>
          </p:cNvPr>
          <p:cNvSpPr>
            <a:spLocks noGrp="1"/>
          </p:cNvSpPr>
          <p:nvPr>
            <p:ph type="subTitle" idx="1"/>
          </p:nvPr>
        </p:nvSpPr>
        <p:spPr>
          <a:xfrm>
            <a:off x="7945502" y="3354136"/>
            <a:ext cx="4057962" cy="1975764"/>
          </a:xfrm>
        </p:spPr>
        <p:txBody>
          <a:bodyPr>
            <a:noAutofit/>
          </a:bodyPr>
          <a:lstStyle/>
          <a:p>
            <a:pPr algn="ctr"/>
            <a:r>
              <a:rPr lang="en-US" sz="2400" dirty="0">
                <a:latin typeface="+mn-lt"/>
              </a:rPr>
              <a:t>All-time record number of members in and out of Rotary last year</a:t>
            </a:r>
          </a:p>
        </p:txBody>
      </p:sp>
    </p:spTree>
    <p:extLst>
      <p:ext uri="{BB962C8B-B14F-4D97-AF65-F5344CB8AC3E}">
        <p14:creationId xmlns:p14="http://schemas.microsoft.com/office/powerpoint/2010/main" val="115230402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A830D-583E-4762-84D0-16AFAF4B741E}"/>
              </a:ext>
            </a:extLst>
          </p:cNvPr>
          <p:cNvSpPr>
            <a:spLocks noGrp="1"/>
          </p:cNvSpPr>
          <p:nvPr>
            <p:ph type="title"/>
          </p:nvPr>
        </p:nvSpPr>
        <p:spPr/>
        <p:txBody>
          <a:bodyPr/>
          <a:lstStyle/>
          <a:p>
            <a:r>
              <a:rPr lang="en-US" dirty="0"/>
              <a:t>Worldwide Events</a:t>
            </a:r>
          </a:p>
        </p:txBody>
      </p:sp>
      <p:sp>
        <p:nvSpPr>
          <p:cNvPr id="6" name="Rectangle: Rounded Corners 5">
            <a:extLst>
              <a:ext uri="{FF2B5EF4-FFF2-40B4-BE49-F238E27FC236}">
                <a16:creationId xmlns:a16="http://schemas.microsoft.com/office/drawing/2014/main" id="{49E71DC4-2345-4024-B9EB-C3C4B52BBBDC}"/>
              </a:ext>
            </a:extLst>
          </p:cNvPr>
          <p:cNvSpPr/>
          <p:nvPr/>
        </p:nvSpPr>
        <p:spPr>
          <a:xfrm>
            <a:off x="3503251" y="1540043"/>
            <a:ext cx="318736" cy="4846320"/>
          </a:xfrm>
          <a:prstGeom prst="round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Depression</a:t>
            </a:r>
          </a:p>
        </p:txBody>
      </p:sp>
      <p:sp>
        <p:nvSpPr>
          <p:cNvPr id="8" name="Rectangle: Rounded Corners 7">
            <a:extLst>
              <a:ext uri="{FF2B5EF4-FFF2-40B4-BE49-F238E27FC236}">
                <a16:creationId xmlns:a16="http://schemas.microsoft.com/office/drawing/2014/main" id="{B86E8179-3965-4B14-87D9-99E09D0D8555}"/>
              </a:ext>
            </a:extLst>
          </p:cNvPr>
          <p:cNvSpPr/>
          <p:nvPr/>
        </p:nvSpPr>
        <p:spPr>
          <a:xfrm>
            <a:off x="4217749" y="1540043"/>
            <a:ext cx="528912" cy="4846320"/>
          </a:xfrm>
          <a:prstGeom prst="round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WWII</a:t>
            </a:r>
          </a:p>
        </p:txBody>
      </p:sp>
      <p:sp>
        <p:nvSpPr>
          <p:cNvPr id="9" name="Rectangle: Rounded Corners 8">
            <a:extLst>
              <a:ext uri="{FF2B5EF4-FFF2-40B4-BE49-F238E27FC236}">
                <a16:creationId xmlns:a16="http://schemas.microsoft.com/office/drawing/2014/main" id="{A7CD490D-9A9D-430A-963F-066F92AC1887}"/>
              </a:ext>
            </a:extLst>
          </p:cNvPr>
          <p:cNvSpPr/>
          <p:nvPr/>
        </p:nvSpPr>
        <p:spPr>
          <a:xfrm>
            <a:off x="7944698" y="1540044"/>
            <a:ext cx="310069" cy="4846320"/>
          </a:xfrm>
          <a:prstGeom prst="round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Black Monday &amp; recession</a:t>
            </a:r>
          </a:p>
        </p:txBody>
      </p:sp>
      <p:sp>
        <p:nvSpPr>
          <p:cNvPr id="10" name="Rectangle: Rounded Corners 9">
            <a:extLst>
              <a:ext uri="{FF2B5EF4-FFF2-40B4-BE49-F238E27FC236}">
                <a16:creationId xmlns:a16="http://schemas.microsoft.com/office/drawing/2014/main" id="{E57859C4-FC96-478E-8B62-0E817C445412}"/>
              </a:ext>
            </a:extLst>
          </p:cNvPr>
          <p:cNvSpPr/>
          <p:nvPr/>
        </p:nvSpPr>
        <p:spPr>
          <a:xfrm>
            <a:off x="9464941" y="1540044"/>
            <a:ext cx="316906" cy="4846320"/>
          </a:xfrm>
          <a:prstGeom prst="round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2008 recession &amp; EU debt crisis</a:t>
            </a:r>
          </a:p>
        </p:txBody>
      </p:sp>
      <p:sp>
        <p:nvSpPr>
          <p:cNvPr id="11" name="Rectangle: Rounded Corners 10">
            <a:extLst>
              <a:ext uri="{FF2B5EF4-FFF2-40B4-BE49-F238E27FC236}">
                <a16:creationId xmlns:a16="http://schemas.microsoft.com/office/drawing/2014/main" id="{93BBED03-D98F-4F2D-8250-937D8D27DED5}"/>
              </a:ext>
            </a:extLst>
          </p:cNvPr>
          <p:cNvSpPr/>
          <p:nvPr/>
        </p:nvSpPr>
        <p:spPr>
          <a:xfrm>
            <a:off x="8711049" y="1540044"/>
            <a:ext cx="399395" cy="4846320"/>
          </a:xfrm>
          <a:prstGeom prst="round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Asian financial crisis &amp; dotcom bubble</a:t>
            </a:r>
          </a:p>
        </p:txBody>
      </p:sp>
      <p:sp>
        <p:nvSpPr>
          <p:cNvPr id="12" name="Rectangle: Rounded Corners 11">
            <a:extLst>
              <a:ext uri="{FF2B5EF4-FFF2-40B4-BE49-F238E27FC236}">
                <a16:creationId xmlns:a16="http://schemas.microsoft.com/office/drawing/2014/main" id="{84B5F075-9DB3-46BF-A188-5BE4835876BB}"/>
              </a:ext>
            </a:extLst>
          </p:cNvPr>
          <p:cNvSpPr/>
          <p:nvPr/>
        </p:nvSpPr>
        <p:spPr>
          <a:xfrm>
            <a:off x="7260029" y="1540044"/>
            <a:ext cx="229692" cy="4846320"/>
          </a:xfrm>
          <a:prstGeom prst="round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Energy crisis &amp; recession</a:t>
            </a:r>
          </a:p>
        </p:txBody>
      </p:sp>
      <p:sp>
        <p:nvSpPr>
          <p:cNvPr id="13" name="TextBox 12">
            <a:extLst>
              <a:ext uri="{FF2B5EF4-FFF2-40B4-BE49-F238E27FC236}">
                <a16:creationId xmlns:a16="http://schemas.microsoft.com/office/drawing/2014/main" id="{962805E3-82D7-4632-AFE7-FB0EB7C229A8}"/>
              </a:ext>
            </a:extLst>
          </p:cNvPr>
          <p:cNvSpPr txBox="1"/>
          <p:nvPr/>
        </p:nvSpPr>
        <p:spPr>
          <a:xfrm rot="16200000">
            <a:off x="187864" y="3958269"/>
            <a:ext cx="88838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Membership</a:t>
            </a:r>
          </a:p>
        </p:txBody>
      </p:sp>
      <p:sp>
        <p:nvSpPr>
          <p:cNvPr id="14" name="TextBox 13">
            <a:extLst>
              <a:ext uri="{FF2B5EF4-FFF2-40B4-BE49-F238E27FC236}">
                <a16:creationId xmlns:a16="http://schemas.microsoft.com/office/drawing/2014/main" id="{BD280DD6-F507-4E15-A358-49107560195B}"/>
              </a:ext>
            </a:extLst>
          </p:cNvPr>
          <p:cNvSpPr txBox="1"/>
          <p:nvPr/>
        </p:nvSpPr>
        <p:spPr>
          <a:xfrm rot="16200000">
            <a:off x="10802445" y="3983917"/>
            <a:ext cx="93968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Giving (USD)</a:t>
            </a:r>
          </a:p>
        </p:txBody>
      </p:sp>
      <p:sp>
        <p:nvSpPr>
          <p:cNvPr id="15" name="Rectangle: Rounded Corners 14">
            <a:extLst>
              <a:ext uri="{FF2B5EF4-FFF2-40B4-BE49-F238E27FC236}">
                <a16:creationId xmlns:a16="http://schemas.microsoft.com/office/drawing/2014/main" id="{39757BBA-8241-442D-9951-59AA016017E2}"/>
              </a:ext>
            </a:extLst>
          </p:cNvPr>
          <p:cNvSpPr/>
          <p:nvPr/>
        </p:nvSpPr>
        <p:spPr>
          <a:xfrm>
            <a:off x="6459807" y="1540042"/>
            <a:ext cx="133940" cy="4846320"/>
          </a:xfrm>
          <a:prstGeom prst="round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Hong Kong flu 1M perished</a:t>
            </a:r>
          </a:p>
        </p:txBody>
      </p:sp>
      <p:graphicFrame>
        <p:nvGraphicFramePr>
          <p:cNvPr id="16" name="Chart 15">
            <a:extLst>
              <a:ext uri="{FF2B5EF4-FFF2-40B4-BE49-F238E27FC236}">
                <a16:creationId xmlns:a16="http://schemas.microsoft.com/office/drawing/2014/main" id="{E57B3CC0-2879-4759-8E79-AD50B5B248B8}"/>
              </a:ext>
            </a:extLst>
          </p:cNvPr>
          <p:cNvGraphicFramePr>
            <a:graphicFrameLocks/>
          </p:cNvGraphicFramePr>
          <p:nvPr>
            <p:extLst/>
          </p:nvPr>
        </p:nvGraphicFramePr>
        <p:xfrm>
          <a:off x="899003" y="1540041"/>
          <a:ext cx="10314432" cy="5133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936396"/>
      </p:ext>
    </p:extLst>
  </p:cSld>
  <p:clrMapOvr>
    <a:masterClrMapping/>
  </p:clrMapOvr>
  <p:transition>
    <p:fade/>
  </p:transition>
</p:sld>
</file>

<file path=ppt/theme/theme1.xml><?xml version="1.0" encoding="utf-8"?>
<a:theme xmlns:a="http://schemas.openxmlformats.org/drawingml/2006/main" name="1_Office Theme">
  <a:themeElements>
    <a:clrScheme name="Rotary">
      <a:dk1>
        <a:srgbClr val="000000"/>
      </a:dk1>
      <a:lt1>
        <a:srgbClr val="FFFFFF"/>
      </a:lt1>
      <a:dk2>
        <a:srgbClr val="687D90"/>
      </a:dk2>
      <a:lt2>
        <a:srgbClr val="A7ACA2"/>
      </a:lt2>
      <a:accent1>
        <a:srgbClr val="0050A2"/>
      </a:accent1>
      <a:accent2>
        <a:srgbClr val="019FCB"/>
      </a:accent2>
      <a:accent3>
        <a:srgbClr val="0C3C7C"/>
      </a:accent3>
      <a:accent4>
        <a:srgbClr val="F7A81B"/>
      </a:accent4>
      <a:accent5>
        <a:srgbClr val="FFFFFF"/>
      </a:accent5>
      <a:accent6>
        <a:srgbClr val="00000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2_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TotalTime>
  <Words>2055</Words>
  <Application>Microsoft Office PowerPoint</Application>
  <PresentationFormat>Widescreen</PresentationFormat>
  <Paragraphs>309</Paragraphs>
  <Slides>27</Slides>
  <Notes>21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27</vt:i4>
      </vt:variant>
    </vt:vector>
  </HeadingPairs>
  <TitlesOfParts>
    <vt:vector size="42" baseType="lpstr">
      <vt:lpstr>ＭＳ Ｐゴシック</vt:lpstr>
      <vt:lpstr>Arial</vt:lpstr>
      <vt:lpstr>Arial Narrow</vt:lpstr>
      <vt:lpstr>Calibri</vt:lpstr>
      <vt:lpstr>Calibri Light</vt:lpstr>
      <vt:lpstr>Corbel</vt:lpstr>
      <vt:lpstr>Courier New</vt:lpstr>
      <vt:lpstr>Georgia</vt:lpstr>
      <vt:lpstr>Symbol</vt:lpstr>
      <vt:lpstr>Times New Roman</vt:lpstr>
      <vt:lpstr>Wingdings</vt:lpstr>
      <vt:lpstr>1_Office Theme</vt:lpstr>
      <vt:lpstr>2_Office Theme</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Worldwide Events</vt:lpstr>
      <vt:lpstr>Member Longevity World Wide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PRIORITY 3 IN ACTION: </vt:lpstr>
      <vt:lpstr>PowerPoint Presentation</vt:lpstr>
      <vt:lpstr>PowerPoint Presentation</vt:lpstr>
      <vt:lpstr>PowerPoint Presentation</vt:lpstr>
      <vt:lpstr>LEARN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Smirna Sinanovic</dc:creator>
  <cp:lastModifiedBy>Smirna Sinanovic</cp:lastModifiedBy>
  <cp:revision>55</cp:revision>
  <dcterms:created xsi:type="dcterms:W3CDTF">2019-12-19T21:40:00Z</dcterms:created>
  <dcterms:modified xsi:type="dcterms:W3CDTF">2020-05-12T17:00:01Z</dcterms:modified>
</cp:coreProperties>
</file>