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8" r:id="rId2"/>
  </p:sldMasterIdLst>
  <p:notesMasterIdLst>
    <p:notesMasterId r:id="rId23"/>
  </p:notesMasterIdLst>
  <p:sldIdLst>
    <p:sldId id="258" r:id="rId3"/>
    <p:sldId id="295" r:id="rId4"/>
    <p:sldId id="256" r:id="rId5"/>
    <p:sldId id="260" r:id="rId6"/>
    <p:sldId id="297" r:id="rId7"/>
    <p:sldId id="296" r:id="rId8"/>
    <p:sldId id="311" r:id="rId9"/>
    <p:sldId id="304" r:id="rId10"/>
    <p:sldId id="272" r:id="rId11"/>
    <p:sldId id="316" r:id="rId12"/>
    <p:sldId id="317" r:id="rId13"/>
    <p:sldId id="318" r:id="rId14"/>
    <p:sldId id="312" r:id="rId15"/>
    <p:sldId id="278" r:id="rId16"/>
    <p:sldId id="313" r:id="rId17"/>
    <p:sldId id="315" r:id="rId18"/>
    <p:sldId id="291" r:id="rId19"/>
    <p:sldId id="314" r:id="rId20"/>
    <p:sldId id="25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00"/>
    <a:srgbClr val="FF6600"/>
    <a:srgbClr val="FFFF99"/>
    <a:srgbClr val="FFFF00"/>
    <a:srgbClr val="FF9900"/>
    <a:srgbClr val="99FFCC"/>
    <a:srgbClr val="B4A6A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C3EB0-A124-45BC-AE02-F6813F5B375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A799-CADF-4264-B3E3-71D49372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2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5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16" r:id="rId8"/>
    <p:sldLayoutId id="2147483717" r:id="rId9"/>
    <p:sldLayoutId id="2147483718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it.wikipedia.org/wiki/File:Rotary_International_Emblem_2013.png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tary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sckans.edu/undergraduate/leadership/rotary-camp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tary5710.org/" TargetMode="External"/><Relationship Id="rId11" Type="http://schemas.openxmlformats.org/officeDocument/2006/relationships/hyperlink" Target="http://golibrarians.wordpress.com/2011/08/11/facebook-and-branding/" TargetMode="External"/><Relationship Id="rId5" Type="http://schemas.openxmlformats.org/officeDocument/2006/relationships/hyperlink" Target="http://www.rotary5680.org/" TargetMode="External"/><Relationship Id="rId10" Type="http://schemas.openxmlformats.org/officeDocument/2006/relationships/image" Target="../media/image31.jpg"/><Relationship Id="rId4" Type="http://schemas.openxmlformats.org/officeDocument/2006/relationships/image" Target="../media/image5.jpg"/><Relationship Id="rId9" Type="http://schemas.openxmlformats.org/officeDocument/2006/relationships/hyperlink" Target="http://www.heartlandpet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hyperlink" Target="https://nl.m.wikipedia.org/wiki/Bestand:Your_contribution_is_a_piece_of_the_puzzle_-_globe_banner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ing.com/videos/search?q=We%27re+Rotary+There%27s+no+limit+to+what+we+can+do&amp;docid=608031374024117979&amp;mid=1F2F226E62799CFC10031F2F226E62799CFC1003&amp;view=detail&amp;FORM=VIRE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://www.orionsramblings.net/2010/06/introduction.html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hyperlink" Target="http://dsp.stackexchange.com/questions/10262/jigsaw-puzzle-isolating-the-pieces-separating-stuck-blob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://www.orionsramblings.net/2010/06/introduction.html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6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7ACD0B-7342-4075-A9FA-1BF83C93A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68" y="4822541"/>
            <a:ext cx="5417376" cy="1000015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We will begin this session</a:t>
            </a:r>
            <a:br>
              <a:rPr lang="en-US" sz="3200" dirty="0"/>
            </a:br>
            <a:r>
              <a:rPr lang="en-US" sz="3200" dirty="0"/>
              <a:t>in a few minutes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Please write your name, title, club and district in your screen name.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1800" dirty="0"/>
              <a:t>such as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2700" i="1" dirty="0">
                <a:solidFill>
                  <a:srgbClr val="0070C0"/>
                </a:solidFill>
              </a:rPr>
              <a:t>Jane Jones, PE, Anytown, 0000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7C957-6C4E-48B6-846B-CE6D09EB7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634" y="849621"/>
            <a:ext cx="5853168" cy="4896085"/>
          </a:xfrm>
          <a:ln w="155575" cmpd="tri">
            <a:solidFill>
              <a:srgbClr val="7030A0"/>
            </a:solidFill>
          </a:ln>
        </p:spPr>
        <p:txBody>
          <a:bodyPr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“Leadership is the process of influencing the activities of an individual or a group in efforts toward goal achievement in a given situation.”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Hersey &amp; Blanchard (1988)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3E0F0-267F-4973-B8F1-D1F3C2B3E4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7" y="549173"/>
            <a:ext cx="4050118" cy="164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57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83BABB1-2514-4A94-A711-D8E92C8B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5" y="0"/>
            <a:ext cx="5375638" cy="5375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CC47E-E268-4F74-848F-FB8869EF6D43}"/>
              </a:ext>
            </a:extLst>
          </p:cNvPr>
          <p:cNvSpPr txBox="1"/>
          <p:nvPr/>
        </p:nvSpPr>
        <p:spPr>
          <a:xfrm>
            <a:off x="-1" y="0"/>
            <a:ext cx="658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Broadway" panose="04040905080B02020502" pitchFamily="82" charset="0"/>
              </a:rPr>
              <a:t>HELPFUL HINTS FROM OUR PANEL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7664D-3000-4AF2-AC65-047AED465C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00FEF-95E1-4AC4-8FC2-D70B0A39C918}"/>
              </a:ext>
            </a:extLst>
          </p:cNvPr>
          <p:cNvSpPr txBox="1"/>
          <p:nvPr/>
        </p:nvSpPr>
        <p:spPr>
          <a:xfrm>
            <a:off x="186734" y="1925053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 sure to transition with your predecessor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Get community input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PLAN</a:t>
            </a:r>
          </a:p>
          <a:p>
            <a:pPr algn="ctr"/>
            <a:r>
              <a:rPr lang="en-US" sz="2400" i="1" dirty="0"/>
              <a:t>“failure to plan is to plan failure”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Recruit an engaged leadership team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Be flexible, nimble, and prepare for change</a:t>
            </a:r>
          </a:p>
        </p:txBody>
      </p:sp>
    </p:spTree>
    <p:extLst>
      <p:ext uri="{BB962C8B-B14F-4D97-AF65-F5344CB8AC3E}">
        <p14:creationId xmlns:p14="http://schemas.microsoft.com/office/powerpoint/2010/main" val="300007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83BABB1-2514-4A94-A711-D8E92C8B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5" y="0"/>
            <a:ext cx="5375638" cy="5375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CC47E-E268-4F74-848F-FB8869EF6D43}"/>
              </a:ext>
            </a:extLst>
          </p:cNvPr>
          <p:cNvSpPr txBox="1"/>
          <p:nvPr/>
        </p:nvSpPr>
        <p:spPr>
          <a:xfrm>
            <a:off x="-1" y="0"/>
            <a:ext cx="658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Broadway" panose="04040905080B02020502" pitchFamily="82" charset="0"/>
              </a:rPr>
              <a:t>HELPFUL HINTS FROM OUR PANEL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7664D-3000-4AF2-AC65-047AED465C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00FEF-95E1-4AC4-8FC2-D70B0A39C918}"/>
              </a:ext>
            </a:extLst>
          </p:cNvPr>
          <p:cNvSpPr txBox="1"/>
          <p:nvPr/>
        </p:nvSpPr>
        <p:spPr>
          <a:xfrm>
            <a:off x="186734" y="1925053"/>
            <a:ext cx="64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your club’s bylaws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Know Rotary acronyms and explain if needed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Be willing to ask non-performers to step down from position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Set club goals and expectations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Challenge your fellow Rotarians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Be prepared</a:t>
            </a:r>
          </a:p>
        </p:txBody>
      </p:sp>
    </p:spTree>
    <p:extLst>
      <p:ext uri="{BB962C8B-B14F-4D97-AF65-F5344CB8AC3E}">
        <p14:creationId xmlns:p14="http://schemas.microsoft.com/office/powerpoint/2010/main" val="94121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83BABB1-2514-4A94-A711-D8E92C8B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5" y="0"/>
            <a:ext cx="5375638" cy="5375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CC47E-E268-4F74-848F-FB8869EF6D43}"/>
              </a:ext>
            </a:extLst>
          </p:cNvPr>
          <p:cNvSpPr txBox="1"/>
          <p:nvPr/>
        </p:nvSpPr>
        <p:spPr>
          <a:xfrm>
            <a:off x="-1" y="0"/>
            <a:ext cx="658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Broadway" panose="04040905080B02020502" pitchFamily="82" charset="0"/>
              </a:rPr>
              <a:t>HELPFUL HINTS FROM OUR PANEL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7664D-3000-4AF2-AC65-047AED465C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00FEF-95E1-4AC4-8FC2-D70B0A39C918}"/>
              </a:ext>
            </a:extLst>
          </p:cNvPr>
          <p:cNvSpPr txBox="1"/>
          <p:nvPr/>
        </p:nvSpPr>
        <p:spPr>
          <a:xfrm>
            <a:off x="186734" y="1925053"/>
            <a:ext cx="6400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9900"/>
                </a:solidFill>
              </a:rPr>
              <a:t>most important</a:t>
            </a:r>
          </a:p>
          <a:p>
            <a:pPr algn="ctr"/>
            <a:r>
              <a:rPr lang="en-US" sz="11500" dirty="0">
                <a:solidFill>
                  <a:srgbClr val="0066FF"/>
                </a:solidFill>
              </a:rPr>
              <a:t>HAVE</a:t>
            </a:r>
          </a:p>
          <a:p>
            <a:pPr algn="ctr"/>
            <a:r>
              <a:rPr lang="en-US" sz="11500" dirty="0">
                <a:solidFill>
                  <a:srgbClr val="0066FF"/>
                </a:solidFill>
              </a:rPr>
              <a:t>FUN!</a:t>
            </a:r>
          </a:p>
        </p:txBody>
      </p:sp>
    </p:spTree>
    <p:extLst>
      <p:ext uri="{BB962C8B-B14F-4D97-AF65-F5344CB8AC3E}">
        <p14:creationId xmlns:p14="http://schemas.microsoft.com/office/powerpoint/2010/main" val="365122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83BABB1-2514-4A94-A711-D8E92C8B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5" y="0"/>
            <a:ext cx="5375638" cy="5375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CC47E-E268-4F74-848F-FB8869EF6D43}"/>
              </a:ext>
            </a:extLst>
          </p:cNvPr>
          <p:cNvSpPr txBox="1"/>
          <p:nvPr/>
        </p:nvSpPr>
        <p:spPr>
          <a:xfrm>
            <a:off x="0" y="0"/>
            <a:ext cx="3492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Kristen ITC" panose="03050502040202030202" pitchFamily="66" charset="0"/>
              </a:rPr>
              <a:t>E</a:t>
            </a:r>
            <a:r>
              <a:rPr lang="en-US" sz="4400" dirty="0">
                <a:solidFill>
                  <a:srgbClr val="00B050"/>
                </a:solidFill>
                <a:latin typeface="Kristen ITC" panose="03050502040202030202" pitchFamily="66" charset="0"/>
              </a:rPr>
              <a:t>X</a:t>
            </a:r>
            <a:r>
              <a:rPr lang="en-US" sz="4400" dirty="0">
                <a:solidFill>
                  <a:srgbClr val="C00000"/>
                </a:solidFill>
                <a:latin typeface="Kristen ITC" panose="03050502040202030202" pitchFamily="66" charset="0"/>
              </a:rPr>
              <a:t>E</a:t>
            </a:r>
            <a:r>
              <a:rPr lang="en-US" sz="4400" dirty="0">
                <a:solidFill>
                  <a:srgbClr val="7030A0"/>
                </a:solidFill>
                <a:latin typeface="Kristen ITC" panose="03050502040202030202" pitchFamily="66" charset="0"/>
              </a:rPr>
              <a:t>R</a:t>
            </a:r>
            <a:r>
              <a:rPr lang="en-US" sz="4400" dirty="0">
                <a:solidFill>
                  <a:srgbClr val="FFC000"/>
                </a:solidFill>
                <a:latin typeface="Kristen ITC" panose="03050502040202030202" pitchFamily="66" charset="0"/>
              </a:rPr>
              <a:t>C</a:t>
            </a:r>
            <a:r>
              <a:rPr lang="en-US" sz="4400" dirty="0">
                <a:solidFill>
                  <a:srgbClr val="0066FF"/>
                </a:solidFill>
                <a:latin typeface="Kristen ITC" panose="03050502040202030202" pitchFamily="66" charset="0"/>
              </a:rPr>
              <a:t>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4400" dirty="0">
                <a:solidFill>
                  <a:srgbClr val="FF9900"/>
                </a:solidFill>
                <a:latin typeface="Kristen ITC" panose="03050502040202030202" pitchFamily="66" charset="0"/>
              </a:rPr>
              <a:t>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7664D-3000-4AF2-AC65-047AED465C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00FEF-95E1-4AC4-8FC2-D70B0A39C918}"/>
              </a:ext>
            </a:extLst>
          </p:cNvPr>
          <p:cNvSpPr txBox="1"/>
          <p:nvPr/>
        </p:nvSpPr>
        <p:spPr>
          <a:xfrm>
            <a:off x="228827" y="2153653"/>
            <a:ext cx="4872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the chat box,</a:t>
            </a:r>
          </a:p>
          <a:p>
            <a:pPr algn="ctr"/>
            <a:r>
              <a:rPr lang="en-US" sz="2800" dirty="0"/>
              <a:t>write one word,</a:t>
            </a:r>
          </a:p>
          <a:p>
            <a:pPr algn="ctr"/>
            <a:r>
              <a:rPr lang="en-US" sz="2800" dirty="0"/>
              <a:t>and only one word,</a:t>
            </a:r>
          </a:p>
          <a:p>
            <a:pPr algn="ctr"/>
            <a:r>
              <a:rPr lang="en-US" sz="2800" dirty="0"/>
              <a:t>that best describes</a:t>
            </a:r>
          </a:p>
          <a:p>
            <a:pPr algn="ctr"/>
            <a:r>
              <a:rPr lang="en-US" sz="2800" dirty="0"/>
              <a:t>your club’ culture?</a:t>
            </a:r>
          </a:p>
        </p:txBody>
      </p:sp>
    </p:spTree>
    <p:extLst>
      <p:ext uri="{BB962C8B-B14F-4D97-AF65-F5344CB8AC3E}">
        <p14:creationId xmlns:p14="http://schemas.microsoft.com/office/powerpoint/2010/main" val="239687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A32EC-9121-4E43-B793-FBEA38AD4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7" b="41463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14BA90-4349-408E-A6EB-31FD154E9B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15" y="4079938"/>
            <a:ext cx="5694872" cy="20060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519D1-76DE-4935-A50D-95A332453ECD}"/>
              </a:ext>
            </a:extLst>
          </p:cNvPr>
          <p:cNvSpPr txBox="1"/>
          <p:nvPr/>
        </p:nvSpPr>
        <p:spPr>
          <a:xfrm>
            <a:off x="9214338" y="1109672"/>
            <a:ext cx="2708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PIECES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of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ROTARY</a:t>
            </a:r>
          </a:p>
        </p:txBody>
      </p:sp>
      <p:pic>
        <p:nvPicPr>
          <p:cNvPr id="8" name="Picture 7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E0CA36A2-DB10-4C00-BDEF-9CA5EB2B5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9632" y="992194"/>
            <a:ext cx="2192215" cy="217394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D0AF815-A0A9-4CB0-B62C-87BC2FD0F6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29" y="3371438"/>
            <a:ext cx="3423017" cy="34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7AEB68-5734-42B5-B269-7FDA1E94A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02" y="-7027"/>
            <a:ext cx="5375638" cy="5375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3B8BB1-6F0A-494B-AD18-7D8B920A75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outdoor, tree, group, people&#10;&#10;Description automatically generated">
            <a:extLst>
              <a:ext uri="{FF2B5EF4-FFF2-40B4-BE49-F238E27FC236}">
                <a16:creationId xmlns:a16="http://schemas.microsoft.com/office/drawing/2014/main" id="{1E2F43B5-2450-406B-A54E-E71DE6DC3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272">
            <a:off x="302294" y="1515591"/>
            <a:ext cx="6471717" cy="2289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1D8A0-67D1-4EE4-9379-58683B5F14E4}"/>
              </a:ext>
            </a:extLst>
          </p:cNvPr>
          <p:cNvSpPr txBox="1"/>
          <p:nvPr/>
        </p:nvSpPr>
        <p:spPr>
          <a:xfrm>
            <a:off x="218274" y="162564"/>
            <a:ext cx="529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#Rotarysharingsmiles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39644-59CE-4B43-8B23-8A980E06D30E}"/>
              </a:ext>
            </a:extLst>
          </p:cNvPr>
          <p:cNvSpPr txBox="1"/>
          <p:nvPr/>
        </p:nvSpPr>
        <p:spPr>
          <a:xfrm>
            <a:off x="1236342" y="4449942"/>
            <a:ext cx="5569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your club is using the smile kits</a:t>
            </a:r>
          </a:p>
          <a:p>
            <a:endParaRPr lang="en-US" dirty="0"/>
          </a:p>
          <a:p>
            <a:r>
              <a:rPr lang="en-US" dirty="0"/>
              <a:t>Use the hashtag to spread the word</a:t>
            </a:r>
          </a:p>
          <a:p>
            <a:endParaRPr lang="en-US" dirty="0"/>
          </a:p>
          <a:p>
            <a:r>
              <a:rPr lang="en-US" dirty="0"/>
              <a:t>Take pictures and share them with both districts</a:t>
            </a:r>
          </a:p>
          <a:p>
            <a:endParaRPr lang="en-US" dirty="0"/>
          </a:p>
          <a:p>
            <a:r>
              <a:rPr lang="en-US" dirty="0"/>
              <a:t>Like and share on your personal social media sites</a:t>
            </a:r>
          </a:p>
        </p:txBody>
      </p:sp>
    </p:spTree>
    <p:extLst>
      <p:ext uri="{BB962C8B-B14F-4D97-AF65-F5344CB8AC3E}">
        <p14:creationId xmlns:p14="http://schemas.microsoft.com/office/powerpoint/2010/main" val="165661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7AEB68-5734-42B5-B269-7FDA1E94A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02" y="-7027"/>
            <a:ext cx="5375638" cy="5375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3B8BB1-6F0A-494B-AD18-7D8B920A75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rah Wine">
            <a:extLst>
              <a:ext uri="{FF2B5EF4-FFF2-40B4-BE49-F238E27FC236}">
                <a16:creationId xmlns:a16="http://schemas.microsoft.com/office/drawing/2014/main" id="{EC891E6F-1CAC-432A-A1D2-3F649046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2" y="3020039"/>
            <a:ext cx="1807475" cy="18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4FBB2-2F5E-4245-8E4D-ABC7D5F87082}"/>
              </a:ext>
            </a:extLst>
          </p:cNvPr>
          <p:cNvSpPr txBox="1"/>
          <p:nvPr/>
        </p:nvSpPr>
        <p:spPr>
          <a:xfrm>
            <a:off x="360665" y="79304"/>
            <a:ext cx="5825986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Friday evening</a:t>
            </a:r>
          </a:p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a mix of inspirational messages and Rotary virtual  fellowship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3146B-8E8A-409A-9DD2-9B3F60AF3758}"/>
              </a:ext>
            </a:extLst>
          </p:cNvPr>
          <p:cNvSpPr txBox="1"/>
          <p:nvPr/>
        </p:nvSpPr>
        <p:spPr>
          <a:xfrm>
            <a:off x="1231882" y="5461435"/>
            <a:ext cx="4084581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4:30 – 5:00 p.m. SOCIAL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5:00 -  6:30 p.m. GREAT SPEAKERS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6:30 – 6:45 p.m. ENTERTAINMENT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6:45 – 7:00 p.m. CLOSING</a:t>
            </a:r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D054529-6535-4FE2-A6AF-26617987B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35" y="1731642"/>
            <a:ext cx="1560474" cy="2079331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AD2AC3F-33F8-459A-B190-80C1E338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91" y="2191913"/>
            <a:ext cx="1516636" cy="22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F5E3D-61F5-4462-8AF7-37864FEEF06B}"/>
              </a:ext>
            </a:extLst>
          </p:cNvPr>
          <p:cNvSpPr txBox="1"/>
          <p:nvPr/>
        </p:nvSpPr>
        <p:spPr>
          <a:xfrm>
            <a:off x="4340513" y="3908765"/>
            <a:ext cx="200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 President-Elect</a:t>
            </a:r>
          </a:p>
          <a:p>
            <a:pPr algn="ctr"/>
            <a:r>
              <a:rPr lang="en-US" dirty="0"/>
              <a:t>Shekhar Mehta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6FE2E-30F5-4CF9-A61A-64090B469A02}"/>
              </a:ext>
            </a:extLst>
          </p:cNvPr>
          <p:cNvSpPr txBox="1"/>
          <p:nvPr/>
        </p:nvSpPr>
        <p:spPr>
          <a:xfrm>
            <a:off x="2375919" y="4605575"/>
            <a:ext cx="185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 Lee Hussey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0CFC2-78E6-4AAC-8C22-28CBC670EFA2}"/>
              </a:ext>
            </a:extLst>
          </p:cNvPr>
          <p:cNvSpPr txBox="1"/>
          <p:nvPr/>
        </p:nvSpPr>
        <p:spPr>
          <a:xfrm>
            <a:off x="561162" y="4903924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Sarah Wine</a:t>
            </a:r>
          </a:p>
        </p:txBody>
      </p:sp>
    </p:spTree>
    <p:extLst>
      <p:ext uri="{BB962C8B-B14F-4D97-AF65-F5344CB8AC3E}">
        <p14:creationId xmlns:p14="http://schemas.microsoft.com/office/powerpoint/2010/main" val="121718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9F6AB381-2857-4835-A3CB-157495C175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3" y="-1077"/>
            <a:ext cx="5375638" cy="5375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FAB75-8DE3-4088-ABFF-57A69740D5B6}"/>
              </a:ext>
            </a:extLst>
          </p:cNvPr>
          <p:cNvSpPr txBox="1"/>
          <p:nvPr/>
        </p:nvSpPr>
        <p:spPr>
          <a:xfrm flipH="1">
            <a:off x="126365" y="130922"/>
            <a:ext cx="100348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DB2554-B613-4AF9-9B98-1A01A0B2EED1}"/>
              </a:ext>
            </a:extLst>
          </p:cNvPr>
          <p:cNvSpPr txBox="1"/>
          <p:nvPr/>
        </p:nvSpPr>
        <p:spPr>
          <a:xfrm flipH="1">
            <a:off x="890799" y="791895"/>
            <a:ext cx="1003486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SO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CA712-6B92-4F8D-A6F5-C55EAC3F893E}"/>
              </a:ext>
            </a:extLst>
          </p:cNvPr>
          <p:cNvSpPr txBox="1"/>
          <p:nvPr/>
        </p:nvSpPr>
        <p:spPr>
          <a:xfrm flipH="1">
            <a:off x="1852996" y="1298271"/>
            <a:ext cx="1003486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1B204-D24A-401A-90CD-5FAE6846AC5E}"/>
              </a:ext>
            </a:extLst>
          </p:cNvPr>
          <p:cNvSpPr txBox="1"/>
          <p:nvPr/>
        </p:nvSpPr>
        <p:spPr>
          <a:xfrm flipH="1">
            <a:off x="2808066" y="1848369"/>
            <a:ext cx="957179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D53A8-4A43-4228-96E2-029D0C5510D7}"/>
              </a:ext>
            </a:extLst>
          </p:cNvPr>
          <p:cNvSpPr txBox="1"/>
          <p:nvPr/>
        </p:nvSpPr>
        <p:spPr>
          <a:xfrm flipH="1">
            <a:off x="3635112" y="2398467"/>
            <a:ext cx="826721" cy="830997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1ECFDA-97CA-442E-A681-754BAC1D89E1}"/>
              </a:ext>
            </a:extLst>
          </p:cNvPr>
          <p:cNvSpPr txBox="1"/>
          <p:nvPr/>
        </p:nvSpPr>
        <p:spPr>
          <a:xfrm>
            <a:off x="126364" y="3274017"/>
            <a:ext cx="73666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District 5680 website – </a:t>
            </a:r>
            <a:r>
              <a:rPr lang="en-US" sz="1600" dirty="0">
                <a:hlinkClick r:id="rId5"/>
              </a:rPr>
              <a:t>www.rotary5680.org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District 5710 website – </a:t>
            </a:r>
            <a:r>
              <a:rPr lang="en-US" sz="1600" dirty="0">
                <a:hlinkClick r:id="rId6"/>
              </a:rPr>
              <a:t>www.rotary5710.org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D5680 RYLA –</a:t>
            </a:r>
          </a:p>
          <a:p>
            <a:r>
              <a:rPr lang="en-US" sz="1600" dirty="0">
                <a:hlinkClick r:id="rId7"/>
              </a:rPr>
              <a:t>Campus Activities - Leadership - Southwestern College (sckans.edu)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RI website – </a:t>
            </a:r>
            <a:r>
              <a:rPr lang="en-US" sz="1600" dirty="0">
                <a:hlinkClick r:id="rId8"/>
              </a:rPr>
              <a:t>www.Rotary.org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Heartland PETS – </a:t>
            </a:r>
            <a:r>
              <a:rPr lang="en-US" sz="1600" dirty="0">
                <a:hlinkClick r:id="rId9"/>
              </a:rPr>
              <a:t>www.heartlandpets.org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My Rotary Log-in: </a:t>
            </a:r>
          </a:p>
          <a:p>
            <a:r>
              <a:rPr lang="en-US" sz="1600" dirty="0"/>
              <a:t>	Learning Center  			Individual Profile</a:t>
            </a:r>
          </a:p>
          <a:p>
            <a:r>
              <a:rPr lang="en-US" sz="1600" dirty="0"/>
              <a:t>	Giving History				Rotary Club Central</a:t>
            </a:r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BF64D3-3B3B-41FD-A12A-6A4AFB5871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77656" y="117394"/>
            <a:ext cx="3429000" cy="1030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1B89F-70FE-48DB-B383-C278CF35423E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50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7AEB68-5734-42B5-B269-7FDA1E94A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02" y="-7027"/>
            <a:ext cx="5375638" cy="5375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3B8BB1-6F0A-494B-AD18-7D8B920A75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1D8A0-67D1-4EE4-9379-58683B5F14E4}"/>
              </a:ext>
            </a:extLst>
          </p:cNvPr>
          <p:cNvSpPr txBox="1"/>
          <p:nvPr/>
        </p:nvSpPr>
        <p:spPr>
          <a:xfrm>
            <a:off x="100013" y="162564"/>
            <a:ext cx="6446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Attention: D5680 PEs</a:t>
            </a:r>
          </a:p>
          <a:p>
            <a:pPr algn="ctr"/>
            <a:endParaRPr lang="en-US" sz="1600" b="1" dirty="0">
              <a:solidFill>
                <a:srgbClr val="0066FF"/>
              </a:solidFill>
            </a:endParaRPr>
          </a:p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OPPORTUNITIES</a:t>
            </a:r>
          </a:p>
          <a:p>
            <a:pPr algn="ctr"/>
            <a:r>
              <a:rPr lang="en-US" sz="2800" b="1" dirty="0">
                <a:solidFill>
                  <a:srgbClr val="0066FF"/>
                </a:solidFill>
              </a:rPr>
              <a:t>for your club’s officers and chairs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354B6A-64AA-45C5-95A1-7799F3643899}"/>
              </a:ext>
            </a:extLst>
          </p:cNvPr>
          <p:cNvSpPr/>
          <p:nvPr/>
        </p:nvSpPr>
        <p:spPr>
          <a:xfrm>
            <a:off x="157299" y="3923242"/>
            <a:ext cx="6331761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LEARN DETAILS ABOUT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noProof="0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District Grant Process: 10:30 a.m. – 11:00 a.m.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Youth Programs:  11:00 a.m. – 11:30 a.m.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Strategic Engagement:  11:30 a.m. – 12:00 p.m.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46141-3042-4567-87D7-08DCE949CB1D}"/>
              </a:ext>
            </a:extLst>
          </p:cNvPr>
          <p:cNvSpPr txBox="1"/>
          <p:nvPr/>
        </p:nvSpPr>
        <p:spPr>
          <a:xfrm>
            <a:off x="200175" y="2296946"/>
            <a:ext cx="6317799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Zoom meeting:  Saturday, April 3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10:30 a.m. – 12:00 p.m.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OPEN TO ALL ROTARIANS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8AE44-64E5-4EA9-9AAB-CDF2BC91B447}"/>
              </a:ext>
            </a:extLst>
          </p:cNvPr>
          <p:cNvSpPr txBox="1"/>
          <p:nvPr/>
        </p:nvSpPr>
        <p:spPr>
          <a:xfrm>
            <a:off x="638980" y="6301834"/>
            <a:ext cx="54961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INVITE YOUR 2021-22 CLUB OFFICERS/CHAIRS</a:t>
            </a:r>
          </a:p>
        </p:txBody>
      </p:sp>
    </p:spTree>
    <p:extLst>
      <p:ext uri="{BB962C8B-B14F-4D97-AF65-F5344CB8AC3E}">
        <p14:creationId xmlns:p14="http://schemas.microsoft.com/office/powerpoint/2010/main" val="376800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AADBC8A7-67C2-43C2-9BE0-2BEE4C05AD82}"/>
              </a:ext>
            </a:extLst>
          </p:cNvPr>
          <p:cNvSpPr txBox="1">
            <a:spLocks/>
          </p:cNvSpPr>
          <p:nvPr/>
        </p:nvSpPr>
        <p:spPr>
          <a:xfrm>
            <a:off x="617895" y="1411444"/>
            <a:ext cx="2781958" cy="115251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700" b="1" dirty="0">
                <a:solidFill>
                  <a:schemeClr val="accent1">
                    <a:lumMod val="50000"/>
                  </a:schemeClr>
                </a:solidFill>
                <a:latin typeface="Vladimir Script" panose="03050402040407070305" pitchFamily="66" charset="0"/>
              </a:rPr>
              <a:t>Pieces of</a:t>
            </a:r>
          </a:p>
        </p:txBody>
      </p:sp>
      <p:pic>
        <p:nvPicPr>
          <p:cNvPr id="18" name="Picture 17" descr="See the source image">
            <a:extLst>
              <a:ext uri="{FF2B5EF4-FFF2-40B4-BE49-F238E27FC236}">
                <a16:creationId xmlns:a16="http://schemas.microsoft.com/office/drawing/2014/main" id="{507BBC9D-3E7C-42E9-9FBE-5DD6BC5A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0" y="1682038"/>
            <a:ext cx="5188281" cy="19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, calendar&#10;&#10;Description automatically generated">
            <a:extLst>
              <a:ext uri="{FF2B5EF4-FFF2-40B4-BE49-F238E27FC236}">
                <a16:creationId xmlns:a16="http://schemas.microsoft.com/office/drawing/2014/main" id="{2AB0F083-C818-4BFC-93A8-C4E7D3226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7802" y="4088478"/>
            <a:ext cx="5964338" cy="1287159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1012320-F064-4269-BCB6-EBC5D05800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60" y="0"/>
            <a:ext cx="5375638" cy="53756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09CEA5-F6F0-467F-BE7B-7AACE649F75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25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3E0F0-267F-4973-B8F1-D1F3C2B3E4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85" y="1605602"/>
            <a:ext cx="5109797" cy="15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3B349F6-C35C-4806-AE1F-663FE4117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6967" y="5562598"/>
            <a:ext cx="6155018" cy="945881"/>
          </a:xfrm>
        </p:spPr>
        <p:txBody>
          <a:bodyPr>
            <a:normAutofit/>
          </a:bodyPr>
          <a:lstStyle/>
          <a:p>
            <a:r>
              <a:rPr lang="en-US" dirty="0">
                <a:hlinkClick r:id="rId5"/>
              </a:rPr>
              <a:t>We're Rotary - There's No Limit To What We Can Do - Bing video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9649A5-B006-46FC-B8AD-74D86C11E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218" y="1125269"/>
            <a:ext cx="4799410" cy="2138193"/>
          </a:xfrm>
        </p:spPr>
        <p:txBody>
          <a:bodyPr>
            <a:normAutofit fontScale="90000"/>
          </a:bodyPr>
          <a:lstStyle/>
          <a:p>
            <a:r>
              <a:rPr lang="en-US" dirty="0"/>
              <a:t>We’re Rotary,</a:t>
            </a:r>
            <a:br>
              <a:rPr lang="en-US" dirty="0"/>
            </a:br>
            <a:r>
              <a:rPr lang="en-US" dirty="0"/>
              <a:t>There’s No Limit To What We Can Do.</a:t>
            </a:r>
          </a:p>
        </p:txBody>
      </p:sp>
    </p:spTree>
    <p:extLst>
      <p:ext uri="{BB962C8B-B14F-4D97-AF65-F5344CB8AC3E}">
        <p14:creationId xmlns:p14="http://schemas.microsoft.com/office/powerpoint/2010/main" val="100223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7ACD0B-7342-4075-A9FA-1BF83C93A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16" y="804879"/>
            <a:ext cx="5562600" cy="1378484"/>
          </a:xfrm>
        </p:spPr>
        <p:txBody>
          <a:bodyPr anchor="b">
            <a:normAutofit fontScale="90000"/>
          </a:bodyPr>
          <a:lstStyle/>
          <a:p>
            <a:r>
              <a:rPr lang="en-US" sz="6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PRESIDENTS-ELECT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D5680 &amp; D5710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E28FA-38A1-4B3A-A225-CBA14A39FB2D}"/>
              </a:ext>
            </a:extLst>
          </p:cNvPr>
          <p:cNvSpPr txBox="1"/>
          <p:nvPr/>
        </p:nvSpPr>
        <p:spPr>
          <a:xfrm>
            <a:off x="1577936" y="2401547"/>
            <a:ext cx="299396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VIRTUAL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PETS</a:t>
            </a:r>
          </a:p>
          <a:p>
            <a:pPr algn="ctr"/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President-Elect Training Seminar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ED27B-9B8D-4D04-B168-AC7BF1EFBE50}"/>
              </a:ext>
            </a:extLst>
          </p:cNvPr>
          <p:cNvSpPr txBox="1"/>
          <p:nvPr/>
        </p:nvSpPr>
        <p:spPr>
          <a:xfrm>
            <a:off x="1082175" y="4774167"/>
            <a:ext cx="3964928" cy="1815882"/>
          </a:xfrm>
          <a:custGeom>
            <a:avLst/>
            <a:gdLst>
              <a:gd name="connsiteX0" fmla="*/ 0 w 3964928"/>
              <a:gd name="connsiteY0" fmla="*/ 0 h 1815882"/>
              <a:gd name="connsiteX1" fmla="*/ 566418 w 3964928"/>
              <a:gd name="connsiteY1" fmla="*/ 0 h 1815882"/>
              <a:gd name="connsiteX2" fmla="*/ 1053538 w 3964928"/>
              <a:gd name="connsiteY2" fmla="*/ 0 h 1815882"/>
              <a:gd name="connsiteX3" fmla="*/ 1619956 w 3964928"/>
              <a:gd name="connsiteY3" fmla="*/ 0 h 1815882"/>
              <a:gd name="connsiteX4" fmla="*/ 2265673 w 3964928"/>
              <a:gd name="connsiteY4" fmla="*/ 0 h 1815882"/>
              <a:gd name="connsiteX5" fmla="*/ 2792442 w 3964928"/>
              <a:gd name="connsiteY5" fmla="*/ 0 h 1815882"/>
              <a:gd name="connsiteX6" fmla="*/ 3398510 w 3964928"/>
              <a:gd name="connsiteY6" fmla="*/ 0 h 1815882"/>
              <a:gd name="connsiteX7" fmla="*/ 3964928 w 3964928"/>
              <a:gd name="connsiteY7" fmla="*/ 0 h 1815882"/>
              <a:gd name="connsiteX8" fmla="*/ 3964928 w 3964928"/>
              <a:gd name="connsiteY8" fmla="*/ 435812 h 1815882"/>
              <a:gd name="connsiteX9" fmla="*/ 3964928 w 3964928"/>
              <a:gd name="connsiteY9" fmla="*/ 926100 h 1815882"/>
              <a:gd name="connsiteX10" fmla="*/ 3964928 w 3964928"/>
              <a:gd name="connsiteY10" fmla="*/ 1343753 h 1815882"/>
              <a:gd name="connsiteX11" fmla="*/ 3964928 w 3964928"/>
              <a:gd name="connsiteY11" fmla="*/ 1815882 h 1815882"/>
              <a:gd name="connsiteX12" fmla="*/ 3319211 w 3964928"/>
              <a:gd name="connsiteY12" fmla="*/ 1815882 h 1815882"/>
              <a:gd name="connsiteX13" fmla="*/ 2673494 w 3964928"/>
              <a:gd name="connsiteY13" fmla="*/ 1815882 h 1815882"/>
              <a:gd name="connsiteX14" fmla="*/ 2027777 w 3964928"/>
              <a:gd name="connsiteY14" fmla="*/ 1815882 h 1815882"/>
              <a:gd name="connsiteX15" fmla="*/ 1382061 w 3964928"/>
              <a:gd name="connsiteY15" fmla="*/ 1815882 h 1815882"/>
              <a:gd name="connsiteX16" fmla="*/ 894941 w 3964928"/>
              <a:gd name="connsiteY16" fmla="*/ 1815882 h 1815882"/>
              <a:gd name="connsiteX17" fmla="*/ 0 w 3964928"/>
              <a:gd name="connsiteY17" fmla="*/ 1815882 h 1815882"/>
              <a:gd name="connsiteX18" fmla="*/ 0 w 3964928"/>
              <a:gd name="connsiteY18" fmla="*/ 1325594 h 1815882"/>
              <a:gd name="connsiteX19" fmla="*/ 0 w 3964928"/>
              <a:gd name="connsiteY19" fmla="*/ 835306 h 1815882"/>
              <a:gd name="connsiteX20" fmla="*/ 0 w 3964928"/>
              <a:gd name="connsiteY20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64928" h="1815882" fill="none" extrusionOk="0">
                <a:moveTo>
                  <a:pt x="0" y="0"/>
                </a:moveTo>
                <a:cubicBezTo>
                  <a:pt x="181557" y="-45909"/>
                  <a:pt x="443722" y="4279"/>
                  <a:pt x="566418" y="0"/>
                </a:cubicBezTo>
                <a:cubicBezTo>
                  <a:pt x="689114" y="-4279"/>
                  <a:pt x="911553" y="11440"/>
                  <a:pt x="1053538" y="0"/>
                </a:cubicBezTo>
                <a:cubicBezTo>
                  <a:pt x="1195523" y="-11440"/>
                  <a:pt x="1363364" y="6743"/>
                  <a:pt x="1619956" y="0"/>
                </a:cubicBezTo>
                <a:cubicBezTo>
                  <a:pt x="1876548" y="-6743"/>
                  <a:pt x="2040602" y="64015"/>
                  <a:pt x="2265673" y="0"/>
                </a:cubicBezTo>
                <a:cubicBezTo>
                  <a:pt x="2490744" y="-64015"/>
                  <a:pt x="2674322" y="30337"/>
                  <a:pt x="2792442" y="0"/>
                </a:cubicBezTo>
                <a:cubicBezTo>
                  <a:pt x="2910562" y="-30337"/>
                  <a:pt x="3137378" y="25754"/>
                  <a:pt x="3398510" y="0"/>
                </a:cubicBezTo>
                <a:cubicBezTo>
                  <a:pt x="3659642" y="-25754"/>
                  <a:pt x="3850809" y="34005"/>
                  <a:pt x="3964928" y="0"/>
                </a:cubicBezTo>
                <a:cubicBezTo>
                  <a:pt x="4001153" y="165967"/>
                  <a:pt x="3920740" y="279396"/>
                  <a:pt x="3964928" y="435812"/>
                </a:cubicBezTo>
                <a:cubicBezTo>
                  <a:pt x="4009116" y="592228"/>
                  <a:pt x="3942499" y="706926"/>
                  <a:pt x="3964928" y="926100"/>
                </a:cubicBezTo>
                <a:cubicBezTo>
                  <a:pt x="3987357" y="1145274"/>
                  <a:pt x="3924023" y="1164124"/>
                  <a:pt x="3964928" y="1343753"/>
                </a:cubicBezTo>
                <a:cubicBezTo>
                  <a:pt x="4005833" y="1523382"/>
                  <a:pt x="3948477" y="1696402"/>
                  <a:pt x="3964928" y="1815882"/>
                </a:cubicBezTo>
                <a:cubicBezTo>
                  <a:pt x="3812787" y="1879972"/>
                  <a:pt x="3524790" y="1743840"/>
                  <a:pt x="3319211" y="1815882"/>
                </a:cubicBezTo>
                <a:cubicBezTo>
                  <a:pt x="3113632" y="1887924"/>
                  <a:pt x="2924242" y="1790063"/>
                  <a:pt x="2673494" y="1815882"/>
                </a:cubicBezTo>
                <a:cubicBezTo>
                  <a:pt x="2422746" y="1841701"/>
                  <a:pt x="2299449" y="1810119"/>
                  <a:pt x="2027777" y="1815882"/>
                </a:cubicBezTo>
                <a:cubicBezTo>
                  <a:pt x="1756105" y="1821645"/>
                  <a:pt x="1701426" y="1743718"/>
                  <a:pt x="1382061" y="1815882"/>
                </a:cubicBezTo>
                <a:cubicBezTo>
                  <a:pt x="1062696" y="1888046"/>
                  <a:pt x="1104922" y="1803991"/>
                  <a:pt x="894941" y="1815882"/>
                </a:cubicBezTo>
                <a:cubicBezTo>
                  <a:pt x="684960" y="1827773"/>
                  <a:pt x="258203" y="1713836"/>
                  <a:pt x="0" y="1815882"/>
                </a:cubicBezTo>
                <a:cubicBezTo>
                  <a:pt x="-48449" y="1642129"/>
                  <a:pt x="2240" y="1458180"/>
                  <a:pt x="0" y="1325594"/>
                </a:cubicBezTo>
                <a:cubicBezTo>
                  <a:pt x="-2240" y="1193008"/>
                  <a:pt x="31235" y="1028345"/>
                  <a:pt x="0" y="835306"/>
                </a:cubicBezTo>
                <a:cubicBezTo>
                  <a:pt x="-31235" y="642267"/>
                  <a:pt x="48049" y="307248"/>
                  <a:pt x="0" y="0"/>
                </a:cubicBezTo>
                <a:close/>
              </a:path>
              <a:path w="3964928" h="1815882" stroke="0" extrusionOk="0">
                <a:moveTo>
                  <a:pt x="0" y="0"/>
                </a:moveTo>
                <a:cubicBezTo>
                  <a:pt x="103888" y="-32986"/>
                  <a:pt x="309973" y="45693"/>
                  <a:pt x="487120" y="0"/>
                </a:cubicBezTo>
                <a:cubicBezTo>
                  <a:pt x="664267" y="-45693"/>
                  <a:pt x="870788" y="34865"/>
                  <a:pt x="1093187" y="0"/>
                </a:cubicBezTo>
                <a:cubicBezTo>
                  <a:pt x="1315586" y="-34865"/>
                  <a:pt x="1476710" y="12661"/>
                  <a:pt x="1619956" y="0"/>
                </a:cubicBezTo>
                <a:cubicBezTo>
                  <a:pt x="1763202" y="-12661"/>
                  <a:pt x="2031857" y="47227"/>
                  <a:pt x="2146725" y="0"/>
                </a:cubicBezTo>
                <a:cubicBezTo>
                  <a:pt x="2261593" y="-47227"/>
                  <a:pt x="2556097" y="24377"/>
                  <a:pt x="2792442" y="0"/>
                </a:cubicBezTo>
                <a:cubicBezTo>
                  <a:pt x="3028787" y="-24377"/>
                  <a:pt x="3143352" y="16925"/>
                  <a:pt x="3279562" y="0"/>
                </a:cubicBezTo>
                <a:cubicBezTo>
                  <a:pt x="3415772" y="-16925"/>
                  <a:pt x="3719432" y="38862"/>
                  <a:pt x="3964928" y="0"/>
                </a:cubicBezTo>
                <a:cubicBezTo>
                  <a:pt x="3996435" y="111796"/>
                  <a:pt x="3922988" y="242347"/>
                  <a:pt x="3964928" y="435812"/>
                </a:cubicBezTo>
                <a:cubicBezTo>
                  <a:pt x="4006868" y="629277"/>
                  <a:pt x="3961934" y="687036"/>
                  <a:pt x="3964928" y="853465"/>
                </a:cubicBezTo>
                <a:cubicBezTo>
                  <a:pt x="3967922" y="1019894"/>
                  <a:pt x="3934586" y="1156609"/>
                  <a:pt x="3964928" y="1289276"/>
                </a:cubicBezTo>
                <a:cubicBezTo>
                  <a:pt x="3995270" y="1421943"/>
                  <a:pt x="3944197" y="1565314"/>
                  <a:pt x="3964928" y="1815882"/>
                </a:cubicBezTo>
                <a:cubicBezTo>
                  <a:pt x="3749856" y="1877752"/>
                  <a:pt x="3600636" y="1751329"/>
                  <a:pt x="3398510" y="1815882"/>
                </a:cubicBezTo>
                <a:cubicBezTo>
                  <a:pt x="3196384" y="1880435"/>
                  <a:pt x="3066143" y="1798022"/>
                  <a:pt x="2871741" y="1815882"/>
                </a:cubicBezTo>
                <a:cubicBezTo>
                  <a:pt x="2677339" y="1833742"/>
                  <a:pt x="2529815" y="1812402"/>
                  <a:pt x="2265673" y="1815882"/>
                </a:cubicBezTo>
                <a:cubicBezTo>
                  <a:pt x="2001531" y="1819362"/>
                  <a:pt x="1783262" y="1792372"/>
                  <a:pt x="1619956" y="1815882"/>
                </a:cubicBezTo>
                <a:cubicBezTo>
                  <a:pt x="1456650" y="1839392"/>
                  <a:pt x="1296606" y="1797180"/>
                  <a:pt x="1132837" y="1815882"/>
                </a:cubicBezTo>
                <a:cubicBezTo>
                  <a:pt x="969068" y="1834584"/>
                  <a:pt x="803571" y="1805143"/>
                  <a:pt x="645717" y="1815882"/>
                </a:cubicBezTo>
                <a:cubicBezTo>
                  <a:pt x="487863" y="1826621"/>
                  <a:pt x="156098" y="1745710"/>
                  <a:pt x="0" y="1815882"/>
                </a:cubicBezTo>
                <a:cubicBezTo>
                  <a:pt x="-15165" y="1603322"/>
                  <a:pt x="3073" y="1496454"/>
                  <a:pt x="0" y="1361912"/>
                </a:cubicBezTo>
                <a:cubicBezTo>
                  <a:pt x="-3073" y="1227370"/>
                  <a:pt x="7815" y="1136380"/>
                  <a:pt x="0" y="962417"/>
                </a:cubicBezTo>
                <a:cubicBezTo>
                  <a:pt x="-7815" y="788455"/>
                  <a:pt x="26881" y="600340"/>
                  <a:pt x="0" y="508447"/>
                </a:cubicBezTo>
                <a:cubicBezTo>
                  <a:pt x="-26881" y="416554"/>
                  <a:pt x="23067" y="145584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59908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See you again at the next PETS session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Friday, March 26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4:30 p.m. – 7:00 p.m.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3A6BC09-4598-4B5F-82FE-7AE5DF67B5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9" y="0"/>
            <a:ext cx="5598577" cy="5598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A2D0A4-CC4C-435B-8783-594DC83DDF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58" y="5361673"/>
            <a:ext cx="3277118" cy="1160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84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7ACD0B-7342-4075-A9FA-1BF83C93A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1" y="940359"/>
            <a:ext cx="5562600" cy="1378484"/>
          </a:xfrm>
        </p:spPr>
        <p:txBody>
          <a:bodyPr anchor="b">
            <a:normAutofit fontScale="90000"/>
          </a:bodyPr>
          <a:lstStyle/>
          <a:p>
            <a:r>
              <a:rPr lang="en-US" sz="6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PRESIDENTS-ELECT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D5680 &amp; D5710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E28FA-38A1-4B3A-A225-CBA14A39FB2D}"/>
              </a:ext>
            </a:extLst>
          </p:cNvPr>
          <p:cNvSpPr txBox="1"/>
          <p:nvPr/>
        </p:nvSpPr>
        <p:spPr>
          <a:xfrm>
            <a:off x="1467873" y="2700242"/>
            <a:ext cx="299396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VIRTUAL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PETS</a:t>
            </a:r>
          </a:p>
          <a:p>
            <a:pPr algn="ctr"/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President-Elect Training Seminar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ED27B-9B8D-4D04-B168-AC7BF1EFBE50}"/>
              </a:ext>
            </a:extLst>
          </p:cNvPr>
          <p:cNvSpPr txBox="1"/>
          <p:nvPr/>
        </p:nvSpPr>
        <p:spPr>
          <a:xfrm>
            <a:off x="1167021" y="5249289"/>
            <a:ext cx="3595664" cy="1384995"/>
          </a:xfrm>
          <a:custGeom>
            <a:avLst/>
            <a:gdLst>
              <a:gd name="connsiteX0" fmla="*/ 0 w 3595664"/>
              <a:gd name="connsiteY0" fmla="*/ 0 h 1384995"/>
              <a:gd name="connsiteX1" fmla="*/ 635234 w 3595664"/>
              <a:gd name="connsiteY1" fmla="*/ 0 h 1384995"/>
              <a:gd name="connsiteX2" fmla="*/ 1306425 w 3595664"/>
              <a:gd name="connsiteY2" fmla="*/ 0 h 1384995"/>
              <a:gd name="connsiteX3" fmla="*/ 1977615 w 3595664"/>
              <a:gd name="connsiteY3" fmla="*/ 0 h 1384995"/>
              <a:gd name="connsiteX4" fmla="*/ 2576893 w 3595664"/>
              <a:gd name="connsiteY4" fmla="*/ 0 h 1384995"/>
              <a:gd name="connsiteX5" fmla="*/ 3595664 w 3595664"/>
              <a:gd name="connsiteY5" fmla="*/ 0 h 1384995"/>
              <a:gd name="connsiteX6" fmla="*/ 3595664 w 3595664"/>
              <a:gd name="connsiteY6" fmla="*/ 433965 h 1384995"/>
              <a:gd name="connsiteX7" fmla="*/ 3595664 w 3595664"/>
              <a:gd name="connsiteY7" fmla="*/ 895630 h 1384995"/>
              <a:gd name="connsiteX8" fmla="*/ 3595664 w 3595664"/>
              <a:gd name="connsiteY8" fmla="*/ 1384995 h 1384995"/>
              <a:gd name="connsiteX9" fmla="*/ 3032343 w 3595664"/>
              <a:gd name="connsiteY9" fmla="*/ 1384995 h 1384995"/>
              <a:gd name="connsiteX10" fmla="*/ 2469023 w 3595664"/>
              <a:gd name="connsiteY10" fmla="*/ 1384995 h 1384995"/>
              <a:gd name="connsiteX11" fmla="*/ 1833789 w 3595664"/>
              <a:gd name="connsiteY11" fmla="*/ 1384995 h 1384995"/>
              <a:gd name="connsiteX12" fmla="*/ 1198555 w 3595664"/>
              <a:gd name="connsiteY12" fmla="*/ 1384995 h 1384995"/>
              <a:gd name="connsiteX13" fmla="*/ 671191 w 3595664"/>
              <a:gd name="connsiteY13" fmla="*/ 1384995 h 1384995"/>
              <a:gd name="connsiteX14" fmla="*/ 0 w 3595664"/>
              <a:gd name="connsiteY14" fmla="*/ 1384995 h 1384995"/>
              <a:gd name="connsiteX15" fmla="*/ 0 w 3595664"/>
              <a:gd name="connsiteY15" fmla="*/ 909480 h 1384995"/>
              <a:gd name="connsiteX16" fmla="*/ 0 w 3595664"/>
              <a:gd name="connsiteY16" fmla="*/ 475515 h 1384995"/>
              <a:gd name="connsiteX17" fmla="*/ 0 w 3595664"/>
              <a:gd name="connsiteY17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5664" h="1384995" fill="none" extrusionOk="0">
                <a:moveTo>
                  <a:pt x="0" y="0"/>
                </a:moveTo>
                <a:cubicBezTo>
                  <a:pt x="137605" y="-61838"/>
                  <a:pt x="457745" y="55907"/>
                  <a:pt x="635234" y="0"/>
                </a:cubicBezTo>
                <a:cubicBezTo>
                  <a:pt x="812723" y="-55907"/>
                  <a:pt x="1061296" y="31193"/>
                  <a:pt x="1306425" y="0"/>
                </a:cubicBezTo>
                <a:cubicBezTo>
                  <a:pt x="1551554" y="-31193"/>
                  <a:pt x="1684747" y="60650"/>
                  <a:pt x="1977615" y="0"/>
                </a:cubicBezTo>
                <a:cubicBezTo>
                  <a:pt x="2270483" y="-60650"/>
                  <a:pt x="2310096" y="21840"/>
                  <a:pt x="2576893" y="0"/>
                </a:cubicBezTo>
                <a:cubicBezTo>
                  <a:pt x="2843690" y="-21840"/>
                  <a:pt x="3235906" y="91395"/>
                  <a:pt x="3595664" y="0"/>
                </a:cubicBezTo>
                <a:cubicBezTo>
                  <a:pt x="3639652" y="118370"/>
                  <a:pt x="3587947" y="322764"/>
                  <a:pt x="3595664" y="433965"/>
                </a:cubicBezTo>
                <a:cubicBezTo>
                  <a:pt x="3603381" y="545167"/>
                  <a:pt x="3547446" y="665708"/>
                  <a:pt x="3595664" y="895630"/>
                </a:cubicBezTo>
                <a:cubicBezTo>
                  <a:pt x="3643882" y="1125552"/>
                  <a:pt x="3559231" y="1154771"/>
                  <a:pt x="3595664" y="1384995"/>
                </a:cubicBezTo>
                <a:cubicBezTo>
                  <a:pt x="3324916" y="1399126"/>
                  <a:pt x="3252553" y="1381162"/>
                  <a:pt x="3032343" y="1384995"/>
                </a:cubicBezTo>
                <a:cubicBezTo>
                  <a:pt x="2812133" y="1388828"/>
                  <a:pt x="2659178" y="1327759"/>
                  <a:pt x="2469023" y="1384995"/>
                </a:cubicBezTo>
                <a:cubicBezTo>
                  <a:pt x="2278868" y="1442231"/>
                  <a:pt x="2034686" y="1374526"/>
                  <a:pt x="1833789" y="1384995"/>
                </a:cubicBezTo>
                <a:cubicBezTo>
                  <a:pt x="1632892" y="1395464"/>
                  <a:pt x="1406783" y="1384989"/>
                  <a:pt x="1198555" y="1384995"/>
                </a:cubicBezTo>
                <a:cubicBezTo>
                  <a:pt x="990327" y="1385001"/>
                  <a:pt x="858074" y="1374176"/>
                  <a:pt x="671191" y="1384995"/>
                </a:cubicBezTo>
                <a:cubicBezTo>
                  <a:pt x="484308" y="1395814"/>
                  <a:pt x="181724" y="1352394"/>
                  <a:pt x="0" y="1384995"/>
                </a:cubicBezTo>
                <a:cubicBezTo>
                  <a:pt x="-29939" y="1174949"/>
                  <a:pt x="9295" y="1145559"/>
                  <a:pt x="0" y="909480"/>
                </a:cubicBezTo>
                <a:cubicBezTo>
                  <a:pt x="-9295" y="673402"/>
                  <a:pt x="13027" y="623684"/>
                  <a:pt x="0" y="475515"/>
                </a:cubicBezTo>
                <a:cubicBezTo>
                  <a:pt x="-13027" y="327347"/>
                  <a:pt x="6730" y="117221"/>
                  <a:pt x="0" y="0"/>
                </a:cubicBezTo>
                <a:close/>
              </a:path>
              <a:path w="3595664" h="1384995" stroke="0" extrusionOk="0">
                <a:moveTo>
                  <a:pt x="0" y="0"/>
                </a:moveTo>
                <a:cubicBezTo>
                  <a:pt x="133105" y="-45512"/>
                  <a:pt x="370236" y="18004"/>
                  <a:pt x="527364" y="0"/>
                </a:cubicBezTo>
                <a:cubicBezTo>
                  <a:pt x="684492" y="-18004"/>
                  <a:pt x="851018" y="43072"/>
                  <a:pt x="1162598" y="0"/>
                </a:cubicBezTo>
                <a:cubicBezTo>
                  <a:pt x="1474178" y="-43072"/>
                  <a:pt x="1516696" y="65106"/>
                  <a:pt x="1725919" y="0"/>
                </a:cubicBezTo>
                <a:cubicBezTo>
                  <a:pt x="1935142" y="-65106"/>
                  <a:pt x="2107977" y="58590"/>
                  <a:pt x="2289239" y="0"/>
                </a:cubicBezTo>
                <a:cubicBezTo>
                  <a:pt x="2470501" y="-58590"/>
                  <a:pt x="2669778" y="16303"/>
                  <a:pt x="2960430" y="0"/>
                </a:cubicBezTo>
                <a:cubicBezTo>
                  <a:pt x="3251082" y="-16303"/>
                  <a:pt x="3457651" y="17012"/>
                  <a:pt x="3595664" y="0"/>
                </a:cubicBezTo>
                <a:cubicBezTo>
                  <a:pt x="3597962" y="178749"/>
                  <a:pt x="3561073" y="227364"/>
                  <a:pt x="3595664" y="433965"/>
                </a:cubicBezTo>
                <a:cubicBezTo>
                  <a:pt x="3630255" y="640567"/>
                  <a:pt x="3568489" y="716914"/>
                  <a:pt x="3595664" y="854080"/>
                </a:cubicBezTo>
                <a:cubicBezTo>
                  <a:pt x="3622839" y="991246"/>
                  <a:pt x="3581803" y="1269448"/>
                  <a:pt x="3595664" y="1384995"/>
                </a:cubicBezTo>
                <a:cubicBezTo>
                  <a:pt x="3384121" y="1429754"/>
                  <a:pt x="3311922" y="1351679"/>
                  <a:pt x="3032343" y="1384995"/>
                </a:cubicBezTo>
                <a:cubicBezTo>
                  <a:pt x="2752764" y="1418311"/>
                  <a:pt x="2620360" y="1346909"/>
                  <a:pt x="2433066" y="1384995"/>
                </a:cubicBezTo>
                <a:cubicBezTo>
                  <a:pt x="2245772" y="1423081"/>
                  <a:pt x="2083285" y="1337930"/>
                  <a:pt x="1869745" y="1384995"/>
                </a:cubicBezTo>
                <a:cubicBezTo>
                  <a:pt x="1656205" y="1432060"/>
                  <a:pt x="1478445" y="1323223"/>
                  <a:pt x="1306425" y="1384995"/>
                </a:cubicBezTo>
                <a:cubicBezTo>
                  <a:pt x="1134405" y="1446767"/>
                  <a:pt x="945000" y="1365209"/>
                  <a:pt x="671191" y="1384995"/>
                </a:cubicBezTo>
                <a:cubicBezTo>
                  <a:pt x="397382" y="1404781"/>
                  <a:pt x="191536" y="1343263"/>
                  <a:pt x="0" y="1384995"/>
                </a:cubicBezTo>
                <a:cubicBezTo>
                  <a:pt x="-21251" y="1177438"/>
                  <a:pt x="48835" y="1053843"/>
                  <a:pt x="0" y="951030"/>
                </a:cubicBezTo>
                <a:cubicBezTo>
                  <a:pt x="-48835" y="848218"/>
                  <a:pt x="6320" y="714806"/>
                  <a:pt x="0" y="489365"/>
                </a:cubicBezTo>
                <a:cubicBezTo>
                  <a:pt x="-6320" y="263925"/>
                  <a:pt x="39632" y="217625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159908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Pre-PETS session #3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Sunday, March 21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7:00 p.m. – 8:30 p.m.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DAD3071-FF93-4247-9313-BDA9153988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96" y="-2"/>
            <a:ext cx="5598577" cy="55985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E1FEF2-4726-497E-A713-9329112526E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25" y="5361671"/>
            <a:ext cx="3277118" cy="1160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36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4126C73-3CE6-46F6-8239-4D85F9384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354" y="156797"/>
            <a:ext cx="5150714" cy="2890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6E2E4-58F8-4AEA-A943-B90A542692BF}"/>
              </a:ext>
            </a:extLst>
          </p:cNvPr>
          <p:cNvSpPr txBox="1"/>
          <p:nvPr/>
        </p:nvSpPr>
        <p:spPr>
          <a:xfrm>
            <a:off x="245257" y="5657671"/>
            <a:ext cx="2549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Fred Heismeyer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District 5680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Governor - elect</a:t>
            </a: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E0960A1-B0C8-4C0A-96A1-C10410EE8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374">
            <a:off x="290435" y="3431533"/>
            <a:ext cx="2549096" cy="193731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9E9EA571-45A7-4F61-9B7E-CF86E3EE30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60" y="0"/>
            <a:ext cx="5375638" cy="53756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2CBD2E-B257-4CB6-A6DF-DCD096E202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25F6DA-6D91-42E1-915D-9080ADC24358}"/>
              </a:ext>
            </a:extLst>
          </p:cNvPr>
          <p:cNvSpPr txBox="1"/>
          <p:nvPr/>
        </p:nvSpPr>
        <p:spPr>
          <a:xfrm>
            <a:off x="3470567" y="5661470"/>
            <a:ext cx="2549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Vern Henricks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District 5710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Governor - elect</a:t>
            </a:r>
          </a:p>
        </p:txBody>
      </p:sp>
      <p:pic>
        <p:nvPicPr>
          <p:cNvPr id="5" name="Picture 4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9E80E45A-2995-435C-AECD-12A1264C28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286">
            <a:off x="3534656" y="3544097"/>
            <a:ext cx="2612317" cy="1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0682" y="195124"/>
            <a:ext cx="10310637" cy="1065477"/>
            <a:chOff x="0" y="0"/>
            <a:chExt cx="3957320" cy="408940"/>
          </a:xfrm>
        </p:grpSpPr>
        <p:sp>
          <p:nvSpPr>
            <p:cNvPr id="3" name="Freeform 3"/>
            <p:cNvSpPr/>
            <p:nvPr/>
          </p:nvSpPr>
          <p:spPr>
            <a:xfrm>
              <a:off x="-2540" y="0"/>
              <a:ext cx="3963670" cy="408940"/>
            </a:xfrm>
            <a:custGeom>
              <a:avLst/>
              <a:gdLst/>
              <a:ahLst/>
              <a:cxnLst/>
              <a:rect l="l" t="t" r="r" b="b"/>
              <a:pathLst>
                <a:path w="3963670" h="408940">
                  <a:moveTo>
                    <a:pt x="3848100" y="204470"/>
                  </a:moveTo>
                  <a:lnTo>
                    <a:pt x="3952240" y="60960"/>
                  </a:lnTo>
                  <a:cubicBezTo>
                    <a:pt x="3961130" y="49530"/>
                    <a:pt x="3962400" y="34290"/>
                    <a:pt x="3954780" y="21590"/>
                  </a:cubicBezTo>
                  <a:cubicBezTo>
                    <a:pt x="3947160" y="8890"/>
                    <a:pt x="3935730" y="0"/>
                    <a:pt x="3921760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3923030" y="408940"/>
                  </a:lnTo>
                  <a:cubicBezTo>
                    <a:pt x="3937000" y="408940"/>
                    <a:pt x="3950970" y="401320"/>
                    <a:pt x="3957320" y="388620"/>
                  </a:cubicBezTo>
                  <a:cubicBezTo>
                    <a:pt x="3963670" y="375920"/>
                    <a:pt x="3962400" y="360680"/>
                    <a:pt x="3954780" y="349250"/>
                  </a:cubicBezTo>
                  <a:lnTo>
                    <a:pt x="3848100" y="204470"/>
                  </a:lnTo>
                  <a:close/>
                </a:path>
              </a:pathLst>
            </a:custGeom>
            <a:solidFill>
              <a:srgbClr val="E9C40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38234" y="1749609"/>
            <a:ext cx="1054154" cy="701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36905" y="1553578"/>
            <a:ext cx="793083" cy="8975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74929" y="1474471"/>
            <a:ext cx="941387" cy="9413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11117" y="4029192"/>
            <a:ext cx="1078325" cy="10783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81925" y="3880601"/>
            <a:ext cx="818687" cy="12269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62712" y="6172200"/>
            <a:ext cx="3338876" cy="5244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2900" y="285267"/>
            <a:ext cx="11506200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rimo Bold"/>
              </a:rPr>
              <a:t>Before We Start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1929" y="2451524"/>
            <a:ext cx="2725271" cy="109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39"/>
              </a:lnSpc>
            </a:pPr>
            <a:r>
              <a:rPr lang="en-US" sz="2099" dirty="0">
                <a:solidFill>
                  <a:srgbClr val="FFFFFF"/>
                </a:solidFill>
                <a:latin typeface="Arimo"/>
              </a:rPr>
              <a:t>Rename yourself </a:t>
            </a:r>
          </a:p>
          <a:p>
            <a:pPr algn="ctr" defTabSz="609630">
              <a:lnSpc>
                <a:spcPts val="2939"/>
              </a:lnSpc>
            </a:pPr>
            <a:r>
              <a:rPr lang="en-US" sz="2099" dirty="0">
                <a:solidFill>
                  <a:srgbClr val="FFFFFF"/>
                </a:solidFill>
                <a:latin typeface="Arimo"/>
              </a:rPr>
              <a:t>with first and last name,</a:t>
            </a:r>
          </a:p>
          <a:p>
            <a:pPr algn="ctr" defTabSz="609630">
              <a:lnSpc>
                <a:spcPts val="2939"/>
              </a:lnSpc>
            </a:pPr>
            <a:r>
              <a:rPr lang="en-US" sz="2099" dirty="0">
                <a:solidFill>
                  <a:srgbClr val="FFFFFF"/>
                </a:solidFill>
                <a:latin typeface="Arimo"/>
              </a:rPr>
              <a:t> title, Club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23412" y="2464223"/>
            <a:ext cx="1377553" cy="109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37"/>
              </a:lnSpc>
            </a:pPr>
            <a:r>
              <a:rPr lang="en-US" sz="2098" dirty="0">
                <a:solidFill>
                  <a:srgbClr val="FFFFFF"/>
                </a:solidFill>
                <a:latin typeface="Arimo"/>
              </a:rPr>
              <a:t>Please MUTE when </a:t>
            </a:r>
          </a:p>
          <a:p>
            <a:pPr algn="ctr" defTabSz="609630">
              <a:lnSpc>
                <a:spcPts val="2937"/>
              </a:lnSpc>
            </a:pPr>
            <a:r>
              <a:rPr lang="en-US" sz="2098" dirty="0">
                <a:solidFill>
                  <a:srgbClr val="FFFFFF"/>
                </a:solidFill>
                <a:latin typeface="Arimo"/>
              </a:rPr>
              <a:t>not talking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32372" y="2472690"/>
            <a:ext cx="1260078" cy="71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39"/>
              </a:lnSpc>
            </a:pPr>
            <a:r>
              <a:rPr lang="en-US" sz="2100">
                <a:solidFill>
                  <a:srgbClr val="FFFFFF"/>
                </a:solidFill>
                <a:latin typeface="Arimo"/>
              </a:rPr>
              <a:t>Turn your </a:t>
            </a:r>
          </a:p>
          <a:p>
            <a:pPr algn="ctr" defTabSz="609630">
              <a:lnSpc>
                <a:spcPts val="2939"/>
              </a:lnSpc>
            </a:pPr>
            <a:r>
              <a:rPr lang="en-US" sz="2100">
                <a:solidFill>
                  <a:srgbClr val="FFFFFF"/>
                </a:solidFill>
                <a:latin typeface="Arimo"/>
              </a:rPr>
              <a:t>camera 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07845" y="5190490"/>
            <a:ext cx="3528119" cy="71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Arimo"/>
              </a:rPr>
              <a:t>Use the chat to communicate </a:t>
            </a:r>
          </a:p>
          <a:p>
            <a:pPr algn="ctr" defTabSz="609630">
              <a:lnSpc>
                <a:spcPts val="2939"/>
              </a:lnSpc>
            </a:pPr>
            <a:r>
              <a:rPr lang="en-US" sz="2100">
                <a:solidFill>
                  <a:srgbClr val="FFFFFF"/>
                </a:solidFill>
                <a:latin typeface="Arimo"/>
              </a:rPr>
              <a:t>questions and comments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8990" y="5190490"/>
            <a:ext cx="2964557" cy="71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39"/>
              </a:lnSpc>
            </a:pPr>
            <a:r>
              <a:rPr lang="en-US" sz="2100">
                <a:solidFill>
                  <a:srgbClr val="FFFFFF"/>
                </a:solidFill>
                <a:latin typeface="Arimo"/>
              </a:rPr>
              <a:t>Raise hand to contribute </a:t>
            </a:r>
          </a:p>
          <a:p>
            <a:pPr algn="ctr" defTabSz="609630">
              <a:lnSpc>
                <a:spcPts val="2939"/>
              </a:lnSpc>
            </a:pPr>
            <a:r>
              <a:rPr lang="en-US" sz="2100">
                <a:solidFill>
                  <a:srgbClr val="FFFFFF"/>
                </a:solidFill>
                <a:latin typeface="Arimo"/>
              </a:rPr>
              <a:t>or comment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3E0F0-267F-4973-B8F1-D1F3C2B3E4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6" y="4565103"/>
            <a:ext cx="5334000" cy="213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9649A5-B006-46FC-B8AD-74D86C11E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36" y="2020059"/>
            <a:ext cx="652462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 continue to ask</a:t>
            </a:r>
            <a:br>
              <a:rPr lang="en-US" dirty="0"/>
            </a:br>
            <a:r>
              <a:rPr lang="en-US" dirty="0"/>
              <a:t>you this question: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YOU READY</a:t>
            </a:r>
            <a:br>
              <a:rPr lang="en-US" dirty="0"/>
            </a:b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Make a World of Difference</a:t>
            </a:r>
            <a:br>
              <a:rPr lang="en-US" dirty="0"/>
            </a:br>
            <a:r>
              <a:rPr lang="en-US" dirty="0"/>
              <a:t>and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B3AE7E18-D27B-4E8B-8F90-276CF459FC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62" y="-169032"/>
            <a:ext cx="4632207" cy="46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6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83BABB1-2514-4A94-A711-D8E92C8B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5" y="0"/>
            <a:ext cx="5375638" cy="5375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CC47E-E268-4F74-848F-FB8869EF6D43}"/>
              </a:ext>
            </a:extLst>
          </p:cNvPr>
          <p:cNvSpPr txBox="1"/>
          <p:nvPr/>
        </p:nvSpPr>
        <p:spPr>
          <a:xfrm>
            <a:off x="0" y="0"/>
            <a:ext cx="3492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Kristen ITC" panose="03050502040202030202" pitchFamily="66" charset="0"/>
              </a:rPr>
              <a:t>E</a:t>
            </a:r>
            <a:r>
              <a:rPr lang="en-US" sz="4400" dirty="0">
                <a:solidFill>
                  <a:srgbClr val="00B050"/>
                </a:solidFill>
                <a:latin typeface="Kristen ITC" panose="03050502040202030202" pitchFamily="66" charset="0"/>
              </a:rPr>
              <a:t>X</a:t>
            </a:r>
            <a:r>
              <a:rPr lang="en-US" sz="4400" dirty="0">
                <a:solidFill>
                  <a:srgbClr val="C00000"/>
                </a:solidFill>
                <a:latin typeface="Kristen ITC" panose="03050502040202030202" pitchFamily="66" charset="0"/>
              </a:rPr>
              <a:t>E</a:t>
            </a:r>
            <a:r>
              <a:rPr lang="en-US" sz="4400" dirty="0">
                <a:solidFill>
                  <a:srgbClr val="7030A0"/>
                </a:solidFill>
                <a:latin typeface="Kristen ITC" panose="03050502040202030202" pitchFamily="66" charset="0"/>
              </a:rPr>
              <a:t>R</a:t>
            </a:r>
            <a:r>
              <a:rPr lang="en-US" sz="4400" dirty="0">
                <a:solidFill>
                  <a:srgbClr val="FFC000"/>
                </a:solidFill>
                <a:latin typeface="Kristen ITC" panose="03050502040202030202" pitchFamily="66" charset="0"/>
              </a:rPr>
              <a:t>C</a:t>
            </a:r>
            <a:r>
              <a:rPr lang="en-US" sz="4400" dirty="0">
                <a:solidFill>
                  <a:srgbClr val="0066FF"/>
                </a:solidFill>
                <a:latin typeface="Kristen ITC" panose="03050502040202030202" pitchFamily="66" charset="0"/>
              </a:rPr>
              <a:t>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sz="4400" dirty="0">
                <a:solidFill>
                  <a:srgbClr val="FF9900"/>
                </a:solidFill>
                <a:latin typeface="Kristen ITC" panose="03050502040202030202" pitchFamily="66" charset="0"/>
              </a:rPr>
              <a:t>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6C4F8-119B-4BF7-A29E-318B662D81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5EF65-C3AE-4F07-8185-C902EC52A9A1}"/>
              </a:ext>
            </a:extLst>
          </p:cNvPr>
          <p:cNvSpPr txBox="1"/>
          <p:nvPr/>
        </p:nvSpPr>
        <p:spPr>
          <a:xfrm>
            <a:off x="0" y="1030485"/>
            <a:ext cx="63800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Poll Question:</a:t>
            </a:r>
          </a:p>
          <a:p>
            <a:r>
              <a:rPr lang="en-US" sz="2400" b="1" i="1" dirty="0"/>
              <a:t>	Why did you choose to lead your club?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For fame and popularity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To benefit my community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To increase my leadership abilities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No one else was willing to be president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To better our club &amp; fellow Rotarians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I really don’t know!</a:t>
            </a:r>
          </a:p>
        </p:txBody>
      </p:sp>
    </p:spTree>
    <p:extLst>
      <p:ext uri="{BB962C8B-B14F-4D97-AF65-F5344CB8AC3E}">
        <p14:creationId xmlns:p14="http://schemas.microsoft.com/office/powerpoint/2010/main" val="353838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608C8A-0D77-4FB8-B564-182CC80CC3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1012320-F064-4269-BCB6-EBC5D05800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60" y="0"/>
            <a:ext cx="5375638" cy="5375638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DE25257-6B2D-403D-B198-EA81ACB13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0013" y="3207955"/>
            <a:ext cx="5825987" cy="345484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8F7EF02A-166A-4F86-B58C-DE112D50892F}"/>
              </a:ext>
            </a:extLst>
          </p:cNvPr>
          <p:cNvSpPr txBox="1">
            <a:spLocks/>
          </p:cNvSpPr>
          <p:nvPr/>
        </p:nvSpPr>
        <p:spPr>
          <a:xfrm>
            <a:off x="739815" y="493284"/>
            <a:ext cx="2781958" cy="115251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700" b="1" dirty="0">
                <a:solidFill>
                  <a:schemeClr val="accent1">
                    <a:lumMod val="50000"/>
                  </a:schemeClr>
                </a:solidFill>
                <a:latin typeface="Vladimir Script" panose="03050402040407070305" pitchFamily="66" charset="0"/>
              </a:rPr>
              <a:t>Pieces of</a:t>
            </a:r>
          </a:p>
        </p:txBody>
      </p:sp>
      <p:pic>
        <p:nvPicPr>
          <p:cNvPr id="23" name="Picture 22" descr="See the source image">
            <a:extLst>
              <a:ext uri="{FF2B5EF4-FFF2-40B4-BE49-F238E27FC236}">
                <a16:creationId xmlns:a16="http://schemas.microsoft.com/office/drawing/2014/main" id="{CD3E364E-7180-48DD-BEAE-5D094DC0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0" y="763878"/>
            <a:ext cx="5188281" cy="19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0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FE7A50-2D5F-4DF3-B28D-A8F7E624D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6F236B-5DB7-4DCD-947A-8DDD0C76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716D4-FE59-42BE-AA9B-254EF6C1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4126C73-3CE6-46F6-8239-4D85F9384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354" y="156797"/>
            <a:ext cx="5150714" cy="2890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6E2E4-58F8-4AEA-A943-B90A542692BF}"/>
              </a:ext>
            </a:extLst>
          </p:cNvPr>
          <p:cNvSpPr txBox="1"/>
          <p:nvPr/>
        </p:nvSpPr>
        <p:spPr>
          <a:xfrm>
            <a:off x="1001252" y="3136068"/>
            <a:ext cx="438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Our panel of past presidents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9928DA-752B-4CCD-856C-BB867D7E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93A505D0-C0A1-48C4-909E-6D0B0C473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60" y="0"/>
            <a:ext cx="5375638" cy="53756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C393FE-6325-4900-8381-0F1C5DF692A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73" y="5135669"/>
            <a:ext cx="3423160" cy="152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2D2BB7-F846-4FBF-B78B-C29A2EB7CD3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33" y="4499264"/>
            <a:ext cx="1189898" cy="166325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0D3E8-49D6-4EAD-B699-DDC47FC4EC37}"/>
              </a:ext>
            </a:extLst>
          </p:cNvPr>
          <p:cNvSpPr txBox="1"/>
          <p:nvPr/>
        </p:nvSpPr>
        <p:spPr>
          <a:xfrm>
            <a:off x="-26075" y="5318007"/>
            <a:ext cx="218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Amy Lash Esau</a:t>
            </a:r>
          </a:p>
          <a:p>
            <a:pPr algn="ctr"/>
            <a:r>
              <a:rPr lang="en-US" sz="1400" dirty="0"/>
              <a:t>Rotary Club of Old Town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777A6-0014-4864-A373-C440446AB9B6}"/>
              </a:ext>
            </a:extLst>
          </p:cNvPr>
          <p:cNvSpPr txBox="1"/>
          <p:nvPr/>
        </p:nvSpPr>
        <p:spPr>
          <a:xfrm>
            <a:off x="2037056" y="6217252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Crystal Bryant-Kearns</a:t>
            </a:r>
          </a:p>
          <a:p>
            <a:pPr algn="ctr"/>
            <a:r>
              <a:rPr lang="en-US" sz="1400" dirty="0"/>
              <a:t>Rotary Club of </a:t>
            </a:r>
            <a:r>
              <a:rPr lang="en-US" sz="1400" dirty="0" err="1"/>
              <a:t>Konza</a:t>
            </a:r>
            <a:r>
              <a:rPr lang="en-US" sz="1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658DD-6B94-4C8E-A2B5-E7A7681A6D27}"/>
              </a:ext>
            </a:extLst>
          </p:cNvPr>
          <p:cNvSpPr txBox="1"/>
          <p:nvPr/>
        </p:nvSpPr>
        <p:spPr>
          <a:xfrm>
            <a:off x="3702107" y="5282073"/>
            <a:ext cx="2910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Patti Mellard</a:t>
            </a:r>
          </a:p>
          <a:p>
            <a:pPr algn="ctr"/>
            <a:r>
              <a:rPr lang="en-US" sz="1400" dirty="0"/>
              <a:t>Rotary Club of Human Trafficking </a:t>
            </a:r>
          </a:p>
        </p:txBody>
      </p:sp>
      <p:pic>
        <p:nvPicPr>
          <p:cNvPr id="7" name="Picture 6" descr="A picture containing person, wearing, posing&#10;&#10;Description automatically generated">
            <a:extLst>
              <a:ext uri="{FF2B5EF4-FFF2-40B4-BE49-F238E27FC236}">
                <a16:creationId xmlns:a16="http://schemas.microsoft.com/office/drawing/2014/main" id="{9844C8E0-D9FE-4591-91D8-BFAA5339C6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16" y="3811999"/>
            <a:ext cx="1553635" cy="1244462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C4C8656-E3AE-4526-83ED-C8A214C05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3676745"/>
            <a:ext cx="885245" cy="15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900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6626</TotalTime>
  <Words>685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Arimo</vt:lpstr>
      <vt:lpstr>Arimo Bold</vt:lpstr>
      <vt:lpstr>Avenir Next LT Pro</vt:lpstr>
      <vt:lpstr>AvenirNext LT Pro Medium</vt:lpstr>
      <vt:lpstr>Broadway</vt:lpstr>
      <vt:lpstr>Calibri</vt:lpstr>
      <vt:lpstr>Kristen ITC</vt:lpstr>
      <vt:lpstr>Sabon Next LT</vt:lpstr>
      <vt:lpstr>Vladimir Script</vt:lpstr>
      <vt:lpstr>DappledVTI</vt:lpstr>
      <vt:lpstr>Office Theme</vt:lpstr>
      <vt:lpstr>We will begin this session in a few minutes  Please write your name, title, club and district in your screen name. such as Jane Jones, PE, Anytown, 0000</vt:lpstr>
      <vt:lpstr>We’re Rotary, There’s No Limit To What We Can Do.</vt:lpstr>
      <vt:lpstr>WELCOME PRESIDENTS-ELECT of D5680 &amp; D5710</vt:lpstr>
      <vt:lpstr>PowerPoint Presentation</vt:lpstr>
      <vt:lpstr>PowerPoint Presentation</vt:lpstr>
      <vt:lpstr>We continue to ask you this question:  ARE YOU READY to Make a World of Difference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PRESIDENTS-ELECT of D5680 &amp; D5710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Heismeyer</dc:creator>
  <cp:lastModifiedBy>Fred Heismeyer</cp:lastModifiedBy>
  <cp:revision>151</cp:revision>
  <dcterms:created xsi:type="dcterms:W3CDTF">2021-02-09T15:26:23Z</dcterms:created>
  <dcterms:modified xsi:type="dcterms:W3CDTF">2021-03-22T14:25:09Z</dcterms:modified>
</cp:coreProperties>
</file>